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44"/>
  </p:notesMasterIdLst>
  <p:sldIdLst>
    <p:sldId id="256" r:id="rId5"/>
    <p:sldId id="257" r:id="rId6"/>
    <p:sldId id="291" r:id="rId7"/>
    <p:sldId id="258" r:id="rId8"/>
    <p:sldId id="259" r:id="rId9"/>
    <p:sldId id="260" r:id="rId10"/>
    <p:sldId id="300" r:id="rId11"/>
    <p:sldId id="292" r:id="rId12"/>
    <p:sldId id="293" r:id="rId13"/>
    <p:sldId id="294" r:id="rId14"/>
    <p:sldId id="262" r:id="rId15"/>
    <p:sldId id="302" r:id="rId16"/>
    <p:sldId id="263" r:id="rId17"/>
    <p:sldId id="301" r:id="rId18"/>
    <p:sldId id="295" r:id="rId19"/>
    <p:sldId id="296" r:id="rId20"/>
    <p:sldId id="305" r:id="rId21"/>
    <p:sldId id="309" r:id="rId22"/>
    <p:sldId id="304" r:id="rId23"/>
    <p:sldId id="324" r:id="rId24"/>
    <p:sldId id="310" r:id="rId25"/>
    <p:sldId id="297" r:id="rId26"/>
    <p:sldId id="306" r:id="rId27"/>
    <p:sldId id="303" r:id="rId28"/>
    <p:sldId id="311" r:id="rId29"/>
    <p:sldId id="316" r:id="rId30"/>
    <p:sldId id="312" r:id="rId31"/>
    <p:sldId id="317" r:id="rId32"/>
    <p:sldId id="313" r:id="rId33"/>
    <p:sldId id="320" r:id="rId34"/>
    <p:sldId id="314" r:id="rId35"/>
    <p:sldId id="315" r:id="rId36"/>
    <p:sldId id="318" r:id="rId37"/>
    <p:sldId id="319" r:id="rId38"/>
    <p:sldId id="321" r:id="rId39"/>
    <p:sldId id="322" r:id="rId40"/>
    <p:sldId id="264" r:id="rId41"/>
    <p:sldId id="323" r:id="rId42"/>
    <p:sldId id="308" r:id="rId43"/>
  </p:sldIdLst>
  <p:sldSz cx="9144000" cy="5143500" type="screen16x9"/>
  <p:notesSz cx="6858000" cy="9144000"/>
  <p:embeddedFontLst>
    <p:embeddedFont>
      <p:font typeface="Cambria Math" panose="02040503050406030204" pitchFamily="18" charset="0"/>
      <p:regular r:id="rId45"/>
    </p:embeddedFont>
    <p:embeddedFont>
      <p:font typeface="Consolas" panose="020B0609020204030204" pitchFamily="49" charset="0"/>
      <p:regular r:id="rId46"/>
      <p:bold r:id="rId47"/>
      <p:italic r:id="rId48"/>
      <p:boldItalic r:id="rId49"/>
    </p:embeddedFont>
    <p:embeddedFont>
      <p:font typeface="Fira Sans Extra Condensed" panose="020B0503050000020004" pitchFamily="34" charset="0"/>
      <p:regular r:id="rId50"/>
      <p:bold r:id="rId51"/>
      <p:italic r:id="rId52"/>
      <p:boldItalic r:id="rId53"/>
    </p:embeddedFont>
    <p:embeddedFont>
      <p:font typeface="Roboto"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648577-7620-410C-8069-E725B8749A57}" v="8" dt="2024-06-11T09:09:06.816"/>
    <p1510:client id="{771D78AB-6CF7-4960-B5B1-CDA8D6F2B386}" v="107" dt="2024-06-11T06:35:18.058"/>
  </p1510:revLst>
</p1510:revInfo>
</file>

<file path=ppt/tableStyles.xml><?xml version="1.0" encoding="utf-8"?>
<a:tblStyleLst xmlns:a="http://schemas.openxmlformats.org/drawingml/2006/main" def="{D689E321-9EB1-48E7-B2C6-B507004536C9}">
  <a:tblStyle styleId="{D689E321-9EB1-48E7-B2C6-B507004536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127" autoAdjust="0"/>
  </p:normalViewPr>
  <p:slideViewPr>
    <p:cSldViewPr snapToGrid="0">
      <p:cViewPr varScale="1">
        <p:scale>
          <a:sx n="115" d="100"/>
          <a:sy n="115" d="100"/>
        </p:scale>
        <p:origin x="51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4.fntdata"/><Relationship Id="rId56" Type="http://schemas.openxmlformats.org/officeDocument/2006/relationships/font" Target="fonts/font12.fntdata"/><Relationship Id="rId8" Type="http://schemas.openxmlformats.org/officeDocument/2006/relationships/slide" Target="slides/slide4.xml"/><Relationship Id="rId51" Type="http://schemas.openxmlformats.org/officeDocument/2006/relationships/font" Target="fonts/font7.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2.fntdata"/><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0.fntdata"/><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err="1"/>
              <a:t>xin</a:t>
            </a:r>
            <a:r>
              <a:rPr lang="en-US"/>
              <a:t> </a:t>
            </a:r>
            <a:r>
              <a:rPr lang="en-US" err="1"/>
              <a:t>chào</a:t>
            </a:r>
            <a:r>
              <a:rPr lang="en-US"/>
              <a:t> </a:t>
            </a:r>
            <a:r>
              <a:rPr lang="en-US" err="1"/>
              <a:t>thầy</a:t>
            </a:r>
            <a:r>
              <a:rPr lang="en-US"/>
              <a:t> </a:t>
            </a:r>
            <a:r>
              <a:rPr lang="en-US" err="1"/>
              <a:t>và</a:t>
            </a:r>
            <a:r>
              <a:rPr lang="en-US"/>
              <a:t> </a:t>
            </a:r>
            <a:r>
              <a:rPr lang="en-US" err="1"/>
              <a:t>các</a:t>
            </a:r>
            <a:r>
              <a:rPr lang="en-US"/>
              <a:t> </a:t>
            </a:r>
            <a:r>
              <a:rPr lang="en-US" err="1"/>
              <a:t>bạn</a:t>
            </a:r>
            <a:r>
              <a:rPr lang="en-US"/>
              <a:t>, </a:t>
            </a:r>
            <a:r>
              <a:rPr lang="en-US" err="1"/>
              <a:t>hôm</a:t>
            </a:r>
            <a:r>
              <a:rPr lang="en-US"/>
              <a:t> nay e </a:t>
            </a:r>
            <a:r>
              <a:rPr lang="en-US" err="1"/>
              <a:t>sẽ</a:t>
            </a:r>
            <a:r>
              <a:rPr lang="en-US"/>
              <a:t> </a:t>
            </a:r>
            <a:r>
              <a:rPr lang="en-US" err="1"/>
              <a:t>thay</a:t>
            </a:r>
            <a:r>
              <a:rPr lang="en-US"/>
              <a:t> </a:t>
            </a:r>
            <a:r>
              <a:rPr lang="en-US" err="1"/>
              <a:t>mặt</a:t>
            </a:r>
            <a:r>
              <a:rPr lang="en-US"/>
              <a:t> </a:t>
            </a:r>
            <a:r>
              <a:rPr lang="en-US" err="1"/>
              <a:t>nhóm</a:t>
            </a:r>
            <a:r>
              <a:rPr lang="en-US"/>
              <a:t> </a:t>
            </a:r>
            <a:r>
              <a:rPr lang="en-US" err="1"/>
              <a:t>trình</a:t>
            </a:r>
            <a:r>
              <a:rPr lang="en-US"/>
              <a:t> </a:t>
            </a:r>
            <a:r>
              <a:rPr lang="en-US" err="1"/>
              <a:t>bày</a:t>
            </a:r>
            <a:r>
              <a:rPr lang="en-US"/>
              <a:t> </a:t>
            </a:r>
            <a:r>
              <a:rPr lang="en-US" err="1"/>
              <a:t>về</a:t>
            </a:r>
            <a:r>
              <a:rPr lang="en-US"/>
              <a:t> </a:t>
            </a:r>
            <a:r>
              <a:rPr lang="en-US" err="1"/>
              <a:t>đồ</a:t>
            </a:r>
            <a:r>
              <a:rPr lang="en-US"/>
              <a:t> </a:t>
            </a:r>
            <a:r>
              <a:rPr lang="en-US" err="1"/>
              <a:t>án</a:t>
            </a:r>
            <a:r>
              <a:rPr lang="en-US"/>
              <a:t> </a:t>
            </a:r>
            <a:r>
              <a:rPr lang="en-US" err="1"/>
              <a:t>của</a:t>
            </a:r>
            <a:r>
              <a:rPr lang="en-US"/>
              <a:t> </a:t>
            </a:r>
            <a:r>
              <a:rPr lang="en-US" err="1"/>
              <a:t>nhóm</a:t>
            </a:r>
            <a:r>
              <a:rPr lang="en-US"/>
              <a:t> </a:t>
            </a:r>
            <a:r>
              <a:rPr lang="en-US" err="1"/>
              <a:t>mình</a:t>
            </a:r>
            <a:r>
              <a:rPr lang="en-US"/>
              <a:t> </a:t>
            </a:r>
          </a:p>
          <a:p>
            <a:pPr marL="0" lvl="0" indent="0" algn="l" rtl="0">
              <a:spcBef>
                <a:spcPts val="0"/>
              </a:spcBef>
              <a:spcAft>
                <a:spcPts val="0"/>
              </a:spcAft>
              <a:buNone/>
            </a:pPr>
            <a:r>
              <a:rPr lang="en-US" err="1"/>
              <a:t>Đồ</a:t>
            </a:r>
            <a:r>
              <a:rPr lang="en-US"/>
              <a:t> </a:t>
            </a:r>
            <a:r>
              <a:rPr lang="en-US" err="1"/>
              <a:t>án</a:t>
            </a:r>
            <a:r>
              <a:rPr lang="en-US"/>
              <a:t> </a:t>
            </a:r>
            <a:r>
              <a:rPr lang="en-US" err="1"/>
              <a:t>của</a:t>
            </a:r>
            <a:r>
              <a:rPr lang="en-US"/>
              <a:t> </a:t>
            </a:r>
            <a:r>
              <a:rPr lang="en-US" err="1"/>
              <a:t>nhóm</a:t>
            </a:r>
            <a:r>
              <a:rPr lang="en-US"/>
              <a:t> e </a:t>
            </a:r>
            <a:r>
              <a:rPr lang="en-US" err="1"/>
              <a:t>là</a:t>
            </a:r>
            <a:r>
              <a:rPr lang="en-US"/>
              <a:t> … </a:t>
            </a:r>
            <a:r>
              <a:rPr lang="en-US" err="1"/>
              <a:t>Nghiên</a:t>
            </a:r>
            <a:r>
              <a:rPr lang="en-US"/>
              <a:t> </a:t>
            </a:r>
            <a:r>
              <a:rPr lang="en-US" err="1"/>
              <a:t>cứu</a:t>
            </a:r>
            <a:r>
              <a:rPr lang="en-US"/>
              <a:t> </a:t>
            </a:r>
            <a:r>
              <a:rPr lang="en-US" err="1"/>
              <a:t>ứng</a:t>
            </a:r>
            <a:r>
              <a:rPr lang="en-US"/>
              <a:t> </a:t>
            </a:r>
            <a:r>
              <a:rPr lang="en-US" err="1"/>
              <a:t>dụng</a:t>
            </a:r>
            <a:r>
              <a:rPr lang="en-US"/>
              <a:t> </a:t>
            </a:r>
            <a:r>
              <a:rPr lang="en-US" err="1"/>
              <a:t>của</a:t>
            </a:r>
            <a:r>
              <a:rPr lang="en-US"/>
              <a:t> ML </a:t>
            </a:r>
            <a:r>
              <a:rPr lang="en-US" err="1"/>
              <a:t>vào</a:t>
            </a:r>
            <a:r>
              <a:rPr lang="en-US"/>
              <a:t> </a:t>
            </a:r>
            <a:r>
              <a:rPr lang="en-US" err="1"/>
              <a:t>Pentesing</a:t>
            </a:r>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e96fd5876e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e96fd5876e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Xem</a:t>
            </a:r>
            <a:r>
              <a:rPr lang="en-US"/>
              <a:t> </a:t>
            </a:r>
            <a:r>
              <a:rPr lang="en-US" err="1"/>
              <a:t>xét</a:t>
            </a:r>
            <a:r>
              <a:rPr lang="en-US"/>
              <a:t> </a:t>
            </a:r>
            <a:r>
              <a:rPr lang="en-US" err="1"/>
              <a:t>tới</a:t>
            </a:r>
            <a:r>
              <a:rPr lang="en-US"/>
              <a:t> 3 </a:t>
            </a:r>
            <a:r>
              <a:rPr lang="en-US" err="1"/>
              <a:t>ngữ</a:t>
            </a:r>
            <a:r>
              <a:rPr lang="en-US"/>
              <a:t> </a:t>
            </a:r>
            <a:r>
              <a:rPr lang="en-US" err="1"/>
              <a:t>cảnh</a:t>
            </a:r>
            <a:r>
              <a:rPr lang="en-US"/>
              <a:t> </a:t>
            </a:r>
            <a:r>
              <a:rPr lang="en-US" err="1"/>
              <a:t>của</a:t>
            </a:r>
            <a:r>
              <a:rPr lang="en-US"/>
              <a:t> </a:t>
            </a:r>
            <a:r>
              <a:rPr lang="en-US" err="1"/>
              <a:t>bài</a:t>
            </a:r>
            <a:r>
              <a:rPr lang="en-US"/>
              <a:t> </a:t>
            </a:r>
            <a:r>
              <a:rPr lang="en-US" err="1"/>
              <a:t>toán</a:t>
            </a:r>
            <a:r>
              <a:rPr lang="en-US"/>
              <a:t> </a:t>
            </a:r>
            <a:r>
              <a:rPr lang="en-US" err="1"/>
              <a:t>ctf</a:t>
            </a:r>
            <a:r>
              <a:rPr lang="en-US"/>
              <a:t> bao </a:t>
            </a:r>
            <a:r>
              <a:rPr lang="en-US" err="1"/>
              <a:t>gồm</a:t>
            </a:r>
            <a:endParaRPr/>
          </a:p>
        </p:txBody>
      </p:sp>
    </p:spTree>
    <p:extLst>
      <p:ext uri="{BB962C8B-B14F-4D97-AF65-F5344CB8AC3E}">
        <p14:creationId xmlns:p14="http://schemas.microsoft.com/office/powerpoint/2010/main" val="274834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e96fd5876e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e96fd5876e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e96fd5876e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e96fd5876e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1101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Sự</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thành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của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RL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trong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mô</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phỏng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bằng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chứng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niệm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gì</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đáng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nhiên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tuy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nhiên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nêu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bật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những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cụ</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trong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việc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quyết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vấn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hack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bằng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RL: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quyết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CTF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đòi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hỏi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tìm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hiểu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cấu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trúc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của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vấn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điều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khả</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tuy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nhiên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chỉ</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sử</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dụng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dữ</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liệu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nghiệm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suy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luận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nghĩa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agent RL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phải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phụ</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thuộc</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nhiều</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vào</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việc</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thăm</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dò</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Cần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gần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hai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trăm</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tập</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để</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hội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tụ</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giải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pháp</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số</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nỗ</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lực</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lớn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hơn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nhiều</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so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với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mức</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cần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thiết</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để</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đội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đỏ</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con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người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tìm</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ra</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chiến</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lược</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tối</a:t>
            </a: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1800" i="1" kern="100" err="1">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ưu</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23982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err="1">
                <a:effectLst/>
                <a:latin typeface="Times New Roman" panose="02020603050405020304" pitchFamily="18" charset="0"/>
                <a:ea typeface="Aptos" panose="020B0004020202020204" pitchFamily="34" charset="0"/>
              </a:rPr>
              <a:t>Việc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đưa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ra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một</a:t>
            </a:r>
            <a:r>
              <a:rPr lang="en-US" sz="1800">
                <a:effectLst/>
                <a:latin typeface="Times New Roman" panose="02020603050405020304" pitchFamily="18" charset="0"/>
                <a:ea typeface="Aptos" panose="020B0004020202020204" pitchFamily="34" charset="0"/>
              </a:rPr>
              <a:t> </a:t>
            </a:r>
            <a:r>
              <a:rPr lang="en-US" sz="1800" i="1">
                <a:solidFill>
                  <a:srgbClr val="0F4761"/>
                </a:solidFill>
                <a:effectLst/>
                <a:latin typeface="Times New Roman" panose="02020603050405020304" pitchFamily="18" charset="0"/>
                <a:ea typeface="Aptos" panose="020B0004020202020204" pitchFamily="34" charset="0"/>
              </a:rPr>
              <a:t>non-stationary dynamics </a:t>
            </a:r>
            <a:r>
              <a:rPr lang="en-US" sz="1800" i="1" err="1">
                <a:solidFill>
                  <a:srgbClr val="0F4761"/>
                </a:solidFill>
                <a:effectLst/>
                <a:latin typeface="Times New Roman" panose="02020603050405020304" pitchFamily="18" charset="0"/>
                <a:ea typeface="Aptos" panose="020B0004020202020204" pitchFamily="34" charset="0"/>
              </a:rPr>
              <a:t>làm</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cho</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vấn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đề</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trở</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nên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khó</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khăn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hơn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bằng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cách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ngăn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cản</a:t>
            </a:r>
            <a:r>
              <a:rPr lang="en-US" sz="1800">
                <a:effectLst/>
                <a:latin typeface="Times New Roman" panose="02020603050405020304" pitchFamily="18" charset="0"/>
                <a:ea typeface="Aptos" panose="020B0004020202020204" pitchFamily="34" charset="0"/>
              </a:rPr>
              <a:t> agent </a:t>
            </a:r>
            <a:r>
              <a:rPr lang="en-US" sz="1800" err="1">
                <a:effectLst/>
                <a:latin typeface="Times New Roman" panose="02020603050405020304" pitchFamily="18" charset="0"/>
                <a:ea typeface="Aptos" panose="020B0004020202020204" pitchFamily="34" charset="0"/>
              </a:rPr>
              <a:t>tìm</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hiểu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cấu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trúc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chính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xác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của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vấn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đề</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một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cách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chắc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chắn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Mặc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dù</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vậy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nhờ</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hình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thức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hóa</a:t>
            </a:r>
            <a:r>
              <a:rPr lang="en-US" sz="1800">
                <a:effectLst/>
                <a:latin typeface="Times New Roman" panose="02020603050405020304" pitchFamily="18" charset="0"/>
                <a:ea typeface="Aptos" panose="020B0004020202020204" pitchFamily="34" charset="0"/>
              </a:rPr>
              <a:t> RL ( RL formalism), agent Q-learning </a:t>
            </a:r>
            <a:r>
              <a:rPr lang="en-US" sz="1800" i="1" err="1">
                <a:solidFill>
                  <a:srgbClr val="0F4761"/>
                </a:solidFill>
                <a:effectLst/>
                <a:latin typeface="Times New Roman" panose="02020603050405020304" pitchFamily="18" charset="0"/>
                <a:ea typeface="Aptos" panose="020B0004020202020204" pitchFamily="34" charset="0"/>
              </a:rPr>
              <a:t>vẫn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có</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thể</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giải</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quyết</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vấn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đề</a:t>
            </a:r>
            <a:r>
              <a:rPr lang="en-US" sz="1800" i="1">
                <a:solidFill>
                  <a:srgbClr val="0F4761"/>
                </a:solidFill>
                <a:effectLst/>
                <a:latin typeface="Times New Roman" panose="02020603050405020304" pitchFamily="18" charset="0"/>
                <a:ea typeface="Aptos" panose="020B0004020202020204" pitchFamily="34" charset="0"/>
              </a:rPr>
              <a:t> CTF </a:t>
            </a:r>
            <a:r>
              <a:rPr lang="en-US" sz="1800" i="1" err="1">
                <a:solidFill>
                  <a:srgbClr val="0F4761"/>
                </a:solidFill>
                <a:effectLst/>
                <a:latin typeface="Times New Roman" panose="02020603050405020304" pitchFamily="18" charset="0"/>
                <a:ea typeface="Aptos" panose="020B0004020202020204" pitchFamily="34" charset="0"/>
              </a:rPr>
              <a:t>này</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một</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cách</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hợp</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lý</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nhưng</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chưa</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tối</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ưu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như</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được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cho</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phép</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bởi</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mức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độ</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ngẫu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nhiên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và</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không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cố</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định</a:t>
            </a:r>
            <a:r>
              <a:rPr lang="en-US" sz="1800">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Với</a:t>
            </a:r>
            <a:r>
              <a:rPr lang="en-US" sz="1800" i="1">
                <a:solidFill>
                  <a:srgbClr val="0F4761"/>
                </a:solidFill>
                <a:effectLst/>
                <a:latin typeface="Times New Roman" panose="02020603050405020304" pitchFamily="18" charset="0"/>
                <a:ea typeface="Aptos" panose="020B0004020202020204" pitchFamily="34" charset="0"/>
              </a:rPr>
              <a:t> p = 0, </a:t>
            </a:r>
            <a:r>
              <a:rPr lang="en-US" sz="1800" i="1" err="1">
                <a:solidFill>
                  <a:srgbClr val="0F4761"/>
                </a:solidFill>
                <a:effectLst/>
                <a:latin typeface="Times New Roman" panose="02020603050405020304" pitchFamily="18" charset="0"/>
                <a:ea typeface="Aptos" panose="020B0004020202020204" pitchFamily="34" charset="0"/>
              </a:rPr>
              <a:t>hệ</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thống</a:t>
            </a:r>
            <a:r>
              <a:rPr lang="en-US" sz="1800" i="1">
                <a:solidFill>
                  <a:srgbClr val="0F4761"/>
                </a:solidFill>
                <a:effectLst/>
                <a:latin typeface="Times New Roman" panose="02020603050405020304" pitchFamily="18" charset="0"/>
                <a:ea typeface="Aptos" panose="020B0004020202020204" pitchFamily="34" charset="0"/>
              </a:rPr>
              <a:t> CTF </a:t>
            </a:r>
            <a:r>
              <a:rPr lang="en-US" sz="1800" i="1" err="1">
                <a:solidFill>
                  <a:srgbClr val="0F4761"/>
                </a:solidFill>
                <a:effectLst/>
                <a:latin typeface="Times New Roman" panose="02020603050405020304" pitchFamily="18" charset="0"/>
                <a:ea typeface="Aptos" panose="020B0004020202020204" pitchFamily="34" charset="0"/>
              </a:rPr>
              <a:t>có</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cấu</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trúc</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rõ</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ràng</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và</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có</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thể</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học</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chính</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sách</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tối</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ưu</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khi</a:t>
            </a:r>
            <a:r>
              <a:rPr lang="en-US" sz="1800" i="1">
                <a:solidFill>
                  <a:srgbClr val="0F4761"/>
                </a:solidFill>
                <a:effectLst/>
                <a:latin typeface="Times New Roman" panose="02020603050405020304" pitchFamily="18" charset="0"/>
                <a:ea typeface="Aptos" panose="020B0004020202020204" pitchFamily="34" charset="0"/>
              </a:rPr>
              <a:t> p </a:t>
            </a:r>
            <a:r>
              <a:rPr lang="en-US" sz="1800" i="1" err="1">
                <a:solidFill>
                  <a:srgbClr val="0F4761"/>
                </a:solidFill>
                <a:effectLst/>
                <a:latin typeface="Times New Roman" panose="02020603050405020304" pitchFamily="18" charset="0"/>
                <a:ea typeface="Aptos" panose="020B0004020202020204" pitchFamily="34" charset="0"/>
              </a:rPr>
              <a:t>tăng</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chúng</a:t>
            </a:r>
            <a:r>
              <a:rPr lang="en-US" sz="1800" i="1">
                <a:solidFill>
                  <a:srgbClr val="0F4761"/>
                </a:solidFill>
                <a:effectLst/>
                <a:latin typeface="Times New Roman" panose="02020603050405020304" pitchFamily="18" charset="0"/>
                <a:ea typeface="Aptos" panose="020B0004020202020204" pitchFamily="34" charset="0"/>
              </a:rPr>
              <a:t> ta </a:t>
            </a:r>
            <a:r>
              <a:rPr lang="en-US" sz="1800" i="1" err="1">
                <a:solidFill>
                  <a:srgbClr val="0F4761"/>
                </a:solidFill>
                <a:effectLst/>
                <a:latin typeface="Times New Roman" panose="02020603050405020304" pitchFamily="18" charset="0"/>
                <a:ea typeface="Aptos" panose="020B0004020202020204" pitchFamily="34" charset="0"/>
              </a:rPr>
              <a:t>dần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dần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chuyển</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từ</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cái</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mà</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chúng</a:t>
            </a:r>
            <a:r>
              <a:rPr lang="en-US" sz="1800" i="1">
                <a:solidFill>
                  <a:srgbClr val="0F4761"/>
                </a:solidFill>
                <a:effectLst/>
                <a:latin typeface="Times New Roman" panose="02020603050405020304" pitchFamily="18" charset="0"/>
                <a:ea typeface="Aptos" panose="020B0004020202020204" pitchFamily="34" charset="0"/>
              </a:rPr>
              <a:t> ta </a:t>
            </a:r>
            <a:r>
              <a:rPr lang="en-US" sz="1800" i="1" err="1">
                <a:solidFill>
                  <a:srgbClr val="0F4761"/>
                </a:solidFill>
                <a:effectLst/>
                <a:latin typeface="Times New Roman" panose="02020603050405020304" pitchFamily="18" charset="0"/>
                <a:ea typeface="Aptos" panose="020B0004020202020204" pitchFamily="34" charset="0"/>
              </a:rPr>
              <a:t>đã</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xác</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định</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là</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hệ</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thống</a:t>
            </a:r>
            <a:r>
              <a:rPr lang="en-US" sz="1800" i="1">
                <a:solidFill>
                  <a:srgbClr val="0F4761"/>
                </a:solidFill>
                <a:effectLst/>
                <a:latin typeface="Times New Roman" panose="02020603050405020304" pitchFamily="18" charset="0"/>
                <a:ea typeface="Aptos" panose="020B0004020202020204" pitchFamily="34" charset="0"/>
              </a:rPr>
              <a:t> CTF sang </a:t>
            </a:r>
            <a:r>
              <a:rPr lang="en-US" sz="1800" i="1" err="1">
                <a:solidFill>
                  <a:srgbClr val="0F4761"/>
                </a:solidFill>
                <a:effectLst/>
                <a:latin typeface="Times New Roman" panose="02020603050405020304" pitchFamily="18" charset="0"/>
                <a:ea typeface="Aptos" panose="020B0004020202020204" pitchFamily="34" charset="0"/>
              </a:rPr>
              <a:t>hệ</a:t>
            </a:r>
            <a:r>
              <a:rPr lang="en-US" sz="1800" i="1">
                <a:solidFill>
                  <a:srgbClr val="0F4761"/>
                </a:solidFill>
                <a:effectLst/>
                <a:latin typeface="Times New Roman" panose="02020603050405020304" pitchFamily="18" charset="0"/>
                <a:ea typeface="Aptos" panose="020B0004020202020204" pitchFamily="34" charset="0"/>
              </a:rPr>
              <a:t> </a:t>
            </a:r>
            <a:r>
              <a:rPr lang="en-US" sz="1800" i="1" err="1">
                <a:solidFill>
                  <a:srgbClr val="0F4761"/>
                </a:solidFill>
                <a:effectLst/>
                <a:latin typeface="Times New Roman" panose="02020603050405020304" pitchFamily="18" charset="0"/>
                <a:ea typeface="Aptos" panose="020B0004020202020204" pitchFamily="34" charset="0"/>
              </a:rPr>
              <a:t>thống</a:t>
            </a:r>
            <a:r>
              <a:rPr lang="en-US" sz="1800" i="1">
                <a:solidFill>
                  <a:srgbClr val="0F4761"/>
                </a:solidFill>
                <a:effectLst/>
                <a:latin typeface="Times New Roman" panose="02020603050405020304" pitchFamily="18" charset="0"/>
                <a:ea typeface="Aptos" panose="020B0004020202020204" pitchFamily="34" charset="0"/>
              </a:rPr>
              <a:t> max-entropy </a:t>
            </a:r>
            <a:r>
              <a:rPr lang="en-US" sz="1800">
                <a:effectLst/>
                <a:latin typeface="Times New Roman" panose="02020603050405020304" pitchFamily="18" charset="0"/>
                <a:ea typeface="Aptos" panose="020B0004020202020204" pitchFamily="34" charset="0"/>
              </a:rPr>
              <a:t>(</a:t>
            </a:r>
            <a:r>
              <a:rPr lang="en-US" sz="1800" err="1">
                <a:effectLst/>
                <a:latin typeface="Times New Roman" panose="02020603050405020304" pitchFamily="18" charset="0"/>
                <a:ea typeface="Aptos" panose="020B0004020202020204" pitchFamily="34" charset="0"/>
              </a:rPr>
              <a:t>xem</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Phần</a:t>
            </a:r>
            <a:r>
              <a:rPr lang="en-US" sz="1800">
                <a:effectLst/>
                <a:latin typeface="Times New Roman" panose="02020603050405020304" pitchFamily="18" charset="0"/>
                <a:ea typeface="Aptos" panose="020B0004020202020204" pitchFamily="34" charset="0"/>
              </a:rPr>
              <a:t> 3). </a:t>
            </a:r>
            <a:r>
              <a:rPr lang="en-US" sz="1800" err="1">
                <a:effectLst/>
                <a:latin typeface="Times New Roman" panose="02020603050405020304" pitchFamily="18" charset="0"/>
                <a:ea typeface="Aptos" panose="020B0004020202020204" pitchFamily="34" charset="0"/>
              </a:rPr>
              <a:t>Thật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vậy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với</a:t>
            </a:r>
            <a:r>
              <a:rPr lang="en-US" sz="1800">
                <a:effectLst/>
                <a:latin typeface="Times New Roman" panose="02020603050405020304" pitchFamily="18" charset="0"/>
                <a:ea typeface="Aptos" panose="020B0004020202020204" pitchFamily="34" charset="0"/>
              </a:rPr>
              <a:t> p = 1, </a:t>
            </a:r>
            <a:r>
              <a:rPr lang="en-US" sz="1800" err="1">
                <a:effectLst/>
                <a:latin typeface="Times New Roman" panose="02020603050405020304" pitchFamily="18" charset="0"/>
                <a:ea typeface="Aptos" panose="020B0004020202020204" pitchFamily="34" charset="0"/>
              </a:rPr>
              <a:t>vấn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đề</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của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chúng</a:t>
            </a:r>
            <a:r>
              <a:rPr lang="en-US" sz="1800">
                <a:effectLst/>
                <a:latin typeface="Times New Roman" panose="02020603050405020304" pitchFamily="18" charset="0"/>
                <a:ea typeface="Aptos" panose="020B0004020202020204" pitchFamily="34" charset="0"/>
              </a:rPr>
              <a:t> ta </a:t>
            </a:r>
            <a:r>
              <a:rPr lang="en-US" sz="1800" err="1">
                <a:effectLst/>
                <a:latin typeface="Times New Roman" panose="02020603050405020304" pitchFamily="18" charset="0"/>
                <a:ea typeface="Aptos" panose="020B0004020202020204" pitchFamily="34" charset="0"/>
              </a:rPr>
              <a:t>đại</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diện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cho</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một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hệ</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thống</a:t>
            </a:r>
            <a:r>
              <a:rPr lang="en-US" sz="1800">
                <a:effectLst/>
                <a:latin typeface="Times New Roman" panose="02020603050405020304" pitchFamily="18" charset="0"/>
                <a:ea typeface="Aptos" panose="020B0004020202020204" pitchFamily="34" charset="0"/>
              </a:rPr>
              <a:t> entropy </a:t>
            </a:r>
            <a:r>
              <a:rPr lang="en-US" sz="1800" err="1">
                <a:effectLst/>
                <a:latin typeface="Times New Roman" panose="02020603050405020304" pitchFamily="18" charset="0"/>
                <a:ea typeface="Aptos" panose="020B0004020202020204" pitchFamily="34" charset="0"/>
              </a:rPr>
              <a:t>tối</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không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có</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hành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động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nào</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cung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cấp</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thông</a:t>
            </a:r>
            <a:r>
              <a:rPr lang="en-US" sz="1800">
                <a:effectLst/>
                <a:latin typeface="Times New Roman" panose="02020603050405020304" pitchFamily="18" charset="0"/>
                <a:ea typeface="Aptos" panose="020B0004020202020204" pitchFamily="34" charset="0"/>
              </a:rPr>
              <a:t> tin </a:t>
            </a:r>
            <a:r>
              <a:rPr lang="en-US" sz="1800" err="1">
                <a:effectLst/>
                <a:latin typeface="Times New Roman" panose="02020603050405020304" pitchFamily="18" charset="0"/>
                <a:ea typeface="Aptos" panose="020B0004020202020204" pitchFamily="34" charset="0"/>
              </a:rPr>
              <a:t>thực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tế</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về</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cấu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trúc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của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máy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chủ</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mục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tiêu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hành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động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quét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cổng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về</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cơ</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bản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là</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không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đáng</a:t>
            </a:r>
            <a:r>
              <a:rPr lang="en-US" sz="1800">
                <a:effectLst/>
                <a:latin typeface="Times New Roman" panose="02020603050405020304" pitchFamily="18" charset="0"/>
                <a:ea typeface="Aptos" panose="020B0004020202020204" pitchFamily="34" charset="0"/>
              </a:rPr>
              <a:t> tin </a:t>
            </a:r>
            <a:r>
              <a:rPr lang="en-US" sz="1800" err="1">
                <a:effectLst/>
                <a:latin typeface="Times New Roman" panose="02020603050405020304" pitchFamily="18" charset="0"/>
                <a:ea typeface="Aptos" panose="020B0004020202020204" pitchFamily="34" charset="0"/>
              </a:rPr>
              <a:t>cậy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và</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vô</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dụng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không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thể</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xây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dựng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lại</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bất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kỳ</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cấu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trúc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nào</a:t>
            </a:r>
            <a:r>
              <a:rPr lang="en-US" sz="1800">
                <a:effectLst/>
                <a:latin typeface="Times New Roman" panose="02020603050405020304" pitchFamily="18" charset="0"/>
                <a:ea typeface="Aptos" panose="020B0004020202020204" pitchFamily="34" charset="0"/>
              </a:rPr>
              <a:t>, RL </a:t>
            </a:r>
            <a:r>
              <a:rPr lang="en-US" sz="1800" err="1">
                <a:effectLst/>
                <a:latin typeface="Times New Roman" panose="02020603050405020304" pitchFamily="18" charset="0"/>
                <a:ea typeface="Aptos" panose="020B0004020202020204" pitchFamily="34" charset="0"/>
              </a:rPr>
              <a:t>có</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công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dụng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rất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hạn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chế</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tất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cả</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những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gì</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chúng</a:t>
            </a:r>
            <a:r>
              <a:rPr lang="en-US" sz="1800">
                <a:effectLst/>
                <a:latin typeface="Times New Roman" panose="02020603050405020304" pitchFamily="18" charset="0"/>
                <a:ea typeface="Aptos" panose="020B0004020202020204" pitchFamily="34" charset="0"/>
              </a:rPr>
              <a:t> ta </a:t>
            </a:r>
            <a:r>
              <a:rPr lang="en-US" sz="1800" err="1">
                <a:effectLst/>
                <a:latin typeface="Times New Roman" panose="02020603050405020304" pitchFamily="18" charset="0"/>
                <a:ea typeface="Aptos" panose="020B0004020202020204" pitchFamily="34" charset="0"/>
              </a:rPr>
              <a:t>có</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thể</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làm</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chỉ</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là</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đoán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tức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là</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thử</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từng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cổng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một</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để</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tìm</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kiếm</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lỗ</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hổng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Điều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này</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nhấn</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mạnh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vai</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trò</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của</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cấu</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trúc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trong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việc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học</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bằng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cách</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sử</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dụng</a:t>
            </a:r>
            <a:r>
              <a:rPr lang="en-US" sz="1800">
                <a:effectLst/>
                <a:latin typeface="Times New Roman" panose="02020603050405020304" pitchFamily="18" charset="0"/>
                <a:ea typeface="Aptos" panose="020B0004020202020204" pitchFamily="34" charset="0"/>
              </a:rPr>
              <a:t> </a:t>
            </a:r>
            <a:r>
              <a:rPr lang="en-US" sz="1800" err="1">
                <a:effectLst/>
                <a:latin typeface="Times New Roman" panose="02020603050405020304" pitchFamily="18" charset="0"/>
                <a:ea typeface="Aptos" panose="020B0004020202020204" pitchFamily="34" charset="0"/>
              </a:rPr>
              <a:t>các</a:t>
            </a:r>
            <a:r>
              <a:rPr lang="en-US" sz="1800">
                <a:effectLst/>
                <a:latin typeface="Times New Roman" panose="02020603050405020304" pitchFamily="18" charset="0"/>
                <a:ea typeface="Aptos" panose="020B0004020202020204" pitchFamily="34" charset="0"/>
              </a:rPr>
              <a:t> RL agents.</a:t>
            </a:r>
            <a:endParaRPr/>
          </a:p>
        </p:txBody>
      </p:sp>
    </p:spTree>
    <p:extLst>
      <p:ext uri="{BB962C8B-B14F-4D97-AF65-F5344CB8AC3E}">
        <p14:creationId xmlns:p14="http://schemas.microsoft.com/office/powerpoint/2010/main" val="321458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488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6275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682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954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77f93ad0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Phần</a:t>
            </a:r>
            <a:r>
              <a:rPr lang="en-US"/>
              <a:t> </a:t>
            </a:r>
            <a:r>
              <a:rPr lang="en-US" err="1"/>
              <a:t>trình</a:t>
            </a:r>
            <a:r>
              <a:rPr lang="en-US"/>
              <a:t> </a:t>
            </a:r>
            <a:r>
              <a:rPr lang="en-US" err="1"/>
              <a:t>bày</a:t>
            </a:r>
            <a:r>
              <a:rPr lang="en-US"/>
              <a:t> </a:t>
            </a:r>
            <a:r>
              <a:rPr lang="en-US" err="1"/>
              <a:t>của</a:t>
            </a:r>
            <a:r>
              <a:rPr lang="en-US"/>
              <a:t> </a:t>
            </a:r>
            <a:r>
              <a:rPr lang="en-US" err="1"/>
              <a:t>nhóm</a:t>
            </a:r>
            <a:r>
              <a:rPr lang="en-US"/>
              <a:t> e </a:t>
            </a:r>
            <a:r>
              <a:rPr lang="en-US" err="1"/>
              <a:t>gồm</a:t>
            </a:r>
            <a:r>
              <a:rPr lang="en-US"/>
              <a:t> 5 </a:t>
            </a:r>
            <a:r>
              <a:rPr lang="en-US" err="1"/>
              <a:t>phần</a:t>
            </a:r>
            <a:r>
              <a:rPr lang="en-US"/>
              <a:t> </a:t>
            </a:r>
            <a:r>
              <a:rPr lang="en-US" err="1"/>
              <a:t>bla</a:t>
            </a:r>
            <a:r>
              <a:rPr lang="en-US"/>
              <a:t> </a:t>
            </a:r>
            <a:r>
              <a:rPr lang="en-US" err="1"/>
              <a:t>bla</a:t>
            </a:r>
            <a:r>
              <a:rPr lang="en-US"/>
              <a:t> </a:t>
            </a:r>
            <a:r>
              <a:rPr lang="en-US" err="1"/>
              <a:t>bla</a:t>
            </a:r>
            <a:r>
              <a:rPr lang="en-US"/>
              <a: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43209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i="1" kern="100">
                <a:solidFill>
                  <a:srgbClr val="0F4761"/>
                </a:solidFill>
                <a:effectLst/>
                <a:latin typeface="Times New Roman" panose="02020603050405020304" pitchFamily="18" charset="0"/>
                <a:ea typeface="Aptos" panose="020B0004020202020204" pitchFamily="34" charset="0"/>
                <a:cs typeface="Times New Roman" panose="02020603050405020304" pitchFamily="18" charset="0"/>
              </a:rPr>
              <a:t>lazy loading has allowed the agent to discriminate between relevant and non-relevant states based on its experience. </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algn="just">
              <a:lnSpc>
                <a:spcPct val="107000"/>
              </a:lnSpc>
              <a:spcAft>
                <a:spcPts val="8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Lazy loading </a:t>
            </a:r>
            <a:r>
              <a:rPr lang="vi-VN" sz="1800" kern="100">
                <a:effectLst/>
                <a:latin typeface="Times New Roman" panose="02020603050405020304" pitchFamily="18" charset="0"/>
                <a:ea typeface="Aptos" panose="020B0004020202020204" pitchFamily="34" charset="0"/>
                <a:cs typeface="Times New Roman" panose="02020603050405020304" pitchFamily="18" charset="0"/>
              </a:rPr>
              <a:t>là một kỹ thuật đơn giản để đưa kiến ​​thức tiên nghiệm có thể cho phép tác nhân học hiệu quả trong môi trường phức tạp vừa phải bằng cách bỏ qua các cặp (trạng thái, hành động) không liên quan. Tuy nhiên, tính hữu ích của Lazy loading bị hạn chế, vì trong các môi trường phức tạp vốn có với số lượng lớn các trạng thái tương tự, số lượng cặp (trạng thái, hành động) được ghi lại có thể không thể quản lý được. </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Lazy loading</a:t>
            </a:r>
            <a:r>
              <a:rPr lang="vi-VN" sz="1800" kern="100">
                <a:effectLst/>
                <a:latin typeface="Times New Roman" panose="02020603050405020304" pitchFamily="18" charset="0"/>
                <a:ea typeface="Aptos" panose="020B0004020202020204" pitchFamily="34" charset="0"/>
                <a:cs typeface="Times New Roman" panose="02020603050405020304" pitchFamily="18" charset="0"/>
              </a:rPr>
              <a:t> đã được áp dụng nhưng số lượng (state, action) vẫn nhiều (&gt;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350000</a:t>
            </a:r>
            <a:r>
              <a:rPr lang="vi-VN" sz="1800" kern="100">
                <a:effectLst/>
                <a:latin typeface="Times New Roman" panose="02020603050405020304" pitchFamily="18" charset="0"/>
                <a:ea typeface="Aptos" panose="020B0004020202020204" pitchFamily="34" charset="0"/>
                <a:cs typeface="Times New Roman" panose="02020603050405020304" pitchFamily="18" charset="0"/>
              </a:rPr>
              <a:t> với chỉ số port, param,... đều chưa tới số lượng 10)</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318530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150"/>
          </a:p>
        </p:txBody>
      </p:sp>
    </p:spTree>
    <p:extLst>
      <p:ext uri="{BB962C8B-B14F-4D97-AF65-F5344CB8AC3E}">
        <p14:creationId xmlns:p14="http://schemas.microsoft.com/office/powerpoint/2010/main" val="9227605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kern="100" err="1">
                <a:latin typeface="Roboto" panose="02000000000000000000" pitchFamily="2" charset="0"/>
                <a:ea typeface="Roboto" panose="02000000000000000000" pitchFamily="2" charset="0"/>
                <a:cs typeface="Roboto" panose="02000000000000000000" pitchFamily="2" charset="0"/>
              </a:rPr>
              <a:t>C</a:t>
            </a:r>
            <a:r>
              <a:rPr lang="en-US" sz="1100" kern="100" err="1">
                <a:effectLst/>
                <a:latin typeface="Roboto" panose="02000000000000000000" pitchFamily="2" charset="0"/>
                <a:ea typeface="Roboto" panose="02000000000000000000" pitchFamily="2" charset="0"/>
                <a:cs typeface="Roboto" panose="02000000000000000000" pitchFamily="2" charset="0"/>
              </a:rPr>
              <a:t>ác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tệp</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trên</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máy</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chủ</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có</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thể</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khác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nhau</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nhưng</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cách</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tương</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tác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với</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chúng</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là</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như</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nhau</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thay</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vì</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yêu</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cầu</a:t>
            </a:r>
            <a:r>
              <a:rPr lang="en-US" sz="1100" kern="100">
                <a:effectLst/>
                <a:latin typeface="Roboto" panose="02000000000000000000" pitchFamily="2" charset="0"/>
                <a:ea typeface="Roboto" panose="02000000000000000000" pitchFamily="2" charset="0"/>
                <a:cs typeface="Roboto" panose="02000000000000000000" pitchFamily="2" charset="0"/>
              </a:rPr>
              <a:t> agent </a:t>
            </a:r>
            <a:r>
              <a:rPr lang="en-US" sz="1100" kern="100" err="1">
                <a:effectLst/>
                <a:latin typeface="Roboto" panose="02000000000000000000" pitchFamily="2" charset="0"/>
                <a:ea typeface="Roboto" panose="02000000000000000000" pitchFamily="2" charset="0"/>
                <a:cs typeface="Roboto" panose="02000000000000000000" pitchFamily="2" charset="0"/>
              </a:rPr>
              <a:t>học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một</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chiến</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lược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cụ</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thể</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trên</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mỗi</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tệp</a:t>
            </a:r>
            <a:r>
              <a:rPr lang="en-US" sz="1100" kern="100">
                <a:effectLst/>
                <a:latin typeface="Roboto" panose="02000000000000000000" pitchFamily="2" charset="0"/>
                <a:ea typeface="Roboto" panose="02000000000000000000" pitchFamily="2" charset="0"/>
                <a:cs typeface="Roboto" panose="02000000000000000000" pitchFamily="2" charset="0"/>
              </a:rPr>
              <a:t>, ta </a:t>
            </a:r>
            <a:r>
              <a:rPr lang="en-US" sz="1100" kern="100" err="1">
                <a:effectLst/>
                <a:latin typeface="Roboto" panose="02000000000000000000" pitchFamily="2" charset="0"/>
                <a:ea typeface="Roboto" panose="02000000000000000000" pitchFamily="2" charset="0"/>
                <a:cs typeface="Roboto" panose="02000000000000000000" pitchFamily="2" charset="0"/>
              </a:rPr>
              <a:t>hướng</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dẫn</a:t>
            </a:r>
            <a:r>
              <a:rPr lang="en-US" sz="1100" kern="100">
                <a:effectLst/>
                <a:latin typeface="Roboto" panose="02000000000000000000" pitchFamily="2" charset="0"/>
                <a:ea typeface="Roboto" panose="02000000000000000000" pitchFamily="2" charset="0"/>
                <a:cs typeface="Roboto" panose="02000000000000000000" pitchFamily="2" charset="0"/>
              </a:rPr>
              <a:t> agent </a:t>
            </a:r>
            <a:r>
              <a:rPr lang="en-US" sz="1100" kern="100" err="1">
                <a:effectLst/>
                <a:latin typeface="Roboto" panose="02000000000000000000" pitchFamily="2" charset="0"/>
                <a:ea typeface="Roboto" panose="02000000000000000000" pitchFamily="2" charset="0"/>
                <a:cs typeface="Roboto" panose="02000000000000000000" pitchFamily="2" charset="0"/>
              </a:rPr>
              <a:t>học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một</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chính</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sách</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duy</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nhất</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sẽ</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được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sử</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dụng</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trên</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tất</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cả</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các</a:t>
            </a:r>
            <a:r>
              <a:rPr lang="en-US" sz="1100" kern="100">
                <a:effectLst/>
                <a:latin typeface="Roboto" panose="02000000000000000000" pitchFamily="2" charset="0"/>
                <a:ea typeface="Roboto" panose="02000000000000000000" pitchFamily="2" charset="0"/>
                <a:cs typeface="Roboto" panose="02000000000000000000" pitchFamily="2" charset="0"/>
              </a:rPr>
              <a:t> </a:t>
            </a:r>
            <a:r>
              <a:rPr lang="en-US" sz="1100" kern="100" err="1">
                <a:effectLst/>
                <a:latin typeface="Roboto" panose="02000000000000000000" pitchFamily="2" charset="0"/>
                <a:ea typeface="Roboto" panose="02000000000000000000" pitchFamily="2" charset="0"/>
                <a:cs typeface="Roboto" panose="02000000000000000000" pitchFamily="2" charset="0"/>
              </a:rPr>
              <a:t>tệp</a:t>
            </a:r>
            <a:endParaRPr lang="en-150" sz="1100" kern="100">
              <a:effectLst/>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9307865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Mô</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phỏng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bảo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toàn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hầu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hết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tính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tạp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của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Mô</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phỏng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3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thấy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sử</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dụng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thuật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toán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kỹ</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thuật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RL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thích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hợp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chậm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tổng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hợp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trạng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nhân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RL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quyết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hiệu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quả</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vấn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CTF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đầy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algn="just">
              <a:lnSpc>
                <a:spcPct val="107000"/>
              </a:lnSpc>
              <a:spcAft>
                <a:spcPts val="800"/>
              </a:spcAft>
            </a:pP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người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red teams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đến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kết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luận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rằng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hành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động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theo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thống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nhất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với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tệp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nhau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từ</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kinh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nghiệm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trước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đây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với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tệp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hợp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lý</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kiến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cung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cấp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cô</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ấy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lối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tắt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hiệu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quả</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đạt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được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pháp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nhân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RL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khả</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năng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tương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tự</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vì</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niệm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chính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tệp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học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được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bằng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suy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luận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chính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thực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sự</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thống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nhất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tất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cả</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tệp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nhưng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điều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sẽ</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yêu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cầu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thập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mẫu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lớn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nghiệm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Tổng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hợp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trạng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cho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phép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đưa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tin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trước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hữu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ích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cấu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trúc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của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vấn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do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đơn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hóa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việc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phá</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giảm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số</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lượng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cặp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trạng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hành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động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algn="just">
              <a:lnSpc>
                <a:spcPct val="107000"/>
              </a:lnSpc>
              <a:spcAft>
                <a:spcPts val="800"/>
              </a:spcAft>
            </a:pP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Một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tính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năng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thú</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vị</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được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sử</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dụng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là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biểu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diễn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đồ</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thị</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(graph),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Cách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thao</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khám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phá</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biểu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đồ</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thông</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minh</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hơn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phức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tạp</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hơn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có</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được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xem</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xét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để</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khai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thác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kiến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thức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về</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cấu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trúc</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này</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và</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cải</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thiện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hiệu</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suất</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t>
            </a:r>
            <a:r>
              <a:rPr lang="en-US" sz="1800" kern="100" err="1">
                <a:effectLst/>
                <a:latin typeface="Times New Roman" panose="02020603050405020304" pitchFamily="18" charset="0"/>
                <a:ea typeface="Aptos" panose="020B0004020202020204" pitchFamily="34" charset="0"/>
                <a:cs typeface="Times New Roman" panose="02020603050405020304" pitchFamily="18" charset="0"/>
              </a:rPr>
              <a:t>của</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 agent</a:t>
            </a:r>
            <a:endParaRPr lang="en-150"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9202489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09233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96216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98641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3652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5515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Đến</a:t>
            </a:r>
            <a:r>
              <a:rPr lang="en-US"/>
              <a:t> </a:t>
            </a:r>
            <a:r>
              <a:rPr lang="en-US" err="1"/>
              <a:t>với</a:t>
            </a:r>
            <a:r>
              <a:rPr lang="en-US"/>
              <a:t> </a:t>
            </a:r>
            <a:r>
              <a:rPr lang="en-US" err="1"/>
              <a:t>phần</a:t>
            </a:r>
            <a:r>
              <a:rPr lang="en-US"/>
              <a:t> </a:t>
            </a:r>
            <a:r>
              <a:rPr lang="en-US" err="1"/>
              <a:t>tổng</a:t>
            </a:r>
            <a:r>
              <a:rPr lang="en-US"/>
              <a:t> </a:t>
            </a:r>
            <a:r>
              <a:rPr lang="en-US" err="1"/>
              <a:t>quan</a:t>
            </a:r>
            <a:r>
              <a:rPr lang="en-US"/>
              <a:t> </a:t>
            </a:r>
            <a:r>
              <a:rPr lang="en-US" err="1"/>
              <a:t>là</a:t>
            </a:r>
            <a:r>
              <a:rPr lang="en-US"/>
              <a:t> </a:t>
            </a:r>
            <a:r>
              <a:rPr lang="en-US" err="1"/>
              <a:t>bài</a:t>
            </a:r>
            <a:r>
              <a:rPr lang="en-US"/>
              <a:t> </a:t>
            </a:r>
            <a:r>
              <a:rPr lang="en-US" err="1"/>
              <a:t>báo</a:t>
            </a:r>
            <a:r>
              <a:rPr lang="en-US"/>
              <a:t> </a:t>
            </a:r>
            <a:r>
              <a:rPr lang="en-US" err="1"/>
              <a:t>nguyên</a:t>
            </a:r>
            <a:r>
              <a:rPr lang="en-US"/>
              <a:t> </a:t>
            </a:r>
            <a:r>
              <a:rPr lang="en-US" err="1"/>
              <a:t>cứu</a:t>
            </a:r>
            <a:r>
              <a:rPr lang="en-US"/>
              <a:t> </a:t>
            </a:r>
            <a:r>
              <a:rPr lang="en-US" err="1"/>
              <a:t>chính</a:t>
            </a:r>
            <a:r>
              <a:rPr lang="en-US"/>
              <a:t> </a:t>
            </a:r>
            <a:r>
              <a:rPr lang="en-US" err="1"/>
              <a:t>của</a:t>
            </a:r>
            <a:r>
              <a:rPr lang="en-US"/>
              <a:t> </a:t>
            </a:r>
            <a:r>
              <a:rPr lang="en-US" err="1"/>
              <a:t>nhóm</a:t>
            </a:r>
            <a:r>
              <a:rPr lang="en-US"/>
              <a:t> e</a:t>
            </a:r>
          </a:p>
          <a:p>
            <a:pPr marL="0" lvl="0" indent="0" algn="l" rtl="0">
              <a:spcBef>
                <a:spcPts val="0"/>
              </a:spcBef>
              <a:spcAft>
                <a:spcPts val="0"/>
              </a:spcAft>
              <a:buNone/>
            </a:pPr>
            <a:r>
              <a:rPr lang="en-US" err="1"/>
              <a:t>Bài</a:t>
            </a:r>
            <a:r>
              <a:rPr lang="en-US"/>
              <a:t> </a:t>
            </a:r>
            <a:r>
              <a:rPr lang="en-US" err="1"/>
              <a:t>báo</a:t>
            </a:r>
            <a:r>
              <a:rPr lang="en-US"/>
              <a:t> </a:t>
            </a:r>
            <a:r>
              <a:rPr lang="en-US" err="1"/>
              <a:t>tên</a:t>
            </a:r>
            <a:r>
              <a:rPr lang="en-US"/>
              <a:t> </a:t>
            </a:r>
            <a:r>
              <a:rPr lang="en-US" err="1"/>
              <a:t>là</a:t>
            </a:r>
            <a:r>
              <a:rPr lang="en-US"/>
              <a:t> …  </a:t>
            </a:r>
            <a:r>
              <a:rPr lang="en-US" err="1"/>
              <a:t>tác</a:t>
            </a:r>
            <a:r>
              <a:rPr lang="en-US"/>
              <a:t> </a:t>
            </a:r>
            <a:r>
              <a:rPr lang="en-US" err="1"/>
              <a:t>giả</a:t>
            </a:r>
            <a:r>
              <a:rPr lang="en-US"/>
              <a:t> </a:t>
            </a:r>
            <a:r>
              <a:rPr lang="en-US" err="1"/>
              <a:t>là</a:t>
            </a:r>
            <a:r>
              <a:rPr lang="en-US"/>
              <a:t> 2 </a:t>
            </a:r>
            <a:r>
              <a:rPr lang="en-US" err="1"/>
              <a:t>tiến</a:t>
            </a:r>
            <a:r>
              <a:rPr lang="en-US"/>
              <a:t> </a:t>
            </a:r>
            <a:r>
              <a:rPr lang="en-US" err="1"/>
              <a:t>sĩ</a:t>
            </a:r>
            <a:r>
              <a:rPr lang="en-US"/>
              <a:t> </a:t>
            </a:r>
            <a:r>
              <a:rPr lang="en-US" err="1"/>
              <a:t>tại</a:t>
            </a:r>
            <a:r>
              <a:rPr lang="en-US"/>
              <a:t> </a:t>
            </a:r>
            <a:r>
              <a:rPr lang="en-US" err="1"/>
              <a:t>đại</a:t>
            </a:r>
            <a:r>
              <a:rPr lang="en-US"/>
              <a:t> </a:t>
            </a:r>
            <a:r>
              <a:rPr lang="en-US" err="1"/>
              <a:t>học</a:t>
            </a:r>
            <a:r>
              <a:rPr lang="en-US"/>
              <a:t> </a:t>
            </a:r>
            <a:r>
              <a:rPr lang="en-US" err="1"/>
              <a:t>Olso</a:t>
            </a:r>
            <a:r>
              <a:rPr lang="en-US"/>
              <a:t>, Na Uy, </a:t>
            </a:r>
            <a:r>
              <a:rPr lang="en-US" err="1"/>
              <a:t>nghiên</a:t>
            </a:r>
            <a:r>
              <a:rPr lang="en-US"/>
              <a:t> </a:t>
            </a:r>
            <a:r>
              <a:rPr lang="en-US" err="1"/>
              <a:t>cứu</a:t>
            </a:r>
            <a:r>
              <a:rPr lang="en-US"/>
              <a:t> </a:t>
            </a:r>
            <a:r>
              <a:rPr lang="en-US" err="1"/>
              <a:t>cách</a:t>
            </a:r>
            <a:r>
              <a:rPr lang="en-US"/>
              <a:t> </a:t>
            </a:r>
            <a:r>
              <a:rPr lang="en-US" err="1"/>
              <a:t>ứng</a:t>
            </a:r>
            <a:r>
              <a:rPr lang="en-US"/>
              <a:t> </a:t>
            </a:r>
            <a:r>
              <a:rPr lang="en-US" err="1"/>
              <a:t>dụng</a:t>
            </a:r>
            <a:r>
              <a:rPr lang="en-US"/>
              <a:t> RL </a:t>
            </a:r>
            <a:r>
              <a:rPr lang="en-US" err="1"/>
              <a:t>vào</a:t>
            </a:r>
            <a:r>
              <a:rPr lang="en-US"/>
              <a:t> </a:t>
            </a:r>
            <a:r>
              <a:rPr lang="en-US" err="1"/>
              <a:t>pentesting</a:t>
            </a:r>
            <a:endParaRPr/>
          </a:p>
        </p:txBody>
      </p:sp>
    </p:spTree>
    <p:extLst>
      <p:ext uri="{BB962C8B-B14F-4D97-AF65-F5344CB8AC3E}">
        <p14:creationId xmlns:p14="http://schemas.microsoft.com/office/powerpoint/2010/main" val="25684698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71466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0182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44423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1093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8482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8472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856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e96fd5876e_0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e96fd5876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e96fd5876e_0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e96fd5876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1725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e96fd5876e_0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e96fd5876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3863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e9566a474a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252525"/>
                </a:solidFill>
                <a:effectLst/>
                <a:latin typeface="Roboto" pitchFamily="2" charset="0"/>
              </a:rPr>
              <a:t>Pentest </a:t>
            </a:r>
            <a:r>
              <a:rPr lang="en-US" b="0" i="0" err="1">
                <a:solidFill>
                  <a:srgbClr val="252525"/>
                </a:solidFill>
                <a:effectLst/>
                <a:latin typeface="Roboto" pitchFamily="2" charset="0"/>
              </a:rPr>
              <a:t>là</a:t>
            </a:r>
            <a:r>
              <a:rPr lang="en-US" b="0" i="0">
                <a:solidFill>
                  <a:srgbClr val="252525"/>
                </a:solidFill>
                <a:effectLst/>
                <a:latin typeface="Roboto" pitchFamily="2" charset="0"/>
              </a:rPr>
              <a:t> </a:t>
            </a:r>
            <a:r>
              <a:rPr lang="en-US" b="0" i="0" err="1">
                <a:solidFill>
                  <a:srgbClr val="252525"/>
                </a:solidFill>
                <a:effectLst/>
                <a:latin typeface="Roboto" pitchFamily="2" charset="0"/>
              </a:rPr>
              <a:t>một</a:t>
            </a:r>
            <a:r>
              <a:rPr lang="en-US" b="0" i="0">
                <a:solidFill>
                  <a:srgbClr val="252525"/>
                </a:solidFill>
                <a:effectLst/>
                <a:latin typeface="Roboto" pitchFamily="2" charset="0"/>
              </a:rPr>
              <a:t> </a:t>
            </a:r>
            <a:r>
              <a:rPr lang="en-US" b="0" i="0" err="1">
                <a:solidFill>
                  <a:srgbClr val="252525"/>
                </a:solidFill>
                <a:effectLst/>
                <a:latin typeface="Roboto" pitchFamily="2" charset="0"/>
              </a:rPr>
              <a:t>cách</a:t>
            </a:r>
            <a:r>
              <a:rPr lang="en-US" b="0" i="0">
                <a:solidFill>
                  <a:srgbClr val="252525"/>
                </a:solidFill>
                <a:effectLst/>
                <a:latin typeface="Roboto" pitchFamily="2" charset="0"/>
              </a:rPr>
              <a:t> </a:t>
            </a:r>
            <a:r>
              <a:rPr lang="en-US" b="0" i="0" err="1">
                <a:solidFill>
                  <a:srgbClr val="252525"/>
                </a:solidFill>
                <a:effectLst/>
                <a:latin typeface="Roboto" pitchFamily="2" charset="0"/>
              </a:rPr>
              <a:t>kiểm</a:t>
            </a:r>
            <a:r>
              <a:rPr lang="en-US" b="0" i="0">
                <a:solidFill>
                  <a:srgbClr val="252525"/>
                </a:solidFill>
                <a:effectLst/>
                <a:latin typeface="Roboto" pitchFamily="2" charset="0"/>
              </a:rPr>
              <a:t> </a:t>
            </a:r>
            <a:r>
              <a:rPr lang="en-US" b="0" i="0" err="1">
                <a:solidFill>
                  <a:srgbClr val="252525"/>
                </a:solidFill>
                <a:effectLst/>
                <a:latin typeface="Roboto" pitchFamily="2" charset="0"/>
              </a:rPr>
              <a:t>tra</a:t>
            </a:r>
            <a:r>
              <a:rPr lang="en-US" b="0" i="0">
                <a:solidFill>
                  <a:srgbClr val="252525"/>
                </a:solidFill>
                <a:effectLst/>
                <a:latin typeface="Roboto" pitchFamily="2" charset="0"/>
              </a:rPr>
              <a:t> </a:t>
            </a:r>
            <a:r>
              <a:rPr lang="en-US" b="0" i="0" err="1">
                <a:solidFill>
                  <a:srgbClr val="252525"/>
                </a:solidFill>
                <a:effectLst/>
                <a:latin typeface="Roboto" pitchFamily="2" charset="0"/>
              </a:rPr>
              <a:t>tính</a:t>
            </a:r>
            <a:r>
              <a:rPr lang="en-US" b="0" i="0">
                <a:solidFill>
                  <a:srgbClr val="252525"/>
                </a:solidFill>
                <a:effectLst/>
                <a:latin typeface="Roboto" pitchFamily="2" charset="0"/>
              </a:rPr>
              <a:t> </a:t>
            </a:r>
            <a:r>
              <a:rPr lang="en-US" b="0" i="0" err="1">
                <a:solidFill>
                  <a:srgbClr val="252525"/>
                </a:solidFill>
                <a:effectLst/>
                <a:latin typeface="Roboto" pitchFamily="2" charset="0"/>
              </a:rPr>
              <a:t>bảo</a:t>
            </a:r>
            <a:r>
              <a:rPr lang="en-US" b="0" i="0">
                <a:solidFill>
                  <a:srgbClr val="252525"/>
                </a:solidFill>
                <a:effectLst/>
                <a:latin typeface="Roboto" pitchFamily="2" charset="0"/>
              </a:rPr>
              <a:t> </a:t>
            </a:r>
            <a:r>
              <a:rPr lang="en-US" b="0" i="0" err="1">
                <a:solidFill>
                  <a:srgbClr val="252525"/>
                </a:solidFill>
                <a:effectLst/>
                <a:latin typeface="Roboto" pitchFamily="2" charset="0"/>
              </a:rPr>
              <a:t>mật</a:t>
            </a:r>
            <a:r>
              <a:rPr lang="en-US" b="0" i="0">
                <a:solidFill>
                  <a:srgbClr val="252525"/>
                </a:solidFill>
                <a:effectLst/>
                <a:latin typeface="Roboto" pitchFamily="2" charset="0"/>
              </a:rPr>
              <a:t> </a:t>
            </a:r>
            <a:r>
              <a:rPr lang="en-US" b="0" i="0" err="1">
                <a:solidFill>
                  <a:srgbClr val="252525"/>
                </a:solidFill>
                <a:effectLst/>
                <a:latin typeface="Roboto" pitchFamily="2" charset="0"/>
              </a:rPr>
              <a:t>bảo</a:t>
            </a:r>
            <a:r>
              <a:rPr lang="en-US" b="0" i="0">
                <a:solidFill>
                  <a:srgbClr val="252525"/>
                </a:solidFill>
                <a:effectLst/>
                <a:latin typeface="Roboto" pitchFamily="2" charset="0"/>
              </a:rPr>
              <a:t> </a:t>
            </a:r>
            <a:r>
              <a:rPr lang="en-US" b="0" i="0" err="1">
                <a:solidFill>
                  <a:srgbClr val="252525"/>
                </a:solidFill>
                <a:effectLst/>
                <a:latin typeface="Roboto" pitchFamily="2" charset="0"/>
              </a:rPr>
              <a:t>mật</a:t>
            </a:r>
            <a:r>
              <a:rPr lang="en-US" b="0" i="0">
                <a:solidFill>
                  <a:srgbClr val="252525"/>
                </a:solidFill>
                <a:effectLst/>
                <a:latin typeface="Roboto" pitchFamily="2" charset="0"/>
              </a:rPr>
              <a:t> </a:t>
            </a:r>
            <a:r>
              <a:rPr lang="en-US" b="0" i="0" err="1">
                <a:solidFill>
                  <a:srgbClr val="252525"/>
                </a:solidFill>
                <a:effectLst/>
                <a:latin typeface="Roboto" pitchFamily="2" charset="0"/>
              </a:rPr>
              <a:t>của</a:t>
            </a:r>
            <a:r>
              <a:rPr lang="en-US" b="0" i="0">
                <a:solidFill>
                  <a:srgbClr val="252525"/>
                </a:solidFill>
                <a:effectLst/>
                <a:latin typeface="Roboto" pitchFamily="2" charset="0"/>
              </a:rPr>
              <a:t> </a:t>
            </a:r>
            <a:r>
              <a:rPr lang="en-US" b="0" i="0" err="1">
                <a:solidFill>
                  <a:srgbClr val="252525"/>
                </a:solidFill>
                <a:effectLst/>
                <a:latin typeface="Roboto" pitchFamily="2" charset="0"/>
              </a:rPr>
              <a:t>hệ</a:t>
            </a:r>
            <a:r>
              <a:rPr lang="en-US" b="0" i="0">
                <a:solidFill>
                  <a:srgbClr val="252525"/>
                </a:solidFill>
                <a:effectLst/>
                <a:latin typeface="Roboto" pitchFamily="2" charset="0"/>
              </a:rPr>
              <a:t> </a:t>
            </a:r>
            <a:r>
              <a:rPr lang="en-US" b="0" i="0" err="1">
                <a:solidFill>
                  <a:srgbClr val="252525"/>
                </a:solidFill>
                <a:effectLst/>
                <a:latin typeface="Roboto" pitchFamily="2" charset="0"/>
              </a:rPr>
              <a:t>thống</a:t>
            </a:r>
            <a:r>
              <a:rPr lang="en-US" b="0" i="0">
                <a:solidFill>
                  <a:srgbClr val="252525"/>
                </a:solidFill>
                <a:effectLst/>
                <a:latin typeface="Roboto" pitchFamily="2" charset="0"/>
              </a:rPr>
              <a:t> </a:t>
            </a:r>
            <a:r>
              <a:rPr lang="en-US" b="0" i="0" err="1">
                <a:solidFill>
                  <a:srgbClr val="252525"/>
                </a:solidFill>
                <a:effectLst/>
                <a:latin typeface="Roboto" pitchFamily="2" charset="0"/>
              </a:rPr>
              <a:t>bằng</a:t>
            </a:r>
            <a:r>
              <a:rPr lang="en-US" b="0" i="0">
                <a:solidFill>
                  <a:srgbClr val="252525"/>
                </a:solidFill>
                <a:effectLst/>
                <a:latin typeface="Roboto" pitchFamily="2" charset="0"/>
              </a:rPr>
              <a:t> </a:t>
            </a:r>
            <a:r>
              <a:rPr lang="en-US" b="0" i="0" err="1">
                <a:solidFill>
                  <a:srgbClr val="252525"/>
                </a:solidFill>
                <a:effectLst/>
                <a:latin typeface="Roboto" pitchFamily="2" charset="0"/>
              </a:rPr>
              <a:t>cách</a:t>
            </a:r>
            <a:r>
              <a:rPr lang="en-US" b="0" i="0">
                <a:solidFill>
                  <a:srgbClr val="252525"/>
                </a:solidFill>
                <a:effectLst/>
                <a:latin typeface="Roboto" pitchFamily="2" charset="0"/>
              </a:rPr>
              <a:t> </a:t>
            </a:r>
            <a:r>
              <a:rPr lang="en-US" b="0" i="0" err="1">
                <a:solidFill>
                  <a:srgbClr val="252525"/>
                </a:solidFill>
                <a:effectLst/>
                <a:latin typeface="Roboto" pitchFamily="2" charset="0"/>
              </a:rPr>
              <a:t>thực</a:t>
            </a:r>
            <a:r>
              <a:rPr lang="en-US" b="0" i="0">
                <a:solidFill>
                  <a:srgbClr val="252525"/>
                </a:solidFill>
                <a:effectLst/>
                <a:latin typeface="Roboto" pitchFamily="2" charset="0"/>
              </a:rPr>
              <a:t> </a:t>
            </a:r>
            <a:r>
              <a:rPr lang="en-US" b="0" i="0" err="1">
                <a:solidFill>
                  <a:srgbClr val="252525"/>
                </a:solidFill>
                <a:effectLst/>
                <a:latin typeface="Roboto" pitchFamily="2" charset="0"/>
              </a:rPr>
              <a:t>hiện</a:t>
            </a:r>
            <a:r>
              <a:rPr lang="en-US" b="0" i="0">
                <a:solidFill>
                  <a:srgbClr val="252525"/>
                </a:solidFill>
                <a:effectLst/>
                <a:latin typeface="Roboto" pitchFamily="2" charset="0"/>
              </a:rPr>
              <a:t> </a:t>
            </a:r>
            <a:r>
              <a:rPr lang="en-US" b="0" i="0" err="1">
                <a:solidFill>
                  <a:srgbClr val="252525"/>
                </a:solidFill>
                <a:effectLst/>
                <a:latin typeface="Roboto" pitchFamily="2" charset="0"/>
              </a:rPr>
              <a:t>các</a:t>
            </a:r>
            <a:r>
              <a:rPr lang="en-US" b="0" i="0">
                <a:solidFill>
                  <a:srgbClr val="252525"/>
                </a:solidFill>
                <a:effectLst/>
                <a:latin typeface="Roboto" pitchFamily="2" charset="0"/>
              </a:rPr>
              <a:t> </a:t>
            </a:r>
            <a:r>
              <a:rPr lang="en-US" b="0" i="0" err="1">
                <a:solidFill>
                  <a:srgbClr val="252525"/>
                </a:solidFill>
                <a:effectLst/>
                <a:latin typeface="Roboto" pitchFamily="2" charset="0"/>
              </a:rPr>
              <a:t>cuộc</a:t>
            </a:r>
            <a:r>
              <a:rPr lang="en-US" b="0" i="0">
                <a:solidFill>
                  <a:srgbClr val="252525"/>
                </a:solidFill>
                <a:effectLst/>
                <a:latin typeface="Roboto" pitchFamily="2" charset="0"/>
              </a:rPr>
              <a:t> </a:t>
            </a:r>
            <a:r>
              <a:rPr lang="en-US" b="0" i="0" err="1">
                <a:solidFill>
                  <a:srgbClr val="252525"/>
                </a:solidFill>
                <a:effectLst/>
                <a:latin typeface="Roboto" pitchFamily="2" charset="0"/>
              </a:rPr>
              <a:t>tấn</a:t>
            </a:r>
            <a:r>
              <a:rPr lang="en-US" b="0" i="0">
                <a:solidFill>
                  <a:srgbClr val="252525"/>
                </a:solidFill>
                <a:effectLst/>
                <a:latin typeface="Roboto" pitchFamily="2" charset="0"/>
              </a:rPr>
              <a:t> </a:t>
            </a:r>
            <a:r>
              <a:rPr lang="en-US" b="0" i="0" err="1">
                <a:solidFill>
                  <a:srgbClr val="252525"/>
                </a:solidFill>
                <a:effectLst/>
                <a:latin typeface="Roboto" pitchFamily="2" charset="0"/>
              </a:rPr>
              <a:t>công</a:t>
            </a:r>
            <a:r>
              <a:rPr lang="en-US" b="0" i="0">
                <a:solidFill>
                  <a:srgbClr val="252525"/>
                </a:solidFill>
                <a:effectLst/>
                <a:latin typeface="Roboto" pitchFamily="2" charset="0"/>
              </a:rPr>
              <a:t> </a:t>
            </a:r>
            <a:r>
              <a:rPr lang="en-US" b="0" i="0" err="1">
                <a:solidFill>
                  <a:srgbClr val="252525"/>
                </a:solidFill>
                <a:effectLst/>
                <a:latin typeface="Roboto" pitchFamily="2" charset="0"/>
              </a:rPr>
              <a:t>vào</a:t>
            </a:r>
            <a:r>
              <a:rPr lang="en-US" b="0" i="0">
                <a:solidFill>
                  <a:srgbClr val="252525"/>
                </a:solidFill>
                <a:effectLst/>
                <a:latin typeface="Roboto" pitchFamily="2" charset="0"/>
              </a:rPr>
              <a:t> </a:t>
            </a:r>
            <a:r>
              <a:rPr lang="en-US" b="0" i="0" err="1">
                <a:solidFill>
                  <a:srgbClr val="252525"/>
                </a:solidFill>
                <a:effectLst/>
                <a:latin typeface="Roboto" pitchFamily="2" charset="0"/>
              </a:rPr>
              <a:t>nó</a:t>
            </a:r>
            <a:r>
              <a:rPr lang="en-US" b="0" i="0">
                <a:solidFill>
                  <a:srgbClr val="252525"/>
                </a:solidFill>
                <a:effectLst/>
                <a:latin typeface="Roboto" pitchFamily="2" charset="0"/>
              </a:rPr>
              <a:t>.</a:t>
            </a:r>
          </a:p>
          <a:p>
            <a:pPr marL="0" lvl="0" indent="0" algn="l" rtl="0">
              <a:spcBef>
                <a:spcPts val="0"/>
              </a:spcBef>
              <a:spcAft>
                <a:spcPts val="0"/>
              </a:spcAft>
              <a:buNone/>
            </a:pPr>
            <a:r>
              <a:rPr lang="vi-VN" b="0" i="0">
                <a:solidFill>
                  <a:srgbClr val="252525"/>
                </a:solidFill>
                <a:effectLst/>
                <a:latin typeface="Roboto" pitchFamily="2" charset="0"/>
              </a:rPr>
              <a:t>Khi lượng dữ liệu và dịch vụ được cung cấp ngày càng tăng, </a:t>
            </a:r>
            <a:r>
              <a:rPr lang="en-US" b="0" i="0" err="1">
                <a:solidFill>
                  <a:srgbClr val="252525"/>
                </a:solidFill>
                <a:effectLst/>
                <a:latin typeface="Roboto" pitchFamily="2" charset="0"/>
              </a:rPr>
              <a:t>dẫn</a:t>
            </a:r>
            <a:r>
              <a:rPr lang="en-US" b="0" i="0">
                <a:solidFill>
                  <a:srgbClr val="252525"/>
                </a:solidFill>
                <a:effectLst/>
                <a:latin typeface="Roboto" pitchFamily="2" charset="0"/>
              </a:rPr>
              <a:t> </a:t>
            </a:r>
            <a:r>
              <a:rPr lang="en-US" b="0" i="0" err="1">
                <a:solidFill>
                  <a:srgbClr val="252525"/>
                </a:solidFill>
                <a:effectLst/>
                <a:latin typeface="Roboto" pitchFamily="2" charset="0"/>
              </a:rPr>
              <a:t>đến</a:t>
            </a:r>
            <a:r>
              <a:rPr lang="en-US" b="0" i="0">
                <a:solidFill>
                  <a:srgbClr val="252525"/>
                </a:solidFill>
                <a:effectLst/>
                <a:latin typeface="Roboto" pitchFamily="2" charset="0"/>
              </a:rPr>
              <a:t> </a:t>
            </a:r>
            <a:r>
              <a:rPr lang="en-US" b="0" i="0" err="1">
                <a:solidFill>
                  <a:srgbClr val="252525"/>
                </a:solidFill>
                <a:effectLst/>
                <a:latin typeface="Roboto" pitchFamily="2" charset="0"/>
              </a:rPr>
              <a:t>nhu</a:t>
            </a:r>
            <a:r>
              <a:rPr lang="en-US" b="0" i="0">
                <a:solidFill>
                  <a:srgbClr val="252525"/>
                </a:solidFill>
                <a:effectLst/>
                <a:latin typeface="Roboto" pitchFamily="2" charset="0"/>
              </a:rPr>
              <a:t> </a:t>
            </a:r>
            <a:r>
              <a:rPr lang="en-US" b="0" i="0" err="1">
                <a:solidFill>
                  <a:srgbClr val="252525"/>
                </a:solidFill>
                <a:effectLst/>
                <a:latin typeface="Roboto" pitchFamily="2" charset="0"/>
              </a:rPr>
              <a:t>cầu</a:t>
            </a:r>
            <a:r>
              <a:rPr lang="en-US" b="0" i="0">
                <a:solidFill>
                  <a:srgbClr val="252525"/>
                </a:solidFill>
                <a:effectLst/>
                <a:latin typeface="Roboto" pitchFamily="2" charset="0"/>
              </a:rPr>
              <a:t> </a:t>
            </a:r>
            <a:r>
              <a:rPr lang="en-US" b="0" i="0" err="1">
                <a:solidFill>
                  <a:srgbClr val="252525"/>
                </a:solidFill>
                <a:effectLst/>
                <a:latin typeface="Roboto" pitchFamily="2" charset="0"/>
              </a:rPr>
              <a:t>pentest</a:t>
            </a:r>
            <a:r>
              <a:rPr lang="en-US" b="0" i="0">
                <a:solidFill>
                  <a:srgbClr val="252525"/>
                </a:solidFill>
                <a:effectLst/>
                <a:latin typeface="Roboto" pitchFamily="2" charset="0"/>
              </a:rPr>
              <a:t> </a:t>
            </a:r>
            <a:r>
              <a:rPr lang="en-US" b="0" i="0" err="1">
                <a:solidFill>
                  <a:srgbClr val="252525"/>
                </a:solidFill>
                <a:effectLst/>
                <a:latin typeface="Roboto" pitchFamily="2" charset="0"/>
              </a:rPr>
              <a:t>cũng</a:t>
            </a:r>
            <a:r>
              <a:rPr lang="en-US" b="0" i="0">
                <a:solidFill>
                  <a:srgbClr val="252525"/>
                </a:solidFill>
                <a:effectLst/>
                <a:latin typeface="Roboto" pitchFamily="2" charset="0"/>
              </a:rPr>
              <a:t> </a:t>
            </a:r>
            <a:r>
              <a:rPr lang="en-US" b="0" i="0" err="1">
                <a:solidFill>
                  <a:srgbClr val="252525"/>
                </a:solidFill>
                <a:effectLst/>
                <a:latin typeface="Roboto" pitchFamily="2" charset="0"/>
              </a:rPr>
              <a:t>tăng</a:t>
            </a:r>
            <a:r>
              <a:rPr lang="en-US" b="0" i="0">
                <a:solidFill>
                  <a:srgbClr val="252525"/>
                </a:solidFill>
                <a:effectLst/>
                <a:latin typeface="Roboto" pitchFamily="2" charset="0"/>
              </a:rPr>
              <a:t> </a:t>
            </a:r>
            <a:r>
              <a:rPr lang="en-US" b="0" i="0" err="1">
                <a:solidFill>
                  <a:srgbClr val="252525"/>
                </a:solidFill>
                <a:effectLst/>
                <a:latin typeface="Roboto" pitchFamily="2" charset="0"/>
              </a:rPr>
              <a:t>theo.</a:t>
            </a:r>
            <a:r>
              <a:rPr lang="en-US" b="0" i="0">
                <a:solidFill>
                  <a:srgbClr val="252525"/>
                </a:solidFill>
                <a:effectLst/>
                <a:latin typeface="Roboto" pitchFamily="2" charset="0"/>
              </a:rPr>
              <a:t> </a:t>
            </a:r>
            <a:r>
              <a:rPr lang="en-US" b="0" i="0" err="1">
                <a:solidFill>
                  <a:srgbClr val="252525"/>
                </a:solidFill>
                <a:effectLst/>
                <a:latin typeface="Roboto" pitchFamily="2" charset="0"/>
              </a:rPr>
              <a:t>Hiện</a:t>
            </a:r>
            <a:r>
              <a:rPr lang="en-US" b="0" i="0">
                <a:solidFill>
                  <a:srgbClr val="252525"/>
                </a:solidFill>
                <a:effectLst/>
                <a:latin typeface="Roboto" pitchFamily="2" charset="0"/>
              </a:rPr>
              <a:t> </a:t>
            </a:r>
            <a:r>
              <a:rPr lang="en-US" b="0" i="0" err="1">
                <a:solidFill>
                  <a:srgbClr val="252525"/>
                </a:solidFill>
                <a:effectLst/>
                <a:latin typeface="Roboto" pitchFamily="2" charset="0"/>
              </a:rPr>
              <a:t>tại</a:t>
            </a:r>
            <a:r>
              <a:rPr lang="en-US" b="0" i="0">
                <a:solidFill>
                  <a:srgbClr val="252525"/>
                </a:solidFill>
                <a:effectLst/>
                <a:latin typeface="Roboto" pitchFamily="2" charset="0"/>
              </a:rPr>
              <a:t>, </a:t>
            </a:r>
            <a:r>
              <a:rPr lang="en-US" b="0" i="0" err="1">
                <a:solidFill>
                  <a:srgbClr val="252525"/>
                </a:solidFill>
                <a:effectLst/>
                <a:latin typeface="Roboto" pitchFamily="2" charset="0"/>
              </a:rPr>
              <a:t>pentest</a:t>
            </a:r>
            <a:r>
              <a:rPr lang="en-US" b="0" i="0">
                <a:solidFill>
                  <a:srgbClr val="252525"/>
                </a:solidFill>
                <a:effectLst/>
                <a:latin typeface="Roboto" pitchFamily="2" charset="0"/>
              </a:rPr>
              <a:t> </a:t>
            </a:r>
            <a:r>
              <a:rPr lang="en-US" b="0" i="0" err="1">
                <a:solidFill>
                  <a:srgbClr val="252525"/>
                </a:solidFill>
                <a:effectLst/>
                <a:latin typeface="Roboto" pitchFamily="2" charset="0"/>
              </a:rPr>
              <a:t>đa</a:t>
            </a:r>
            <a:r>
              <a:rPr lang="en-US" b="0" i="0">
                <a:solidFill>
                  <a:srgbClr val="252525"/>
                </a:solidFill>
                <a:effectLst/>
                <a:latin typeface="Roboto" pitchFamily="2" charset="0"/>
              </a:rPr>
              <a:t> </a:t>
            </a:r>
            <a:r>
              <a:rPr lang="en-US" b="0" i="0" err="1">
                <a:solidFill>
                  <a:srgbClr val="252525"/>
                </a:solidFill>
                <a:effectLst/>
                <a:latin typeface="Roboto" pitchFamily="2" charset="0"/>
              </a:rPr>
              <a:t>phần</a:t>
            </a:r>
            <a:r>
              <a:rPr lang="en-US" b="0" i="0">
                <a:solidFill>
                  <a:srgbClr val="252525"/>
                </a:solidFill>
                <a:effectLst/>
                <a:latin typeface="Roboto" pitchFamily="2" charset="0"/>
              </a:rPr>
              <a:t> </a:t>
            </a:r>
            <a:r>
              <a:rPr lang="en-US" b="0" i="0" err="1">
                <a:solidFill>
                  <a:srgbClr val="252525"/>
                </a:solidFill>
                <a:effectLst/>
                <a:latin typeface="Roboto" pitchFamily="2" charset="0"/>
              </a:rPr>
              <a:t>được</a:t>
            </a:r>
            <a:r>
              <a:rPr lang="en-US" b="0" i="0">
                <a:solidFill>
                  <a:srgbClr val="252525"/>
                </a:solidFill>
                <a:effectLst/>
                <a:latin typeface="Roboto" pitchFamily="2" charset="0"/>
              </a:rPr>
              <a:t> …. </a:t>
            </a:r>
          </a:p>
          <a:p>
            <a:pPr marL="0" lvl="0" indent="0" algn="l" rtl="0">
              <a:spcBef>
                <a:spcPts val="0"/>
              </a:spcBef>
              <a:spcAft>
                <a:spcPts val="0"/>
              </a:spcAft>
              <a:buNone/>
            </a:pPr>
            <a:r>
              <a:rPr lang="en-US" b="0" i="0" err="1">
                <a:solidFill>
                  <a:srgbClr val="252525"/>
                </a:solidFill>
                <a:effectLst/>
                <a:latin typeface="Roboto" pitchFamily="2" charset="0"/>
              </a:rPr>
              <a:t>Nhấn</a:t>
            </a:r>
            <a:r>
              <a:rPr lang="en-US" b="0" i="0">
                <a:solidFill>
                  <a:srgbClr val="252525"/>
                </a:solidFill>
                <a:effectLst/>
                <a:latin typeface="Roboto" pitchFamily="2" charset="0"/>
              </a:rPr>
              <a:t> </a:t>
            </a:r>
            <a:r>
              <a:rPr lang="en-US" b="0" i="0" err="1">
                <a:solidFill>
                  <a:srgbClr val="252525"/>
                </a:solidFill>
                <a:effectLst/>
                <a:latin typeface="Roboto" pitchFamily="2" charset="0"/>
              </a:rPr>
              <a:t>mạnh</a:t>
            </a:r>
            <a:r>
              <a:rPr lang="en-US" b="0" i="0">
                <a:solidFill>
                  <a:srgbClr val="252525"/>
                </a:solidFill>
                <a:effectLst/>
                <a:latin typeface="Roboto" pitchFamily="2" charset="0"/>
              </a:rPr>
              <a:t> </a:t>
            </a:r>
            <a:r>
              <a:rPr lang="en-US" b="0" i="0" err="1">
                <a:solidFill>
                  <a:srgbClr val="252525"/>
                </a:solidFill>
                <a:effectLst/>
                <a:latin typeface="Roboto" pitchFamily="2" charset="0"/>
              </a:rPr>
              <a:t>lợi</a:t>
            </a:r>
            <a:r>
              <a:rPr lang="en-US" b="0" i="0">
                <a:solidFill>
                  <a:srgbClr val="252525"/>
                </a:solidFill>
                <a:effectLst/>
                <a:latin typeface="Roboto" pitchFamily="2" charset="0"/>
              </a:rPr>
              <a:t> </a:t>
            </a:r>
            <a:r>
              <a:rPr lang="en-US" b="0" i="0" err="1">
                <a:solidFill>
                  <a:srgbClr val="252525"/>
                </a:solidFill>
                <a:effectLst/>
                <a:latin typeface="Roboto" pitchFamily="2" charset="0"/>
              </a:rPr>
              <a:t>ích</a:t>
            </a:r>
            <a:r>
              <a:rPr lang="en-US" b="0" i="0">
                <a:solidFill>
                  <a:srgbClr val="252525"/>
                </a:solidFill>
                <a:effectLst/>
                <a:latin typeface="Roboto" pitchFamily="2" charset="0"/>
              </a:rPr>
              <a:t> </a:t>
            </a:r>
            <a:r>
              <a:rPr lang="en-US" b="0" i="0" err="1">
                <a:solidFill>
                  <a:srgbClr val="252525"/>
                </a:solidFill>
                <a:effectLst/>
                <a:latin typeface="Roboto" pitchFamily="2" charset="0"/>
              </a:rPr>
              <a:t>của</a:t>
            </a:r>
            <a:r>
              <a:rPr lang="en-US" b="0" i="0">
                <a:solidFill>
                  <a:srgbClr val="252525"/>
                </a:solidFill>
                <a:effectLst/>
                <a:latin typeface="Roboto" pitchFamily="2" charset="0"/>
              </a:rPr>
              <a:t> </a:t>
            </a:r>
            <a:r>
              <a:rPr lang="en-US" b="0" i="0" err="1">
                <a:solidFill>
                  <a:srgbClr val="252525"/>
                </a:solidFill>
                <a:effectLst/>
                <a:latin typeface="Roboto" pitchFamily="2" charset="0"/>
              </a:rPr>
              <a:t>việc</a:t>
            </a:r>
            <a:r>
              <a:rPr lang="en-US" b="0" i="0">
                <a:solidFill>
                  <a:srgbClr val="252525"/>
                </a:solidFill>
                <a:effectLst/>
                <a:latin typeface="Roboto" pitchFamily="2" charset="0"/>
              </a:rPr>
              <a:t> </a:t>
            </a:r>
            <a:r>
              <a:rPr lang="en-US" b="0" i="0" err="1">
                <a:solidFill>
                  <a:srgbClr val="252525"/>
                </a:solidFill>
                <a:effectLst/>
                <a:latin typeface="Roboto" pitchFamily="2" charset="0"/>
              </a:rPr>
              <a:t>tự</a:t>
            </a:r>
            <a:r>
              <a:rPr lang="en-US" b="0" i="0">
                <a:solidFill>
                  <a:srgbClr val="252525"/>
                </a:solidFill>
                <a:effectLst/>
                <a:latin typeface="Roboto" pitchFamily="2" charset="0"/>
              </a:rPr>
              <a:t> </a:t>
            </a:r>
            <a:r>
              <a:rPr lang="en-US" b="0" i="0" err="1">
                <a:solidFill>
                  <a:srgbClr val="252525"/>
                </a:solidFill>
                <a:effectLst/>
                <a:latin typeface="Roboto" pitchFamily="2" charset="0"/>
              </a:rPr>
              <a:t>động</a:t>
            </a:r>
            <a:r>
              <a:rPr lang="en-US" b="0" i="0">
                <a:solidFill>
                  <a:srgbClr val="252525"/>
                </a:solidFill>
                <a:effectLst/>
                <a:latin typeface="Roboto" pitchFamily="2" charset="0"/>
              </a:rPr>
              <a:t> </a:t>
            </a:r>
            <a:r>
              <a:rPr lang="en-US" b="0" i="0" err="1">
                <a:solidFill>
                  <a:srgbClr val="252525"/>
                </a:solidFill>
                <a:effectLst/>
                <a:latin typeface="Roboto" pitchFamily="2" charset="0"/>
              </a:rPr>
              <a:t>hóa</a:t>
            </a:r>
            <a:r>
              <a:rPr lang="en-US" b="0" i="0">
                <a:solidFill>
                  <a:srgbClr val="252525"/>
                </a:solidFill>
                <a:effectLst/>
                <a:latin typeface="Roboto" pitchFamily="2" charset="0"/>
              </a:rPr>
              <a:t> </a:t>
            </a:r>
            <a:r>
              <a:rPr lang="en-US" b="0" i="0" err="1">
                <a:solidFill>
                  <a:srgbClr val="252525"/>
                </a:solidFill>
                <a:effectLst/>
                <a:latin typeface="Roboto" pitchFamily="2" charset="0"/>
              </a:rPr>
              <a:t>pentest</a:t>
            </a:r>
            <a:r>
              <a:rPr lang="en-US" b="0" i="0">
                <a:solidFill>
                  <a:srgbClr val="252525"/>
                </a:solidFill>
                <a:effectLst/>
                <a:latin typeface="Roboto" pitchFamily="2" charset="0"/>
              </a:rPr>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e96fd5876e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e96fd5876e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a:latin typeface="Roboto"/>
                <a:ea typeface="Roboto"/>
                <a:cs typeface="Roboto"/>
              </a:rPr>
              <a:t>Q-learning: Thuật toán học không dựa trên mô hình</a:t>
            </a:r>
            <a:r>
              <a:rPr lang="en-US">
                <a:latin typeface="Roboto"/>
                <a:ea typeface="Roboto"/>
                <a:cs typeface="Roboto"/>
              </a:rPr>
              <a:t> (model-free)</a:t>
            </a:r>
            <a:r>
              <a:rPr lang="vi-VN">
                <a:latin typeface="Roboto"/>
                <a:ea typeface="Roboto"/>
                <a:cs typeface="Roboto"/>
              </a:rPr>
              <a:t>, agent học cách tối ưu hóa chính sách hành động thông qua việc tương tác với môi trường.</a:t>
            </a:r>
            <a:endParaRPr lang="en-US">
              <a:latin typeface="Roboto"/>
              <a:ea typeface="Roboto"/>
              <a:cs typeface="Roboto"/>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195333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e96fd5876e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e96fd5876e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Roboto"/>
                <a:ea typeface="Roboto"/>
                <a:cs typeface="Roboto"/>
              </a:rPr>
              <a:t>PT dựa vào kiến thức chuyên sâu </a:t>
            </a:r>
            <a:r>
              <a:rPr lang="en-US" err="1">
                <a:latin typeface="Roboto"/>
                <a:ea typeface="Roboto"/>
                <a:cs typeface="Roboto"/>
              </a:rPr>
              <a:t>của</a:t>
            </a:r>
            <a:r>
              <a:rPr lang="en-US">
                <a:latin typeface="Roboto"/>
                <a:ea typeface="Roboto"/>
                <a:cs typeface="Roboto"/>
              </a:rPr>
              <a:t> </a:t>
            </a:r>
            <a:r>
              <a:rPr lang="en-US" err="1">
                <a:latin typeface="Roboto"/>
                <a:ea typeface="Roboto"/>
                <a:cs typeface="Roboto"/>
              </a:rPr>
              <a:t>chuyên</a:t>
            </a:r>
            <a:r>
              <a:rPr lang="en-US">
                <a:latin typeface="Roboto"/>
                <a:ea typeface="Roboto"/>
                <a:cs typeface="Roboto"/>
              </a:rPr>
              <a:t> </a:t>
            </a:r>
            <a:r>
              <a:rPr lang="en-US" err="1">
                <a:latin typeface="Roboto"/>
                <a:ea typeface="Roboto"/>
                <a:cs typeface="Roboto"/>
              </a:rPr>
              <a:t>gia</a:t>
            </a:r>
            <a:r>
              <a:rPr lang="en-US">
                <a:latin typeface="Roboto"/>
                <a:ea typeface="Roboto"/>
                <a:cs typeface="Roboto"/>
              </a:rPr>
              <a:t> </a:t>
            </a:r>
            <a:r>
              <a:rPr lang="vi-VN">
                <a:latin typeface="Roboto"/>
                <a:ea typeface="Roboto"/>
                <a:cs typeface="Roboto"/>
              </a:rPr>
              <a:t>về hệ thống</a:t>
            </a:r>
            <a:r>
              <a:rPr lang="en-US">
                <a:latin typeface="Roboto"/>
                <a:ea typeface="Roboto"/>
                <a:cs typeface="Roboto"/>
              </a:rPr>
              <a:t> </a:t>
            </a:r>
            <a:r>
              <a:rPr lang="en-US" err="1">
                <a:latin typeface="Roboto"/>
                <a:ea typeface="Roboto"/>
                <a:cs typeface="Roboto"/>
              </a:rPr>
              <a:t>thu</a:t>
            </a:r>
            <a:r>
              <a:rPr lang="en-US">
                <a:latin typeface="Roboto"/>
                <a:ea typeface="Roboto"/>
                <a:cs typeface="Roboto"/>
              </a:rPr>
              <a:t> </a:t>
            </a:r>
            <a:r>
              <a:rPr lang="en-US" err="1">
                <a:latin typeface="Roboto"/>
                <a:ea typeface="Roboto"/>
                <a:cs typeface="Roboto"/>
              </a:rPr>
              <a:t>thập</a:t>
            </a:r>
            <a:r>
              <a:rPr lang="en-US">
                <a:latin typeface="Roboto"/>
                <a:ea typeface="Roboto"/>
                <a:cs typeface="Roboto"/>
              </a:rPr>
              <a:t> </a:t>
            </a:r>
            <a:r>
              <a:rPr lang="en-US" err="1">
                <a:latin typeface="Roboto"/>
                <a:ea typeface="Roboto"/>
                <a:cs typeface="Roboto"/>
              </a:rPr>
              <a:t>từ</a:t>
            </a:r>
            <a:r>
              <a:rPr lang="en-US">
                <a:latin typeface="Roboto"/>
                <a:ea typeface="Roboto"/>
                <a:cs typeface="Roboto"/>
              </a:rPr>
              <a:t> </a:t>
            </a:r>
            <a:r>
              <a:rPr lang="en-US" err="1">
                <a:latin typeface="Roboto"/>
                <a:ea typeface="Roboto"/>
                <a:cs typeface="Roboto"/>
              </a:rPr>
              <a:t>nhiều</a:t>
            </a:r>
            <a:r>
              <a:rPr lang="en-US">
                <a:latin typeface="Roboto"/>
                <a:ea typeface="Roboto"/>
                <a:cs typeface="Roboto"/>
              </a:rPr>
              <a:t> </a:t>
            </a:r>
            <a:r>
              <a:rPr lang="en-US" err="1">
                <a:latin typeface="Roboto"/>
                <a:ea typeface="Roboto"/>
                <a:cs typeface="Roboto"/>
              </a:rPr>
              <a:t>nguồn</a:t>
            </a:r>
            <a:r>
              <a:rPr lang="en-US">
                <a:latin typeface="Roboto"/>
                <a:ea typeface="Roboto"/>
                <a:cs typeface="Roboto"/>
              </a:rPr>
              <a:t> </a:t>
            </a:r>
            <a:r>
              <a:rPr lang="en-US" err="1">
                <a:latin typeface="Roboto"/>
                <a:ea typeface="Roboto"/>
                <a:cs typeface="Roboto"/>
              </a:rPr>
              <a:t>khác</a:t>
            </a:r>
            <a:r>
              <a:rPr lang="en-US">
                <a:latin typeface="Roboto"/>
                <a:ea typeface="Roboto"/>
                <a:cs typeface="Roboto"/>
              </a:rPr>
              <a:t> </a:t>
            </a:r>
            <a:r>
              <a:rPr lang="en-US" err="1">
                <a:latin typeface="Roboto"/>
                <a:ea typeface="Roboto"/>
                <a:cs typeface="Roboto"/>
              </a:rPr>
              <a:t>nhau</a:t>
            </a:r>
            <a:r>
              <a:rPr lang="en-US">
                <a:latin typeface="Roboto"/>
                <a:ea typeface="Roboto"/>
                <a:cs typeface="Roboto"/>
              </a:rPr>
              <a:t>, </a:t>
            </a:r>
            <a:r>
              <a:rPr lang="en-US" err="1">
                <a:latin typeface="Roboto"/>
                <a:ea typeface="Roboto"/>
                <a:cs typeface="Roboto"/>
              </a:rPr>
              <a:t>từ</a:t>
            </a:r>
            <a:r>
              <a:rPr lang="en-US">
                <a:latin typeface="Roboto"/>
                <a:ea typeface="Roboto"/>
                <a:cs typeface="Roboto"/>
              </a:rPr>
              <a:t> </a:t>
            </a:r>
            <a:r>
              <a:rPr lang="en-US" err="1">
                <a:solidFill>
                  <a:srgbClr val="252525"/>
                </a:solidFill>
                <a:latin typeface="Roboto" pitchFamily="2" charset="0"/>
              </a:rPr>
              <a:t>suy</a:t>
            </a:r>
            <a:r>
              <a:rPr lang="en-US">
                <a:solidFill>
                  <a:srgbClr val="252525"/>
                </a:solidFill>
                <a:latin typeface="Roboto" pitchFamily="2" charset="0"/>
              </a:rPr>
              <a:t> </a:t>
            </a:r>
            <a:r>
              <a:rPr lang="en-US" err="1">
                <a:solidFill>
                  <a:srgbClr val="252525"/>
                </a:solidFill>
                <a:latin typeface="Roboto" pitchFamily="2" charset="0"/>
              </a:rPr>
              <a:t>luận</a:t>
            </a:r>
            <a:r>
              <a:rPr lang="en-US">
                <a:solidFill>
                  <a:srgbClr val="252525"/>
                </a:solidFill>
                <a:latin typeface="Roboto" pitchFamily="2" charset="0"/>
              </a:rPr>
              <a:t>, </a:t>
            </a:r>
            <a:r>
              <a:rPr lang="en-US" err="1">
                <a:solidFill>
                  <a:srgbClr val="252525"/>
                </a:solidFill>
                <a:latin typeface="Roboto" pitchFamily="2" charset="0"/>
              </a:rPr>
              <a:t>kiểm</a:t>
            </a:r>
            <a:r>
              <a:rPr lang="en-US">
                <a:solidFill>
                  <a:srgbClr val="252525"/>
                </a:solidFill>
                <a:latin typeface="Roboto" pitchFamily="2" charset="0"/>
              </a:rPr>
              <a:t> </a:t>
            </a:r>
            <a:r>
              <a:rPr lang="en-US" err="1">
                <a:solidFill>
                  <a:srgbClr val="252525"/>
                </a:solidFill>
                <a:latin typeface="Roboto" pitchFamily="2" charset="0"/>
              </a:rPr>
              <a:t>tra</a:t>
            </a:r>
            <a:r>
              <a:rPr lang="en-US">
                <a:solidFill>
                  <a:srgbClr val="252525"/>
                </a:solidFill>
                <a:latin typeface="Roboto" pitchFamily="2" charset="0"/>
              </a:rPr>
              <a:t> </a:t>
            </a:r>
            <a:r>
              <a:rPr lang="en-US" err="1">
                <a:solidFill>
                  <a:srgbClr val="252525"/>
                </a:solidFill>
                <a:latin typeface="Roboto" pitchFamily="2" charset="0"/>
              </a:rPr>
              <a:t>giả</a:t>
            </a:r>
            <a:r>
              <a:rPr lang="en-US">
                <a:solidFill>
                  <a:srgbClr val="252525"/>
                </a:solidFill>
                <a:latin typeface="Roboto" pitchFamily="2" charset="0"/>
              </a:rPr>
              <a:t> </a:t>
            </a:r>
            <a:r>
              <a:rPr lang="en-US" err="1">
                <a:solidFill>
                  <a:srgbClr val="252525"/>
                </a:solidFill>
                <a:latin typeface="Roboto" pitchFamily="2" charset="0"/>
              </a:rPr>
              <a:t>thuyết</a:t>
            </a:r>
            <a:r>
              <a:rPr lang="en-US">
                <a:solidFill>
                  <a:srgbClr val="252525"/>
                </a:solidFill>
                <a:latin typeface="Roboto" pitchFamily="2" charset="0"/>
              </a:rPr>
              <a:t> </a:t>
            </a:r>
            <a:r>
              <a:rPr lang="en-US" err="1">
                <a:solidFill>
                  <a:srgbClr val="252525"/>
                </a:solidFill>
                <a:latin typeface="Roboto" pitchFamily="2" charset="0"/>
              </a:rPr>
              <a:t>và</a:t>
            </a:r>
            <a:r>
              <a:rPr lang="en-US">
                <a:solidFill>
                  <a:srgbClr val="252525"/>
                </a:solidFill>
                <a:latin typeface="Roboto" pitchFamily="2" charset="0"/>
              </a:rPr>
              <a:t> social engineering</a:t>
            </a:r>
            <a:endParaRPr/>
          </a:p>
        </p:txBody>
      </p:sp>
    </p:spTree>
    <p:extLst>
      <p:ext uri="{BB962C8B-B14F-4D97-AF65-F5344CB8AC3E}">
        <p14:creationId xmlns:p14="http://schemas.microsoft.com/office/powerpoint/2010/main" val="43857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e96fd5876e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e96fd5876e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3958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Autofit/>
          </a:bodyPr>
          <a:lstStyle/>
          <a:p>
            <a:r>
              <a:rPr lang="en"/>
              <a:t>Machine Learning in </a:t>
            </a:r>
            <a:r>
              <a:rPr lang="en-US"/>
              <a:t>Pentesting</a:t>
            </a:r>
          </a:p>
        </p:txBody>
      </p:sp>
      <p:sp>
        <p:nvSpPr>
          <p:cNvPr id="47" name="Google Shape;47;p15"/>
          <p:cNvSpPr txBox="1">
            <a:spLocks noGrp="1"/>
          </p:cNvSpPr>
          <p:nvPr>
            <p:ph type="subTitle" idx="1"/>
          </p:nvPr>
        </p:nvSpPr>
        <p:spPr>
          <a:xfrm>
            <a:off x="5373040" y="3570999"/>
            <a:ext cx="3313685" cy="702951"/>
          </a:xfrm>
          <a:prstGeom prst="rect">
            <a:avLst/>
          </a:prstGeom>
        </p:spPr>
        <p:txBody>
          <a:bodyPr spcFirstLastPara="1" wrap="square" lIns="91425" tIns="91425" rIns="91425" bIns="91425" anchor="t" anchorCtr="0">
            <a:noAutofit/>
          </a:bodyPr>
          <a:lstStyle/>
          <a:p>
            <a:pPr marL="0" lvl="0" indent="0" algn="r">
              <a:spcBef>
                <a:spcPts val="0"/>
              </a:spcBef>
              <a:spcAft>
                <a:spcPts val="0"/>
              </a:spcAft>
              <a:buNone/>
            </a:pPr>
            <a:r>
              <a:rPr lang="en"/>
              <a:t>NT522.O21.ANTT</a:t>
            </a:r>
          </a:p>
          <a:p>
            <a:pPr marL="0" indent="0"/>
            <a:r>
              <a:rPr lang="en"/>
              <a:t>GVHD: ThS Phan Thế Duy</a:t>
            </a:r>
          </a:p>
        </p:txBody>
      </p:sp>
      <p:grpSp>
        <p:nvGrpSpPr>
          <p:cNvPr id="48" name="Google Shape;48;p15"/>
          <p:cNvGrpSpPr/>
          <p:nvPr/>
        </p:nvGrpSpPr>
        <p:grpSpPr>
          <a:xfrm>
            <a:off x="457194" y="41147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6" name="Google Shape;354;p17">
            <a:extLst>
              <a:ext uri="{FF2B5EF4-FFF2-40B4-BE49-F238E27FC236}">
                <a16:creationId xmlns:a16="http://schemas.microsoft.com/office/drawing/2014/main" id="{8DA7C054-A004-DB98-C751-8E1E14479B78}"/>
              </a:ext>
            </a:extLst>
          </p:cNvPr>
          <p:cNvSpPr txBox="1"/>
          <p:nvPr/>
        </p:nvSpPr>
        <p:spPr>
          <a:xfrm>
            <a:off x="457199" y="761530"/>
            <a:ext cx="8487420" cy="4053572"/>
          </a:xfrm>
          <a:prstGeom prst="rect">
            <a:avLst/>
          </a:prstGeom>
          <a:noFill/>
          <a:ln>
            <a:noFill/>
          </a:ln>
        </p:spPr>
        <p:txBody>
          <a:bodyPr spcFirstLastPara="1" wrap="square" lIns="91425" tIns="91425" rIns="91425" bIns="91425" anchor="t" anchorCtr="0">
            <a:noAutofit/>
          </a:bodyPr>
          <a:lstStyle/>
          <a:p>
            <a:pPr marL="2540">
              <a:buSzPts val="1400"/>
            </a:pPr>
            <a:endParaRPr lang="vi-VN">
              <a:latin typeface="Roboto"/>
              <a:ea typeface="Roboto"/>
              <a:cs typeface="Roboto"/>
            </a:endParaRPr>
          </a:p>
          <a:p>
            <a:pPr marL="2540">
              <a:buSzPts val="1400"/>
            </a:pPr>
            <a:r>
              <a:rPr lang="en-US" b="1">
                <a:solidFill>
                  <a:schemeClr val="accent3">
                    <a:lumMod val="75000"/>
                  </a:schemeClr>
                </a:solidFill>
                <a:latin typeface="Roboto"/>
                <a:ea typeface="Roboto"/>
                <a:cs typeface="Roboto"/>
              </a:rPr>
              <a:t>1. </a:t>
            </a:r>
            <a:r>
              <a:rPr lang="vi-VN" b="1">
                <a:solidFill>
                  <a:schemeClr val="accent3">
                    <a:lumMod val="75000"/>
                  </a:schemeClr>
                </a:solidFill>
                <a:latin typeface="Roboto"/>
                <a:ea typeface="Roboto"/>
                <a:cs typeface="Roboto"/>
              </a:rPr>
              <a:t>Port Scanning and Intrusion:</a:t>
            </a:r>
          </a:p>
          <a:p>
            <a:pPr marL="320040" indent="-317500">
              <a:buSzPts val="1400"/>
              <a:buFont typeface="Roboto"/>
              <a:buChar char="●"/>
            </a:pPr>
            <a:r>
              <a:rPr lang="vi-VN">
                <a:latin typeface="Roboto"/>
                <a:ea typeface="Roboto"/>
                <a:cs typeface="Roboto"/>
              </a:rPr>
              <a:t>Mô tả: </a:t>
            </a:r>
            <a:r>
              <a:rPr lang="en-US">
                <a:latin typeface="Roboto"/>
                <a:ea typeface="Roboto"/>
                <a:cs typeface="Roboto"/>
              </a:rPr>
              <a:t>M</a:t>
            </a:r>
            <a:r>
              <a:rPr lang="vi-VN">
                <a:latin typeface="Roboto"/>
                <a:ea typeface="Roboto"/>
                <a:cs typeface="Roboto"/>
              </a:rPr>
              <a:t>áy chủ mở một số cổng trên mạng. </a:t>
            </a:r>
            <a:r>
              <a:rPr lang="en-US">
                <a:latin typeface="Roboto"/>
                <a:ea typeface="Roboto"/>
                <a:cs typeface="Roboto"/>
              </a:rPr>
              <a:t>Attacker </a:t>
            </a:r>
            <a:r>
              <a:rPr lang="vi-VN">
                <a:latin typeface="Roboto"/>
                <a:ea typeface="Roboto"/>
                <a:cs typeface="Roboto"/>
              </a:rPr>
              <a:t>cần kiểm tra các cổng này, xác định cổng nào có lỗ hổng và dùng một phương thức khai thác đã biết để lấy cờ (flag) từ cổng </a:t>
            </a:r>
            <a:r>
              <a:rPr lang="en-US" err="1">
                <a:latin typeface="Roboto"/>
                <a:ea typeface="Roboto"/>
                <a:cs typeface="Roboto"/>
              </a:rPr>
              <a:t>có</a:t>
            </a:r>
            <a:r>
              <a:rPr lang="vi-VN">
                <a:latin typeface="Roboto"/>
                <a:ea typeface="Roboto"/>
                <a:cs typeface="Roboto"/>
              </a:rPr>
              <a:t> lỗ hổng.</a:t>
            </a:r>
          </a:p>
          <a:p>
            <a:pPr marL="320040" indent="-317500">
              <a:buSzPts val="1400"/>
              <a:buFont typeface="Roboto"/>
              <a:buChar char="●"/>
            </a:pPr>
            <a:r>
              <a:rPr lang="vi-VN">
                <a:latin typeface="Roboto"/>
                <a:ea typeface="Roboto"/>
                <a:cs typeface="Roboto"/>
              </a:rPr>
              <a:t>Quá trình: </a:t>
            </a:r>
            <a:r>
              <a:rPr lang="en-US" err="1">
                <a:latin typeface="Roboto"/>
                <a:ea typeface="Roboto"/>
                <a:cs typeface="Roboto"/>
              </a:rPr>
              <a:t>Quét</a:t>
            </a:r>
            <a:r>
              <a:rPr lang="en-US">
                <a:latin typeface="Roboto"/>
                <a:ea typeface="Roboto"/>
                <a:cs typeface="Roboto"/>
              </a:rPr>
              <a:t> </a:t>
            </a:r>
            <a:r>
              <a:rPr lang="en-US" err="1">
                <a:latin typeface="Roboto"/>
                <a:ea typeface="Roboto"/>
                <a:cs typeface="Roboto"/>
              </a:rPr>
              <a:t>cổng</a:t>
            </a:r>
            <a:r>
              <a:rPr lang="vi-VN">
                <a:latin typeface="Roboto"/>
                <a:ea typeface="Roboto"/>
                <a:cs typeface="Roboto"/>
              </a:rPr>
              <a:t>, xác định lỗ hổng, khai thác lỗ hổng.</a:t>
            </a:r>
            <a:endParaRPr lang="en-US">
              <a:latin typeface="Roboto"/>
              <a:ea typeface="Roboto"/>
              <a:cs typeface="Roboto"/>
            </a:endParaRPr>
          </a:p>
          <a:p>
            <a:pPr marL="320040" indent="-317500">
              <a:buSzPts val="1400"/>
              <a:buFont typeface="Roboto"/>
              <a:buChar char="●"/>
            </a:pPr>
            <a:endParaRPr lang="vi-VN">
              <a:latin typeface="Roboto"/>
              <a:ea typeface="Roboto"/>
              <a:cs typeface="Roboto"/>
            </a:endParaRPr>
          </a:p>
          <a:p>
            <a:pPr marL="2540">
              <a:buSzPts val="1400"/>
            </a:pPr>
            <a:r>
              <a:rPr lang="en-US" b="1">
                <a:solidFill>
                  <a:schemeClr val="accent3">
                    <a:lumMod val="75000"/>
                  </a:schemeClr>
                </a:solidFill>
                <a:latin typeface="Roboto"/>
                <a:ea typeface="Roboto"/>
                <a:cs typeface="Roboto"/>
              </a:rPr>
              <a:t>2. </a:t>
            </a:r>
            <a:r>
              <a:rPr lang="vi-VN" b="1">
                <a:solidFill>
                  <a:schemeClr val="accent3">
                    <a:lumMod val="75000"/>
                  </a:schemeClr>
                </a:solidFill>
                <a:latin typeface="Roboto"/>
                <a:ea typeface="Roboto"/>
                <a:cs typeface="Roboto"/>
              </a:rPr>
              <a:t>Server Hacking:</a:t>
            </a:r>
          </a:p>
          <a:p>
            <a:pPr marL="320040" indent="-317500">
              <a:buSzPts val="1400"/>
              <a:buFont typeface="Roboto"/>
              <a:buChar char="●"/>
            </a:pPr>
            <a:r>
              <a:rPr lang="vi-VN">
                <a:latin typeface="Roboto"/>
                <a:ea typeface="Roboto"/>
                <a:cs typeface="Roboto"/>
              </a:rPr>
              <a:t>Mô tả: </a:t>
            </a:r>
            <a:r>
              <a:rPr lang="en-US">
                <a:latin typeface="Roboto"/>
                <a:ea typeface="Roboto"/>
                <a:cs typeface="Roboto"/>
              </a:rPr>
              <a:t>M</a:t>
            </a:r>
            <a:r>
              <a:rPr lang="vi-VN">
                <a:latin typeface="Roboto"/>
                <a:ea typeface="Roboto"/>
                <a:cs typeface="Roboto"/>
              </a:rPr>
              <a:t>áy chủ cung cấp một số dịch vụ trên mạng. </a:t>
            </a:r>
            <a:r>
              <a:rPr lang="en-US">
                <a:latin typeface="Roboto"/>
                <a:ea typeface="Roboto"/>
                <a:cs typeface="Roboto"/>
              </a:rPr>
              <a:t>Attacker </a:t>
            </a:r>
            <a:r>
              <a:rPr lang="vi-VN">
                <a:latin typeface="Roboto"/>
                <a:ea typeface="Roboto"/>
                <a:cs typeface="Roboto"/>
              </a:rPr>
              <a:t>cần tương tác với các dịch vụ này, phát hiện lỗ hổng (có thể là lỗ hổng không tham số hoặc có tham số) và lấy cờ bằng cách khai thác lỗ hổng đã phát hiện.</a:t>
            </a:r>
          </a:p>
          <a:p>
            <a:pPr marL="320040" indent="-317500">
              <a:buSzPts val="1400"/>
              <a:buFont typeface="Roboto"/>
              <a:buChar char="●"/>
            </a:pPr>
            <a:r>
              <a:rPr lang="vi-VN">
                <a:latin typeface="Roboto"/>
                <a:ea typeface="Roboto"/>
                <a:cs typeface="Roboto"/>
              </a:rPr>
              <a:t>Quá trình: </a:t>
            </a:r>
            <a:r>
              <a:rPr lang="en-US" err="1">
                <a:latin typeface="Roboto"/>
                <a:ea typeface="Roboto"/>
                <a:cs typeface="Roboto"/>
              </a:rPr>
              <a:t>Quét</a:t>
            </a:r>
            <a:r>
              <a:rPr lang="en-US">
                <a:latin typeface="Roboto"/>
                <a:ea typeface="Roboto"/>
                <a:cs typeface="Roboto"/>
              </a:rPr>
              <a:t> </a:t>
            </a:r>
            <a:r>
              <a:rPr lang="en-US" err="1">
                <a:latin typeface="Roboto"/>
                <a:ea typeface="Roboto"/>
                <a:cs typeface="Roboto"/>
              </a:rPr>
              <a:t>cổng</a:t>
            </a:r>
            <a:r>
              <a:rPr lang="en-US">
                <a:latin typeface="Roboto"/>
                <a:ea typeface="Roboto"/>
                <a:cs typeface="Roboto"/>
              </a:rPr>
              <a:t>, t</a:t>
            </a:r>
            <a:r>
              <a:rPr lang="vi-VN">
                <a:latin typeface="Roboto"/>
                <a:ea typeface="Roboto"/>
                <a:cs typeface="Roboto"/>
              </a:rPr>
              <a:t>ương tác với dịch vụ, phát hiện lỗ hổng, khai thác lỗ hổng.</a:t>
            </a:r>
            <a:endParaRPr lang="en-US">
              <a:latin typeface="Roboto"/>
              <a:ea typeface="Roboto"/>
              <a:cs typeface="Roboto"/>
            </a:endParaRPr>
          </a:p>
          <a:p>
            <a:pPr marL="320040" indent="-317500">
              <a:buSzPts val="1400"/>
              <a:buFont typeface="Roboto"/>
              <a:buChar char="●"/>
            </a:pPr>
            <a:endParaRPr lang="vi-VN">
              <a:latin typeface="Roboto"/>
              <a:ea typeface="Roboto"/>
              <a:cs typeface="Roboto"/>
            </a:endParaRPr>
          </a:p>
          <a:p>
            <a:pPr marL="2540">
              <a:buSzPts val="1400"/>
            </a:pPr>
            <a:r>
              <a:rPr lang="en-US" b="1">
                <a:solidFill>
                  <a:schemeClr val="accent3">
                    <a:lumMod val="75000"/>
                  </a:schemeClr>
                </a:solidFill>
                <a:latin typeface="Roboto"/>
                <a:ea typeface="Roboto"/>
                <a:cs typeface="Roboto"/>
              </a:rPr>
              <a:t>3. </a:t>
            </a:r>
            <a:r>
              <a:rPr lang="vi-VN" b="1">
                <a:solidFill>
                  <a:schemeClr val="accent3">
                    <a:lumMod val="75000"/>
                  </a:schemeClr>
                </a:solidFill>
                <a:latin typeface="Roboto"/>
                <a:ea typeface="Roboto"/>
                <a:cs typeface="Roboto"/>
              </a:rPr>
              <a:t>Website Hacking:</a:t>
            </a:r>
          </a:p>
          <a:p>
            <a:pPr marL="320040" indent="-317500">
              <a:buSzPts val="1400"/>
              <a:buFont typeface="Roboto"/>
              <a:buChar char="●"/>
            </a:pPr>
            <a:r>
              <a:rPr lang="vi-VN">
                <a:latin typeface="Roboto"/>
                <a:ea typeface="Roboto"/>
                <a:cs typeface="Roboto"/>
              </a:rPr>
              <a:t>Mô tả:</a:t>
            </a:r>
            <a:r>
              <a:rPr lang="en-US">
                <a:latin typeface="Roboto"/>
                <a:ea typeface="Roboto"/>
                <a:cs typeface="Roboto"/>
              </a:rPr>
              <a:t> M</a:t>
            </a:r>
            <a:r>
              <a:rPr lang="vi-VN">
                <a:latin typeface="Roboto"/>
                <a:ea typeface="Roboto"/>
                <a:cs typeface="Roboto"/>
              </a:rPr>
              <a:t>áy chủ mục tiêu cung cấp một trang web. </a:t>
            </a:r>
            <a:r>
              <a:rPr lang="en-US">
                <a:latin typeface="Roboto"/>
                <a:ea typeface="Roboto"/>
                <a:cs typeface="Roboto"/>
              </a:rPr>
              <a:t>Attacker </a:t>
            </a:r>
            <a:r>
              <a:rPr lang="vi-VN">
                <a:latin typeface="Roboto"/>
                <a:ea typeface="Roboto"/>
                <a:cs typeface="Roboto"/>
              </a:rPr>
              <a:t>cần kiểm tra các trang có sẵn, đánh giá xem trang nào có lỗ hổng và lấy cờ từ một trong các trang bằng cách khai thác lỗ hổng đã phát hiện.</a:t>
            </a:r>
          </a:p>
          <a:p>
            <a:pPr marL="320040" indent="-317500">
              <a:buSzPts val="1400"/>
              <a:buFont typeface="Roboto"/>
              <a:buChar char="●"/>
            </a:pPr>
            <a:r>
              <a:rPr lang="vi-VN">
                <a:latin typeface="Roboto"/>
                <a:ea typeface="Roboto"/>
                <a:cs typeface="Roboto"/>
              </a:rPr>
              <a:t>Quá trình: Kiểm tra trang web, phát hiện lỗ hổng, khai thác lỗ hổng.</a:t>
            </a:r>
            <a:endParaRPr lang="en-US">
              <a:latin typeface="Roboto"/>
              <a:ea typeface="Roboto"/>
              <a:cs typeface="Roboto"/>
            </a:endParaRPr>
          </a:p>
        </p:txBody>
      </p:sp>
      <p:sp>
        <p:nvSpPr>
          <p:cNvPr id="2" name="Google Shape;525;p20">
            <a:extLst>
              <a:ext uri="{FF2B5EF4-FFF2-40B4-BE49-F238E27FC236}">
                <a16:creationId xmlns:a16="http://schemas.microsoft.com/office/drawing/2014/main" id="{B99E2F22-F4C4-CBA0-A395-11144708237B}"/>
              </a:ext>
            </a:extLst>
          </p:cNvPr>
          <p:cNvSpPr txBox="1">
            <a:spLocks/>
          </p:cNvSpPr>
          <p:nvPr/>
        </p:nvSpPr>
        <p:spPr>
          <a:xfrm>
            <a:off x="457199" y="543925"/>
            <a:ext cx="3863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 sz="2000"/>
              <a:t>Types of CTF problems</a:t>
            </a:r>
            <a:endParaRPr lang="en-US" sz="2000"/>
          </a:p>
        </p:txBody>
      </p:sp>
      <p:sp>
        <p:nvSpPr>
          <p:cNvPr id="3" name="Google Shape;593;p21">
            <a:extLst>
              <a:ext uri="{FF2B5EF4-FFF2-40B4-BE49-F238E27FC236}">
                <a16:creationId xmlns:a16="http://schemas.microsoft.com/office/drawing/2014/main" id="{91A43BBB-C681-F480-170F-6275B5B758CE}"/>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4" name="Google Shape;787;p24">
            <a:extLst>
              <a:ext uri="{FF2B5EF4-FFF2-40B4-BE49-F238E27FC236}">
                <a16:creationId xmlns:a16="http://schemas.microsoft.com/office/drawing/2014/main" id="{DFC9F325-EC20-1E51-DFED-929B8D39BCBF}"/>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882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3" name="Google Shape;593;p21"/>
          <p:cNvSpPr txBox="1">
            <a:spLocks noGrp="1"/>
          </p:cNvSpPr>
          <p:nvPr>
            <p:ph type="title"/>
          </p:nvPr>
        </p:nvSpPr>
        <p:spPr>
          <a:xfrm>
            <a:off x="361910" y="95848"/>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Triển khai</a:t>
            </a:r>
            <a:endParaRPr/>
          </a:p>
        </p:txBody>
      </p:sp>
      <p:sp>
        <p:nvSpPr>
          <p:cNvPr id="3" name="TextBox 2">
            <a:extLst>
              <a:ext uri="{FF2B5EF4-FFF2-40B4-BE49-F238E27FC236}">
                <a16:creationId xmlns:a16="http://schemas.microsoft.com/office/drawing/2014/main" id="{F27AC300-F8C8-C84D-DA7F-7ECEA170AB96}"/>
              </a:ext>
            </a:extLst>
          </p:cNvPr>
          <p:cNvSpPr txBox="1"/>
          <p:nvPr/>
        </p:nvSpPr>
        <p:spPr>
          <a:xfrm>
            <a:off x="1360505" y="3721655"/>
            <a:ext cx="5707368" cy="261610"/>
          </a:xfrm>
          <a:prstGeom prst="rect">
            <a:avLst/>
          </a:prstGeom>
          <a:noFill/>
        </p:spPr>
        <p:txBody>
          <a:bodyPr wrap="square">
            <a:spAutoFit/>
          </a:bodyPr>
          <a:lstStyle/>
          <a:p>
            <a:pPr algn="ctr"/>
            <a:r>
              <a:rPr lang="en-US" sz="1100" b="1" noProof="1">
                <a:latin typeface="Arial" panose="020B0604020202020204" pitchFamily="34" charset="0"/>
              </a:rPr>
              <a:t>Fig:</a:t>
            </a:r>
            <a:r>
              <a:rPr lang="en-US" sz="1100" noProof="1">
                <a:latin typeface="Arial" panose="020B0604020202020204" pitchFamily="34" charset="0"/>
              </a:rPr>
              <a:t> Our formalism in modeling CTF challenges as RL problems</a:t>
            </a:r>
            <a:endParaRPr lang="en-US" sz="1100" noProof="1"/>
          </a:p>
        </p:txBody>
      </p:sp>
      <p:pic>
        <p:nvPicPr>
          <p:cNvPr id="4" name="Picture 3">
            <a:extLst>
              <a:ext uri="{FF2B5EF4-FFF2-40B4-BE49-F238E27FC236}">
                <a16:creationId xmlns:a16="http://schemas.microsoft.com/office/drawing/2014/main" id="{EAE90AD0-294B-7223-7E3E-7678AA564253}"/>
              </a:ext>
            </a:extLst>
          </p:cNvPr>
          <p:cNvPicPr>
            <a:picLocks noChangeAspect="1"/>
          </p:cNvPicPr>
          <p:nvPr/>
        </p:nvPicPr>
        <p:blipFill>
          <a:blip r:embed="rId3"/>
          <a:stretch>
            <a:fillRect/>
          </a:stretch>
        </p:blipFill>
        <p:spPr>
          <a:xfrm>
            <a:off x="985859" y="1064703"/>
            <a:ext cx="7172282" cy="2501457"/>
          </a:xfrm>
          <a:prstGeom prst="rect">
            <a:avLst/>
          </a:prstGeom>
        </p:spPr>
      </p:pic>
      <p:sp>
        <p:nvSpPr>
          <p:cNvPr id="7" name="Google Shape;787;p24">
            <a:extLst>
              <a:ext uri="{FF2B5EF4-FFF2-40B4-BE49-F238E27FC236}">
                <a16:creationId xmlns:a16="http://schemas.microsoft.com/office/drawing/2014/main" id="{B2036C03-2A27-6718-FD1A-A975A517F39A}"/>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grpSp>
        <p:nvGrpSpPr>
          <p:cNvPr id="590" name="Google Shape;590;p21"/>
          <p:cNvGrpSpPr/>
          <p:nvPr/>
        </p:nvGrpSpPr>
        <p:grpSpPr>
          <a:xfrm>
            <a:off x="457200" y="1036100"/>
            <a:ext cx="2912362" cy="1211700"/>
            <a:chOff x="457200" y="1036100"/>
            <a:chExt cx="2912362" cy="1211700"/>
          </a:xfrm>
        </p:grpSpPr>
        <p:sp>
          <p:nvSpPr>
            <p:cNvPr id="591" name="Google Shape;591;p21"/>
            <p:cNvSpPr/>
            <p:nvPr/>
          </p:nvSpPr>
          <p:spPr>
            <a:xfrm>
              <a:off x="457200" y="1036100"/>
              <a:ext cx="2628900" cy="1211700"/>
            </a:xfrm>
            <a:prstGeom prst="roundRect">
              <a:avLst>
                <a:gd name="adj" fmla="val 50000"/>
              </a:avLst>
            </a:pr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1"/>
            <p:cNvSpPr/>
            <p:nvPr/>
          </p:nvSpPr>
          <p:spPr>
            <a:xfrm>
              <a:off x="2765062" y="1311425"/>
              <a:ext cx="604500" cy="604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Fira Sans Extra Condensed"/>
                <a:ea typeface="Fira Sans Extra Condensed"/>
                <a:cs typeface="Fira Sans Extra Condensed"/>
                <a:sym typeface="Fira Sans Extra Condensed"/>
              </a:endParaRPr>
            </a:p>
          </p:txBody>
        </p:sp>
      </p:grpSp>
      <p:sp>
        <p:nvSpPr>
          <p:cNvPr id="593" name="Google Shape;593;p21"/>
          <p:cNvSpPr txBox="1">
            <a:spLocks noGrp="1"/>
          </p:cNvSpPr>
          <p:nvPr>
            <p:ph type="title"/>
          </p:nvPr>
        </p:nvSpPr>
        <p:spPr>
          <a:xfrm>
            <a:off x="361910" y="95848"/>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Triển khai</a:t>
            </a:r>
            <a:endParaRPr/>
          </a:p>
        </p:txBody>
      </p:sp>
      <p:sp>
        <p:nvSpPr>
          <p:cNvPr id="630" name="Google Shape;630;p21"/>
          <p:cNvSpPr txBox="1"/>
          <p:nvPr/>
        </p:nvSpPr>
        <p:spPr>
          <a:xfrm>
            <a:off x="781052" y="1278038"/>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Pentest Simulation</a:t>
            </a:r>
            <a:endParaRPr sz="1800" b="1">
              <a:solidFill>
                <a:srgbClr val="000000"/>
              </a:solidFill>
              <a:latin typeface="Fira Sans Extra Condensed"/>
              <a:ea typeface="Fira Sans Extra Condensed"/>
              <a:cs typeface="Fira Sans Extra Condensed"/>
              <a:sym typeface="Fira Sans Extra Condensed"/>
            </a:endParaRPr>
          </a:p>
        </p:txBody>
      </p:sp>
      <p:grpSp>
        <p:nvGrpSpPr>
          <p:cNvPr id="632" name="Google Shape;632;p21"/>
          <p:cNvGrpSpPr/>
          <p:nvPr/>
        </p:nvGrpSpPr>
        <p:grpSpPr>
          <a:xfrm>
            <a:off x="2883438" y="1459989"/>
            <a:ext cx="367726" cy="307374"/>
            <a:chOff x="4794038" y="3489860"/>
            <a:chExt cx="367726" cy="307374"/>
          </a:xfrm>
        </p:grpSpPr>
        <p:sp>
          <p:nvSpPr>
            <p:cNvPr id="633" name="Google Shape;633;p21"/>
            <p:cNvSpPr/>
            <p:nvPr/>
          </p:nvSpPr>
          <p:spPr>
            <a:xfrm>
              <a:off x="4794038" y="3744242"/>
              <a:ext cx="367726" cy="52992"/>
            </a:xfrm>
            <a:custGeom>
              <a:avLst/>
              <a:gdLst/>
              <a:ahLst/>
              <a:cxnLst/>
              <a:rect l="l" t="t" r="r" b="b"/>
              <a:pathLst>
                <a:path w="10742" h="1548" extrusionOk="0">
                  <a:moveTo>
                    <a:pt x="191" y="0"/>
                  </a:moveTo>
                  <a:cubicBezTo>
                    <a:pt x="96" y="0"/>
                    <a:pt x="1" y="72"/>
                    <a:pt x="25" y="167"/>
                  </a:cubicBezTo>
                  <a:lnTo>
                    <a:pt x="25" y="857"/>
                  </a:lnTo>
                  <a:cubicBezTo>
                    <a:pt x="1" y="1238"/>
                    <a:pt x="311" y="1548"/>
                    <a:pt x="692" y="1548"/>
                  </a:cubicBezTo>
                  <a:lnTo>
                    <a:pt x="10051" y="1548"/>
                  </a:lnTo>
                  <a:cubicBezTo>
                    <a:pt x="10432" y="1548"/>
                    <a:pt x="10741" y="1238"/>
                    <a:pt x="10741" y="857"/>
                  </a:cubicBezTo>
                  <a:lnTo>
                    <a:pt x="10741" y="167"/>
                  </a:lnTo>
                  <a:cubicBezTo>
                    <a:pt x="10741" y="72"/>
                    <a:pt x="10646" y="0"/>
                    <a:pt x="10551" y="0"/>
                  </a:cubicBezTo>
                  <a:lnTo>
                    <a:pt x="6717" y="0"/>
                  </a:lnTo>
                  <a:lnTo>
                    <a:pt x="6574" y="357"/>
                  </a:lnTo>
                  <a:cubicBezTo>
                    <a:pt x="6526" y="429"/>
                    <a:pt x="6455" y="500"/>
                    <a:pt x="6359" y="500"/>
                  </a:cubicBezTo>
                  <a:lnTo>
                    <a:pt x="4407" y="500"/>
                  </a:lnTo>
                  <a:cubicBezTo>
                    <a:pt x="4311" y="500"/>
                    <a:pt x="4216" y="429"/>
                    <a:pt x="4192" y="357"/>
                  </a:cubicBezTo>
                  <a:lnTo>
                    <a:pt x="4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4929393" y="3629289"/>
              <a:ext cx="97049" cy="27728"/>
            </a:xfrm>
            <a:custGeom>
              <a:avLst/>
              <a:gdLst/>
              <a:ahLst/>
              <a:cxnLst/>
              <a:rect l="l" t="t" r="r" b="b"/>
              <a:pathLst>
                <a:path w="2835" h="810" extrusionOk="0">
                  <a:moveTo>
                    <a:pt x="0" y="0"/>
                  </a:moveTo>
                  <a:lnTo>
                    <a:pt x="0" y="453"/>
                  </a:lnTo>
                  <a:cubicBezTo>
                    <a:pt x="441" y="691"/>
                    <a:pt x="929" y="810"/>
                    <a:pt x="1417" y="810"/>
                  </a:cubicBezTo>
                  <a:cubicBezTo>
                    <a:pt x="1905" y="810"/>
                    <a:pt x="2394" y="691"/>
                    <a:pt x="2834" y="453"/>
                  </a:cubicBezTo>
                  <a:lnTo>
                    <a:pt x="2834" y="0"/>
                  </a:lnTo>
                  <a:lnTo>
                    <a:pt x="1548" y="477"/>
                  </a:lnTo>
                  <a:cubicBezTo>
                    <a:pt x="1524" y="500"/>
                    <a:pt x="1477" y="500"/>
                    <a:pt x="1429" y="500"/>
                  </a:cubicBezTo>
                  <a:cubicBezTo>
                    <a:pt x="1405" y="500"/>
                    <a:pt x="1358" y="500"/>
                    <a:pt x="1334" y="477"/>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4900843" y="3566507"/>
              <a:ext cx="155758" cy="57921"/>
            </a:xfrm>
            <a:custGeom>
              <a:avLst/>
              <a:gdLst/>
              <a:ahLst/>
              <a:cxnLst/>
              <a:rect l="l" t="t" r="r" b="b"/>
              <a:pathLst>
                <a:path w="4550" h="1692" extrusionOk="0">
                  <a:moveTo>
                    <a:pt x="2287" y="1"/>
                  </a:moveTo>
                  <a:lnTo>
                    <a:pt x="1" y="858"/>
                  </a:lnTo>
                  <a:lnTo>
                    <a:pt x="2287" y="1691"/>
                  </a:lnTo>
                  <a:lnTo>
                    <a:pt x="4549" y="858"/>
                  </a:lnTo>
                  <a:lnTo>
                    <a:pt x="2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a:off x="4809545" y="3489860"/>
              <a:ext cx="337532" cy="249521"/>
            </a:xfrm>
            <a:custGeom>
              <a:avLst/>
              <a:gdLst/>
              <a:ahLst/>
              <a:cxnLst/>
              <a:rect l="l" t="t" r="r" b="b"/>
              <a:pathLst>
                <a:path w="9860" h="7289" extrusionOk="0">
                  <a:moveTo>
                    <a:pt x="4942" y="1585"/>
                  </a:moveTo>
                  <a:cubicBezTo>
                    <a:pt x="4978" y="1585"/>
                    <a:pt x="5013" y="1597"/>
                    <a:pt x="5049" y="1620"/>
                  </a:cubicBezTo>
                  <a:lnTo>
                    <a:pt x="8240" y="2787"/>
                  </a:lnTo>
                  <a:cubicBezTo>
                    <a:pt x="8359" y="2835"/>
                    <a:pt x="8455" y="2954"/>
                    <a:pt x="8455" y="3073"/>
                  </a:cubicBezTo>
                  <a:cubicBezTo>
                    <a:pt x="8455" y="3216"/>
                    <a:pt x="8359" y="3335"/>
                    <a:pt x="8240" y="3383"/>
                  </a:cubicBezTo>
                  <a:lnTo>
                    <a:pt x="6978" y="3835"/>
                  </a:lnTo>
                  <a:lnTo>
                    <a:pt x="6978" y="4692"/>
                  </a:lnTo>
                  <a:cubicBezTo>
                    <a:pt x="6954" y="4788"/>
                    <a:pt x="6907" y="4883"/>
                    <a:pt x="6835" y="4954"/>
                  </a:cubicBezTo>
                  <a:cubicBezTo>
                    <a:pt x="6252" y="5324"/>
                    <a:pt x="5591" y="5508"/>
                    <a:pt x="4930" y="5508"/>
                  </a:cubicBezTo>
                  <a:cubicBezTo>
                    <a:pt x="4269" y="5508"/>
                    <a:pt x="3608" y="5324"/>
                    <a:pt x="3025" y="4954"/>
                  </a:cubicBezTo>
                  <a:cubicBezTo>
                    <a:pt x="2930" y="4883"/>
                    <a:pt x="2882" y="4788"/>
                    <a:pt x="2882" y="4692"/>
                  </a:cubicBezTo>
                  <a:lnTo>
                    <a:pt x="2882" y="3835"/>
                  </a:lnTo>
                  <a:lnTo>
                    <a:pt x="2572" y="3716"/>
                  </a:lnTo>
                  <a:lnTo>
                    <a:pt x="2572" y="4669"/>
                  </a:lnTo>
                  <a:cubicBezTo>
                    <a:pt x="2549" y="4859"/>
                    <a:pt x="2400" y="4954"/>
                    <a:pt x="2251" y="4954"/>
                  </a:cubicBezTo>
                  <a:cubicBezTo>
                    <a:pt x="2102" y="4954"/>
                    <a:pt x="1953" y="4859"/>
                    <a:pt x="1929" y="4669"/>
                  </a:cubicBezTo>
                  <a:lnTo>
                    <a:pt x="1929" y="3478"/>
                  </a:lnTo>
                  <a:lnTo>
                    <a:pt x="1644" y="3383"/>
                  </a:lnTo>
                  <a:cubicBezTo>
                    <a:pt x="1501" y="3335"/>
                    <a:pt x="1429" y="3216"/>
                    <a:pt x="1429" y="3073"/>
                  </a:cubicBezTo>
                  <a:cubicBezTo>
                    <a:pt x="1429" y="2954"/>
                    <a:pt x="1501" y="2835"/>
                    <a:pt x="1644" y="2787"/>
                  </a:cubicBezTo>
                  <a:lnTo>
                    <a:pt x="4835" y="1620"/>
                  </a:lnTo>
                  <a:cubicBezTo>
                    <a:pt x="4870" y="1597"/>
                    <a:pt x="4906" y="1585"/>
                    <a:pt x="4942" y="1585"/>
                  </a:cubicBezTo>
                  <a:close/>
                  <a:moveTo>
                    <a:pt x="905" y="1"/>
                  </a:moveTo>
                  <a:cubicBezTo>
                    <a:pt x="405" y="1"/>
                    <a:pt x="0" y="406"/>
                    <a:pt x="0" y="930"/>
                  </a:cubicBezTo>
                  <a:lnTo>
                    <a:pt x="0" y="6788"/>
                  </a:lnTo>
                  <a:lnTo>
                    <a:pt x="3596" y="6788"/>
                  </a:lnTo>
                  <a:cubicBezTo>
                    <a:pt x="3858" y="6788"/>
                    <a:pt x="4097" y="6931"/>
                    <a:pt x="4192" y="7169"/>
                  </a:cubicBezTo>
                  <a:lnTo>
                    <a:pt x="4168" y="7169"/>
                  </a:lnTo>
                  <a:lnTo>
                    <a:pt x="4216" y="7288"/>
                  </a:lnTo>
                  <a:lnTo>
                    <a:pt x="5644" y="7288"/>
                  </a:lnTo>
                  <a:lnTo>
                    <a:pt x="5692" y="7169"/>
                  </a:lnTo>
                  <a:cubicBezTo>
                    <a:pt x="5787" y="6931"/>
                    <a:pt x="6002" y="6788"/>
                    <a:pt x="6264" y="6788"/>
                  </a:cubicBezTo>
                  <a:lnTo>
                    <a:pt x="9860" y="6788"/>
                  </a:lnTo>
                  <a:lnTo>
                    <a:pt x="9860" y="930"/>
                  </a:lnTo>
                  <a:cubicBezTo>
                    <a:pt x="9860" y="406"/>
                    <a:pt x="9455" y="1"/>
                    <a:pt x="8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6FFD510F-EE16-C6D9-4940-74F3054C5DB6}"/>
              </a:ext>
            </a:extLst>
          </p:cNvPr>
          <p:cNvGrpSpPr/>
          <p:nvPr/>
        </p:nvGrpSpPr>
        <p:grpSpPr>
          <a:xfrm>
            <a:off x="92531" y="659871"/>
            <a:ext cx="7994193" cy="4128682"/>
            <a:chOff x="212060" y="851351"/>
            <a:chExt cx="7994193" cy="4128682"/>
          </a:xfrm>
        </p:grpSpPr>
        <p:grpSp>
          <p:nvGrpSpPr>
            <p:cNvPr id="606" name="Google Shape;606;p21"/>
            <p:cNvGrpSpPr/>
            <p:nvPr/>
          </p:nvGrpSpPr>
          <p:grpSpPr>
            <a:xfrm>
              <a:off x="3204042" y="2313489"/>
              <a:ext cx="2536779" cy="604500"/>
              <a:chOff x="4335422" y="1346563"/>
              <a:chExt cx="2536779" cy="604500"/>
            </a:xfrm>
          </p:grpSpPr>
          <p:sp>
            <p:nvSpPr>
              <p:cNvPr id="607" name="Google Shape;607;p21"/>
              <p:cNvSpPr/>
              <p:nvPr/>
            </p:nvSpPr>
            <p:spPr>
              <a:xfrm>
                <a:off x="6267701" y="1346563"/>
                <a:ext cx="604500" cy="604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04</a:t>
                </a:r>
                <a:endParaRPr sz="1800" b="1">
                  <a:solidFill>
                    <a:schemeClr val="lt1"/>
                  </a:solidFill>
                  <a:latin typeface="Fira Sans Extra Condensed"/>
                  <a:ea typeface="Fira Sans Extra Condensed"/>
                  <a:cs typeface="Fira Sans Extra Condensed"/>
                  <a:sym typeface="Fira Sans Extra Condensed"/>
                </a:endParaRPr>
              </a:p>
            </p:txBody>
          </p:sp>
          <p:sp>
            <p:nvSpPr>
              <p:cNvPr id="609" name="Google Shape;609;p21"/>
              <p:cNvSpPr txBox="1"/>
              <p:nvPr/>
            </p:nvSpPr>
            <p:spPr>
              <a:xfrm>
                <a:off x="4335422" y="1400375"/>
                <a:ext cx="2369922"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000000"/>
                    </a:solidFill>
                    <a:latin typeface="Fira Sans Extra Condensed"/>
                    <a:ea typeface="Fira Sans Extra Condensed"/>
                    <a:cs typeface="Fira Sans Extra Condensed"/>
                    <a:sym typeface="Fira Sans Extra Condensed"/>
                  </a:rPr>
                  <a:t>Website hacking </a:t>
                </a:r>
                <a:r>
                  <a:rPr lang="en" sz="1800" b="1">
                    <a:latin typeface="Fira Sans Extra Condensed"/>
                    <a:ea typeface="Fira Sans Extra Condensed"/>
                    <a:cs typeface="Fira Sans Extra Condensed"/>
                    <a:sym typeface="Fira Sans Extra Condensed"/>
                  </a:rPr>
                  <a:t>with State Aggregation</a:t>
                </a:r>
                <a:endParaRPr sz="1800" b="1">
                  <a:solidFill>
                    <a:srgbClr val="000000"/>
                  </a:solidFill>
                  <a:latin typeface="Fira Sans Extra Condensed"/>
                  <a:ea typeface="Fira Sans Extra Condensed"/>
                  <a:cs typeface="Fira Sans Extra Condensed"/>
                  <a:sym typeface="Fira Sans Extra Condensed"/>
                </a:endParaRPr>
              </a:p>
            </p:txBody>
          </p:sp>
        </p:grpSp>
        <p:grpSp>
          <p:nvGrpSpPr>
            <p:cNvPr id="611" name="Google Shape;611;p21"/>
            <p:cNvGrpSpPr/>
            <p:nvPr/>
          </p:nvGrpSpPr>
          <p:grpSpPr>
            <a:xfrm>
              <a:off x="2232408" y="3054145"/>
              <a:ext cx="2244302" cy="604500"/>
              <a:chOff x="3353200" y="2562983"/>
              <a:chExt cx="2244302" cy="604500"/>
            </a:xfrm>
          </p:grpSpPr>
          <p:sp>
            <p:nvSpPr>
              <p:cNvPr id="612" name="Google Shape;612;p21"/>
              <p:cNvSpPr/>
              <p:nvPr/>
            </p:nvSpPr>
            <p:spPr>
              <a:xfrm>
                <a:off x="4993002" y="2562983"/>
                <a:ext cx="604500" cy="604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b="1">
                  <a:solidFill>
                    <a:schemeClr val="lt1"/>
                  </a:solidFill>
                  <a:latin typeface="Fira Sans Extra Condensed"/>
                  <a:ea typeface="Fira Sans Extra Condensed"/>
                  <a:cs typeface="Fira Sans Extra Condensed"/>
                  <a:sym typeface="Fira Sans Extra Condensed"/>
                </a:endParaRPr>
              </a:p>
            </p:txBody>
          </p:sp>
          <p:sp>
            <p:nvSpPr>
              <p:cNvPr id="614" name="Google Shape;614;p21"/>
              <p:cNvSpPr txBox="1"/>
              <p:nvPr/>
            </p:nvSpPr>
            <p:spPr>
              <a:xfrm>
                <a:off x="3353200" y="2645346"/>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Server hacking</a:t>
                </a:r>
              </a:p>
              <a:p>
                <a:pPr marL="0" lvl="0" indent="0" algn="l" rtl="0">
                  <a:spcBef>
                    <a:spcPts val="0"/>
                  </a:spcBef>
                  <a:spcAft>
                    <a:spcPts val="0"/>
                  </a:spcAft>
                  <a:buNone/>
                </a:pPr>
                <a:r>
                  <a:rPr lang="en-US" sz="1800" b="1">
                    <a:latin typeface="Fira Sans Extra Condensed"/>
                    <a:ea typeface="Fira Sans Extra Condensed"/>
                    <a:cs typeface="Fira Sans Extra Condensed"/>
                    <a:sym typeface="Fira Sans Extra Condensed"/>
                  </a:rPr>
                  <a:t>W</a:t>
                </a:r>
                <a:r>
                  <a:rPr lang="en" sz="1800" b="1">
                    <a:latin typeface="Fira Sans Extra Condensed"/>
                    <a:ea typeface="Fira Sans Extra Condensed"/>
                    <a:cs typeface="Fira Sans Extra Condensed"/>
                    <a:sym typeface="Fira Sans Extra Condensed"/>
                  </a:rPr>
                  <a:t>ith lazy loading</a:t>
                </a:r>
                <a:endParaRPr sz="1800" b="1">
                  <a:solidFill>
                    <a:srgbClr val="000000"/>
                  </a:solidFill>
                  <a:latin typeface="Fira Sans Extra Condensed"/>
                  <a:ea typeface="Fira Sans Extra Condensed"/>
                  <a:cs typeface="Fira Sans Extra Condensed"/>
                  <a:sym typeface="Fira Sans Extra Condensed"/>
                </a:endParaRPr>
              </a:p>
            </p:txBody>
          </p:sp>
        </p:grpSp>
        <p:grpSp>
          <p:nvGrpSpPr>
            <p:cNvPr id="616" name="Google Shape;616;p21"/>
            <p:cNvGrpSpPr/>
            <p:nvPr/>
          </p:nvGrpSpPr>
          <p:grpSpPr>
            <a:xfrm>
              <a:off x="1269964" y="3726895"/>
              <a:ext cx="2044158" cy="604500"/>
              <a:chOff x="3975043" y="2728421"/>
              <a:chExt cx="2044158" cy="604500"/>
            </a:xfrm>
          </p:grpSpPr>
          <p:sp>
            <p:nvSpPr>
              <p:cNvPr id="617" name="Google Shape;617;p21"/>
              <p:cNvSpPr/>
              <p:nvPr/>
            </p:nvSpPr>
            <p:spPr>
              <a:xfrm>
                <a:off x="5414701" y="2728421"/>
                <a:ext cx="604500" cy="60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sz="1800" b="1">
                  <a:solidFill>
                    <a:schemeClr val="lt1"/>
                  </a:solidFill>
                  <a:latin typeface="Fira Sans Extra Condensed"/>
                  <a:ea typeface="Fira Sans Extra Condensed"/>
                  <a:cs typeface="Fira Sans Extra Condensed"/>
                  <a:sym typeface="Fira Sans Extra Condensed"/>
                </a:endParaRPr>
              </a:p>
            </p:txBody>
          </p:sp>
          <p:sp>
            <p:nvSpPr>
              <p:cNvPr id="619" name="Google Shape;619;p21"/>
              <p:cNvSpPr txBox="1"/>
              <p:nvPr/>
            </p:nvSpPr>
            <p:spPr>
              <a:xfrm>
                <a:off x="3975043" y="2803914"/>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latin typeface="Fira Sans Extra Condensed"/>
                    <a:ea typeface="Fira Sans Extra Condensed"/>
                    <a:cs typeface="Fira Sans Extra Condensed"/>
                    <a:sym typeface="Fira Sans Extra Condensed"/>
                  </a:rPr>
                  <a:t>Non-stationary</a:t>
                </a:r>
              </a:p>
              <a:p>
                <a:pPr marL="0" lvl="0" indent="0" algn="l" rtl="0">
                  <a:spcBef>
                    <a:spcPts val="0"/>
                  </a:spcBef>
                  <a:spcAft>
                    <a:spcPts val="0"/>
                  </a:spcAft>
                  <a:buNone/>
                </a:pPr>
                <a:r>
                  <a:rPr lang="en-US" sz="1800" b="1">
                    <a:latin typeface="Fira Sans Extra Condensed"/>
                    <a:ea typeface="Fira Sans Extra Condensed"/>
                    <a:cs typeface="Fira Sans Extra Condensed"/>
                    <a:sym typeface="Fira Sans Extra Condensed"/>
                  </a:rPr>
                  <a:t> Port scanning</a:t>
                </a:r>
                <a:endParaRPr lang="en-US" sz="1800" b="1">
                  <a:solidFill>
                    <a:srgbClr val="000000"/>
                  </a:solidFill>
                  <a:latin typeface="Fira Sans Extra Condensed"/>
                  <a:ea typeface="Fira Sans Extra Condensed"/>
                  <a:cs typeface="Fira Sans Extra Condensed"/>
                  <a:sym typeface="Fira Sans Extra Condensed"/>
                </a:endParaRPr>
              </a:p>
            </p:txBody>
          </p:sp>
        </p:grpSp>
        <p:grpSp>
          <p:nvGrpSpPr>
            <p:cNvPr id="621" name="Google Shape;621;p21"/>
            <p:cNvGrpSpPr/>
            <p:nvPr/>
          </p:nvGrpSpPr>
          <p:grpSpPr>
            <a:xfrm>
              <a:off x="212060" y="4375533"/>
              <a:ext cx="1981200" cy="604500"/>
              <a:chOff x="3375413" y="2444463"/>
              <a:chExt cx="1981200" cy="604500"/>
            </a:xfrm>
          </p:grpSpPr>
          <p:sp>
            <p:nvSpPr>
              <p:cNvPr id="622" name="Google Shape;622;p21"/>
              <p:cNvSpPr/>
              <p:nvPr/>
            </p:nvSpPr>
            <p:spPr>
              <a:xfrm>
                <a:off x="4722462" y="2444463"/>
                <a:ext cx="604500" cy="60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b="1">
                  <a:solidFill>
                    <a:schemeClr val="lt1"/>
                  </a:solidFill>
                  <a:latin typeface="Fira Sans Extra Condensed"/>
                  <a:ea typeface="Fira Sans Extra Condensed"/>
                  <a:cs typeface="Fira Sans Extra Condensed"/>
                  <a:sym typeface="Fira Sans Extra Condensed"/>
                </a:endParaRPr>
              </a:p>
            </p:txBody>
          </p:sp>
          <p:sp>
            <p:nvSpPr>
              <p:cNvPr id="624" name="Google Shape;624;p21"/>
              <p:cNvSpPr txBox="1"/>
              <p:nvPr/>
            </p:nvSpPr>
            <p:spPr>
              <a:xfrm>
                <a:off x="3375413" y="2566038"/>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latin typeface="Fira Sans Extra Condensed"/>
                    <a:ea typeface="Fira Sans Extra Condensed"/>
                    <a:cs typeface="Fira Sans Extra Condensed"/>
                    <a:sym typeface="Fira Sans Extra Condensed"/>
                  </a:rPr>
                  <a:t>Port scanning</a:t>
                </a:r>
                <a:endParaRPr lang="en-US" sz="1800" b="1">
                  <a:solidFill>
                    <a:srgbClr val="000000"/>
                  </a:solidFill>
                  <a:latin typeface="Fira Sans Extra Condensed"/>
                  <a:ea typeface="Fira Sans Extra Condensed"/>
                  <a:cs typeface="Fira Sans Extra Condensed"/>
                  <a:sym typeface="Fira Sans Extra Condensed"/>
                </a:endParaRPr>
              </a:p>
            </p:txBody>
          </p:sp>
        </p:grpSp>
        <p:cxnSp>
          <p:nvCxnSpPr>
            <p:cNvPr id="626" name="Google Shape;626;p21"/>
            <p:cNvCxnSpPr>
              <a:cxnSpLocks/>
              <a:endCxn id="617" idx="4"/>
            </p:cNvCxnSpPr>
            <p:nvPr/>
          </p:nvCxnSpPr>
          <p:spPr>
            <a:xfrm flipV="1">
              <a:off x="2163609" y="4331395"/>
              <a:ext cx="848263" cy="346388"/>
            </a:xfrm>
            <a:prstGeom prst="bentConnector2">
              <a:avLst/>
            </a:prstGeom>
            <a:noFill/>
            <a:ln w="9525" cap="flat" cmpd="sng">
              <a:solidFill>
                <a:schemeClr val="dk2"/>
              </a:solidFill>
              <a:prstDash val="solid"/>
              <a:round/>
              <a:headEnd type="none" w="med" len="med"/>
              <a:tailEnd type="triangle" w="med" len="med"/>
            </a:ln>
          </p:spPr>
        </p:cxnSp>
        <p:cxnSp>
          <p:nvCxnSpPr>
            <p:cNvPr id="627" name="Google Shape;627;p21"/>
            <p:cNvCxnSpPr>
              <a:cxnSpLocks/>
              <a:stCxn id="617" idx="6"/>
              <a:endCxn id="612" idx="4"/>
            </p:cNvCxnSpPr>
            <p:nvPr/>
          </p:nvCxnSpPr>
          <p:spPr>
            <a:xfrm flipV="1">
              <a:off x="3314122" y="3658645"/>
              <a:ext cx="860338" cy="370500"/>
            </a:xfrm>
            <a:prstGeom prst="bentConnector2">
              <a:avLst/>
            </a:prstGeom>
            <a:noFill/>
            <a:ln w="9525" cap="flat" cmpd="sng">
              <a:solidFill>
                <a:schemeClr val="dk2"/>
              </a:solidFill>
              <a:prstDash val="solid"/>
              <a:round/>
              <a:headEnd type="none" w="med" len="med"/>
              <a:tailEnd type="triangle" w="med" len="med"/>
            </a:ln>
          </p:spPr>
        </p:cxnSp>
        <p:cxnSp>
          <p:nvCxnSpPr>
            <p:cNvPr id="628" name="Google Shape;628;p21"/>
            <p:cNvCxnSpPr>
              <a:cxnSpLocks/>
              <a:endCxn id="607" idx="4"/>
            </p:cNvCxnSpPr>
            <p:nvPr/>
          </p:nvCxnSpPr>
          <p:spPr>
            <a:xfrm flipV="1">
              <a:off x="4476710" y="2917989"/>
              <a:ext cx="961861" cy="438406"/>
            </a:xfrm>
            <a:prstGeom prst="bentConnector2">
              <a:avLst/>
            </a:prstGeom>
            <a:noFill/>
            <a:ln w="9525" cap="flat" cmpd="sng">
              <a:solidFill>
                <a:schemeClr val="dk2"/>
              </a:solidFill>
              <a:prstDash val="solid"/>
              <a:round/>
              <a:headEnd type="none" w="med" len="med"/>
              <a:tailEnd type="triangle" w="med" len="med"/>
            </a:ln>
          </p:spPr>
        </p:cxnSp>
        <p:grpSp>
          <p:nvGrpSpPr>
            <p:cNvPr id="8" name="Google Shape;606;p21">
              <a:extLst>
                <a:ext uri="{FF2B5EF4-FFF2-40B4-BE49-F238E27FC236}">
                  <a16:creationId xmlns:a16="http://schemas.microsoft.com/office/drawing/2014/main" id="{B6D90AC3-1D11-ECC9-0FCB-8955363D48FF}"/>
                </a:ext>
              </a:extLst>
            </p:cNvPr>
            <p:cNvGrpSpPr/>
            <p:nvPr/>
          </p:nvGrpSpPr>
          <p:grpSpPr>
            <a:xfrm>
              <a:off x="5613751" y="851351"/>
              <a:ext cx="2592502" cy="604500"/>
              <a:chOff x="4202004" y="1179938"/>
              <a:chExt cx="2592502" cy="604500"/>
            </a:xfrm>
          </p:grpSpPr>
          <p:sp>
            <p:nvSpPr>
              <p:cNvPr id="9" name="Google Shape;607;p21">
                <a:extLst>
                  <a:ext uri="{FF2B5EF4-FFF2-40B4-BE49-F238E27FC236}">
                    <a16:creationId xmlns:a16="http://schemas.microsoft.com/office/drawing/2014/main" id="{6B15E279-8ABA-8DF8-51D2-8AC121D82DC2}"/>
                  </a:ext>
                </a:extLst>
              </p:cNvPr>
              <p:cNvSpPr/>
              <p:nvPr/>
            </p:nvSpPr>
            <p:spPr>
              <a:xfrm>
                <a:off x="6190006" y="1179938"/>
                <a:ext cx="604500" cy="604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06</a:t>
                </a:r>
                <a:endParaRPr sz="1800" b="1">
                  <a:solidFill>
                    <a:schemeClr val="lt1"/>
                  </a:solidFill>
                  <a:latin typeface="Fira Sans Extra Condensed"/>
                  <a:ea typeface="Fira Sans Extra Condensed"/>
                  <a:cs typeface="Fira Sans Extra Condensed"/>
                  <a:sym typeface="Fira Sans Extra Condensed"/>
                </a:endParaRPr>
              </a:p>
            </p:txBody>
          </p:sp>
          <p:sp>
            <p:nvSpPr>
              <p:cNvPr id="10" name="Google Shape;609;p21">
                <a:extLst>
                  <a:ext uri="{FF2B5EF4-FFF2-40B4-BE49-F238E27FC236}">
                    <a16:creationId xmlns:a16="http://schemas.microsoft.com/office/drawing/2014/main" id="{053944DC-158A-3D7E-BD06-74D1B138D912}"/>
                  </a:ext>
                </a:extLst>
              </p:cNvPr>
              <p:cNvSpPr txBox="1"/>
              <p:nvPr/>
            </p:nvSpPr>
            <p:spPr>
              <a:xfrm>
                <a:off x="4202004" y="1292416"/>
                <a:ext cx="2488712"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solidFill>
                      <a:srgbClr val="000000"/>
                    </a:solidFill>
                    <a:latin typeface="Fira Sans Extra Condensed"/>
                    <a:ea typeface="Fira Sans Extra Condensed"/>
                    <a:cs typeface="Fira Sans Extra Condensed"/>
                    <a:sym typeface="Fira Sans Extra Condensed"/>
                  </a:rPr>
                  <a:t>Website hacking </a:t>
                </a:r>
                <a:r>
                  <a:rPr lang="en-US" sz="1800" b="1">
                    <a:latin typeface="Fira Sans Extra Condensed"/>
                    <a:ea typeface="Fira Sans Extra Condensed"/>
                    <a:cs typeface="Fira Sans Extra Condensed"/>
                    <a:sym typeface="Fira Sans Extra Condensed"/>
                  </a:rPr>
                  <a:t>with Imitation Learning</a:t>
                </a:r>
                <a:endParaRPr lang="en-US" sz="1800" b="1">
                  <a:solidFill>
                    <a:srgbClr val="000000"/>
                  </a:solidFill>
                  <a:latin typeface="Fira Sans Extra Condensed"/>
                  <a:ea typeface="Fira Sans Extra Condensed"/>
                  <a:cs typeface="Fira Sans Extra Condensed"/>
                  <a:sym typeface="Fira Sans Extra Condensed"/>
                </a:endParaRPr>
              </a:p>
            </p:txBody>
          </p:sp>
        </p:grpSp>
        <p:cxnSp>
          <p:nvCxnSpPr>
            <p:cNvPr id="11" name="Google Shape;627;p21">
              <a:extLst>
                <a:ext uri="{FF2B5EF4-FFF2-40B4-BE49-F238E27FC236}">
                  <a16:creationId xmlns:a16="http://schemas.microsoft.com/office/drawing/2014/main" id="{25604BB3-9197-FD38-FD24-C46316643FA5}"/>
                </a:ext>
              </a:extLst>
            </p:cNvPr>
            <p:cNvCxnSpPr>
              <a:cxnSpLocks/>
              <a:stCxn id="607" idx="6"/>
              <a:endCxn id="19" idx="4"/>
            </p:cNvCxnSpPr>
            <p:nvPr/>
          </p:nvCxnSpPr>
          <p:spPr>
            <a:xfrm flipV="1">
              <a:off x="5740821" y="2210023"/>
              <a:ext cx="895661" cy="405716"/>
            </a:xfrm>
            <a:prstGeom prst="bentConnector2">
              <a:avLst/>
            </a:prstGeom>
            <a:noFill/>
            <a:ln w="9525" cap="flat" cmpd="sng">
              <a:solidFill>
                <a:schemeClr val="dk2"/>
              </a:solidFill>
              <a:prstDash val="solid"/>
              <a:round/>
              <a:headEnd type="none" w="med" len="med"/>
              <a:tailEnd type="triangle" w="med" len="med"/>
            </a:ln>
          </p:spPr>
        </p:cxnSp>
        <p:cxnSp>
          <p:nvCxnSpPr>
            <p:cNvPr id="12" name="Google Shape;628;p21">
              <a:extLst>
                <a:ext uri="{FF2B5EF4-FFF2-40B4-BE49-F238E27FC236}">
                  <a16:creationId xmlns:a16="http://schemas.microsoft.com/office/drawing/2014/main" id="{5535FF16-8860-961F-3380-41E6D7734122}"/>
                </a:ext>
              </a:extLst>
            </p:cNvPr>
            <p:cNvCxnSpPr>
              <a:cxnSpLocks/>
              <a:stCxn id="20" idx="3"/>
              <a:endCxn id="9" idx="4"/>
            </p:cNvCxnSpPr>
            <p:nvPr/>
          </p:nvCxnSpPr>
          <p:spPr>
            <a:xfrm flipV="1">
              <a:off x="6978290" y="1455851"/>
              <a:ext cx="925713" cy="387695"/>
            </a:xfrm>
            <a:prstGeom prst="bentConnector2">
              <a:avLst/>
            </a:prstGeom>
            <a:noFill/>
            <a:ln w="9525" cap="flat" cmpd="sng">
              <a:solidFill>
                <a:schemeClr val="dk2"/>
              </a:solidFill>
              <a:prstDash val="solid"/>
              <a:round/>
              <a:headEnd type="none" w="med" len="med"/>
              <a:tailEnd type="triangle" w="med" len="med"/>
            </a:ln>
          </p:spPr>
        </p:cxnSp>
        <p:grpSp>
          <p:nvGrpSpPr>
            <p:cNvPr id="18" name="Google Shape;611;p21">
              <a:extLst>
                <a:ext uri="{FF2B5EF4-FFF2-40B4-BE49-F238E27FC236}">
                  <a16:creationId xmlns:a16="http://schemas.microsoft.com/office/drawing/2014/main" id="{33790047-603C-38CB-4A7B-A6B8F2E4A786}"/>
                </a:ext>
              </a:extLst>
            </p:cNvPr>
            <p:cNvGrpSpPr/>
            <p:nvPr/>
          </p:nvGrpSpPr>
          <p:grpSpPr>
            <a:xfrm>
              <a:off x="4503352" y="1605523"/>
              <a:ext cx="2474938" cy="604500"/>
              <a:chOff x="3162122" y="2562983"/>
              <a:chExt cx="2474938" cy="604500"/>
            </a:xfrm>
          </p:grpSpPr>
          <p:sp>
            <p:nvSpPr>
              <p:cNvPr id="19" name="Google Shape;612;p21">
                <a:extLst>
                  <a:ext uri="{FF2B5EF4-FFF2-40B4-BE49-F238E27FC236}">
                    <a16:creationId xmlns:a16="http://schemas.microsoft.com/office/drawing/2014/main" id="{1752CE29-454C-91E1-9939-931E3FFA85CC}"/>
                  </a:ext>
                </a:extLst>
              </p:cNvPr>
              <p:cNvSpPr/>
              <p:nvPr/>
            </p:nvSpPr>
            <p:spPr>
              <a:xfrm>
                <a:off x="4993002" y="2562983"/>
                <a:ext cx="604500" cy="604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05</a:t>
                </a:r>
                <a:endParaRPr sz="1800" b="1">
                  <a:solidFill>
                    <a:schemeClr val="lt1"/>
                  </a:solidFill>
                  <a:latin typeface="Fira Sans Extra Condensed"/>
                  <a:ea typeface="Fira Sans Extra Condensed"/>
                  <a:cs typeface="Fira Sans Extra Condensed"/>
                  <a:sym typeface="Fira Sans Extra Condensed"/>
                </a:endParaRPr>
              </a:p>
            </p:txBody>
          </p:sp>
          <p:sp>
            <p:nvSpPr>
              <p:cNvPr id="20" name="Google Shape;614;p21">
                <a:extLst>
                  <a:ext uri="{FF2B5EF4-FFF2-40B4-BE49-F238E27FC236}">
                    <a16:creationId xmlns:a16="http://schemas.microsoft.com/office/drawing/2014/main" id="{37DFDEBC-2D6B-A717-C9E5-CB415C52B759}"/>
                  </a:ext>
                </a:extLst>
              </p:cNvPr>
              <p:cNvSpPr txBox="1"/>
              <p:nvPr/>
            </p:nvSpPr>
            <p:spPr>
              <a:xfrm>
                <a:off x="3162122" y="2635106"/>
                <a:ext cx="2474938"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a:solidFill>
                      <a:srgbClr val="000000"/>
                    </a:solidFill>
                    <a:latin typeface="Fira Sans Extra Condensed"/>
                    <a:ea typeface="Fira Sans Extra Condensed"/>
                    <a:cs typeface="Fira Sans Extra Condensed"/>
                    <a:sym typeface="Fira Sans Extra Condensed"/>
                  </a:rPr>
                  <a:t>Server hacking </a:t>
                </a:r>
                <a:r>
                  <a:rPr lang="en-US" sz="1800" b="1">
                    <a:latin typeface="Fira Sans Extra Condensed"/>
                    <a:ea typeface="Fira Sans Extra Condensed"/>
                    <a:cs typeface="Fira Sans Extra Condensed"/>
                    <a:sym typeface="Fira Sans Extra Condensed"/>
                  </a:rPr>
                  <a:t>with Imitation Learning</a:t>
                </a:r>
                <a:endParaRPr lang="en-US" sz="1800" b="1">
                  <a:solidFill>
                    <a:srgbClr val="000000"/>
                  </a:solidFill>
                  <a:latin typeface="Fira Sans Extra Condensed"/>
                  <a:ea typeface="Fira Sans Extra Condensed"/>
                  <a:cs typeface="Fira Sans Extra Condensed"/>
                  <a:sym typeface="Fira Sans Extra Condensed"/>
                </a:endParaRPr>
              </a:p>
            </p:txBody>
          </p:sp>
        </p:grpSp>
      </p:grpSp>
      <p:sp>
        <p:nvSpPr>
          <p:cNvPr id="7" name="Google Shape;354;p17">
            <a:extLst>
              <a:ext uri="{FF2B5EF4-FFF2-40B4-BE49-F238E27FC236}">
                <a16:creationId xmlns:a16="http://schemas.microsoft.com/office/drawing/2014/main" id="{8DA7C054-A004-DB98-C751-8E1E14479B78}"/>
              </a:ext>
            </a:extLst>
          </p:cNvPr>
          <p:cNvSpPr txBox="1"/>
          <p:nvPr/>
        </p:nvSpPr>
        <p:spPr>
          <a:xfrm>
            <a:off x="5299925" y="3535415"/>
            <a:ext cx="3929270" cy="1244434"/>
          </a:xfrm>
          <a:prstGeom prst="rect">
            <a:avLst/>
          </a:prstGeom>
          <a:noFill/>
          <a:ln>
            <a:noFill/>
          </a:ln>
        </p:spPr>
        <p:txBody>
          <a:bodyPr spcFirstLastPara="1" wrap="square" lIns="91425" tIns="91425" rIns="91425" bIns="91425" anchor="t" anchorCtr="0">
            <a:noAutofit/>
          </a:bodyPr>
          <a:lstStyle/>
          <a:p>
            <a:pPr marL="2540">
              <a:buSzPts val="1400"/>
            </a:pPr>
            <a:r>
              <a:rPr lang="vi-VN">
                <a:latin typeface="Roboto"/>
                <a:ea typeface="Roboto"/>
                <a:cs typeface="Roboto"/>
              </a:rPr>
              <a:t>Kỹ thuật:</a:t>
            </a:r>
          </a:p>
          <a:p>
            <a:pPr marL="320040" indent="-317500">
              <a:buSzPts val="1400"/>
              <a:buFont typeface="Roboto"/>
              <a:buChar char="●"/>
            </a:pPr>
            <a:r>
              <a:rPr lang="vi-VN">
                <a:latin typeface="Roboto"/>
                <a:ea typeface="Roboto"/>
                <a:cs typeface="Roboto"/>
              </a:rPr>
              <a:t>Lazy Loading: </a:t>
            </a:r>
            <a:r>
              <a:rPr lang="en-US" err="1">
                <a:latin typeface="Roboto"/>
                <a:ea typeface="Roboto"/>
                <a:cs typeface="Roboto"/>
              </a:rPr>
              <a:t>chỉ</a:t>
            </a:r>
            <a:r>
              <a:rPr lang="en-US">
                <a:latin typeface="Roboto"/>
                <a:ea typeface="Roboto"/>
                <a:cs typeface="Roboto"/>
              </a:rPr>
              <a:t> </a:t>
            </a:r>
            <a:r>
              <a:rPr lang="en-US" err="1">
                <a:latin typeface="Roboto"/>
                <a:ea typeface="Roboto"/>
                <a:cs typeface="Roboto"/>
              </a:rPr>
              <a:t>lưu</a:t>
            </a:r>
            <a:r>
              <a:rPr lang="en-US">
                <a:latin typeface="Roboto"/>
                <a:ea typeface="Roboto"/>
                <a:cs typeface="Roboto"/>
              </a:rPr>
              <a:t> </a:t>
            </a:r>
            <a:r>
              <a:rPr lang="en-US" err="1">
                <a:latin typeface="Roboto"/>
                <a:ea typeface="Roboto"/>
                <a:cs typeface="Roboto"/>
              </a:rPr>
              <a:t>trạng</a:t>
            </a:r>
            <a:r>
              <a:rPr lang="en-US">
                <a:latin typeface="Roboto"/>
                <a:ea typeface="Roboto"/>
                <a:cs typeface="Roboto"/>
              </a:rPr>
              <a:t> </a:t>
            </a:r>
            <a:r>
              <a:rPr lang="en-US" err="1">
                <a:latin typeface="Roboto"/>
                <a:ea typeface="Roboto"/>
                <a:cs typeface="Roboto"/>
              </a:rPr>
              <a:t>thái</a:t>
            </a:r>
            <a:r>
              <a:rPr lang="en-US">
                <a:latin typeface="Roboto"/>
                <a:ea typeface="Roboto"/>
                <a:cs typeface="Roboto"/>
              </a:rPr>
              <a:t> </a:t>
            </a:r>
            <a:r>
              <a:rPr lang="en-US" err="1">
                <a:latin typeface="Roboto"/>
                <a:ea typeface="Roboto"/>
                <a:cs typeface="Roboto"/>
              </a:rPr>
              <a:t>đã</a:t>
            </a:r>
            <a:r>
              <a:rPr lang="en-US">
                <a:latin typeface="Roboto"/>
                <a:ea typeface="Roboto"/>
                <a:cs typeface="Roboto"/>
              </a:rPr>
              <a:t> </a:t>
            </a:r>
            <a:r>
              <a:rPr lang="en-US" err="1">
                <a:latin typeface="Roboto"/>
                <a:ea typeface="Roboto"/>
                <a:cs typeface="Roboto"/>
              </a:rPr>
              <a:t>gặp</a:t>
            </a:r>
            <a:r>
              <a:rPr lang="vi-VN">
                <a:latin typeface="Roboto"/>
                <a:ea typeface="Roboto"/>
                <a:cs typeface="Roboto"/>
              </a:rPr>
              <a:t>.</a:t>
            </a:r>
          </a:p>
          <a:p>
            <a:pPr marL="320040" indent="-317500">
              <a:buSzPts val="1400"/>
              <a:buFont typeface="Roboto"/>
              <a:buChar char="●"/>
            </a:pPr>
            <a:r>
              <a:rPr lang="vi-VN">
                <a:latin typeface="Roboto"/>
                <a:ea typeface="Roboto"/>
                <a:cs typeface="Roboto"/>
              </a:rPr>
              <a:t>State Aggregation: Tập hợp các trạng thái </a:t>
            </a:r>
            <a:r>
              <a:rPr lang="en-US" err="1">
                <a:latin typeface="Roboto"/>
                <a:ea typeface="Roboto"/>
                <a:cs typeface="Roboto"/>
              </a:rPr>
              <a:t>tương</a:t>
            </a:r>
            <a:r>
              <a:rPr lang="en-US">
                <a:latin typeface="Roboto"/>
                <a:ea typeface="Roboto"/>
                <a:cs typeface="Roboto"/>
              </a:rPr>
              <a:t> </a:t>
            </a:r>
            <a:r>
              <a:rPr lang="en-US" err="1">
                <a:latin typeface="Roboto"/>
                <a:ea typeface="Roboto"/>
                <a:cs typeface="Roboto"/>
              </a:rPr>
              <a:t>tự</a:t>
            </a:r>
            <a:r>
              <a:rPr lang="vi-VN">
                <a:latin typeface="Roboto"/>
                <a:ea typeface="Roboto"/>
                <a:cs typeface="Roboto"/>
              </a:rPr>
              <a:t>.</a:t>
            </a:r>
            <a:endParaRPr lang="en-US">
              <a:latin typeface="Roboto"/>
              <a:ea typeface="Roboto"/>
              <a:cs typeface="Roboto"/>
            </a:endParaRPr>
          </a:p>
          <a:p>
            <a:pPr marL="320040" indent="-317500">
              <a:buSzPts val="1400"/>
              <a:buFont typeface="Roboto"/>
              <a:buChar char="●"/>
            </a:pPr>
            <a:r>
              <a:rPr lang="vi-VN">
                <a:latin typeface="Roboto"/>
                <a:ea typeface="Roboto"/>
                <a:cs typeface="Roboto"/>
              </a:rPr>
              <a:t>Imitation Learning: </a:t>
            </a:r>
            <a:r>
              <a:rPr lang="en-US">
                <a:latin typeface="Roboto"/>
                <a:ea typeface="Roboto"/>
                <a:cs typeface="Roboto"/>
              </a:rPr>
              <a:t>H</a:t>
            </a:r>
            <a:r>
              <a:rPr lang="vi-VN">
                <a:latin typeface="Roboto"/>
                <a:ea typeface="Roboto"/>
                <a:cs typeface="Roboto"/>
              </a:rPr>
              <a:t>ọc từ ví dụ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sẵn</a:t>
            </a:r>
            <a:endParaRPr lang="en-US">
              <a:latin typeface="Roboto"/>
              <a:ea typeface="Roboto"/>
              <a:cs typeface="Roboto"/>
            </a:endParaRPr>
          </a:p>
        </p:txBody>
      </p:sp>
      <p:sp>
        <p:nvSpPr>
          <p:cNvPr id="3" name="Google Shape;787;p24">
            <a:extLst>
              <a:ext uri="{FF2B5EF4-FFF2-40B4-BE49-F238E27FC236}">
                <a16:creationId xmlns:a16="http://schemas.microsoft.com/office/drawing/2014/main" id="{3288F019-46DE-4B66-4704-C7CED735EC4D}"/>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194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2" name="Google Shape;354;p17">
            <a:extLst>
              <a:ext uri="{FF2B5EF4-FFF2-40B4-BE49-F238E27FC236}">
                <a16:creationId xmlns:a16="http://schemas.microsoft.com/office/drawing/2014/main" id="{0A4D0411-6A28-C6B9-50FF-F278BF00463F}"/>
              </a:ext>
            </a:extLst>
          </p:cNvPr>
          <p:cNvSpPr txBox="1"/>
          <p:nvPr/>
        </p:nvSpPr>
        <p:spPr>
          <a:xfrm>
            <a:off x="906319" y="1237816"/>
            <a:ext cx="8104094" cy="3203388"/>
          </a:xfrm>
          <a:prstGeom prst="rect">
            <a:avLst/>
          </a:prstGeom>
          <a:noFill/>
          <a:ln>
            <a:noFill/>
          </a:ln>
        </p:spPr>
        <p:txBody>
          <a:bodyPr spcFirstLastPara="1" lIns="91425" tIns="91425" rIns="91425" bIns="91425" anchor="t" anchorCtr="0">
            <a:normAutofit/>
          </a:bodyPr>
          <a:lstStyle/>
          <a:p>
            <a:pPr marL="320040" indent="-317500" algn="just" defTabSz="360363">
              <a:lnSpc>
                <a:spcPct val="90000"/>
              </a:lnSpc>
              <a:spcAft>
                <a:spcPts val="600"/>
              </a:spcAft>
              <a:buSzPts val="1400"/>
              <a:buFont typeface="Arial"/>
              <a:buChar char="●"/>
            </a:pPr>
            <a:r>
              <a:rPr lang="en-US" b="1" i="0" u="none" strike="noStrike" cap="none" err="1">
                <a:solidFill>
                  <a:schemeClr val="dk1"/>
                </a:solidFill>
                <a:latin typeface="Roboto" pitchFamily="2" charset="0"/>
                <a:ea typeface="Roboto" pitchFamily="2" charset="0"/>
              </a:rPr>
              <a:t>Ngữ</a:t>
            </a:r>
            <a:r>
              <a:rPr lang="en-US" b="1" i="0" u="none" strike="noStrike" cap="none">
                <a:solidFill>
                  <a:schemeClr val="dk1"/>
                </a:solidFill>
                <a:latin typeface="Roboto" pitchFamily="2" charset="0"/>
                <a:ea typeface="Roboto" pitchFamily="2" charset="0"/>
              </a:rPr>
              <a:t> </a:t>
            </a:r>
            <a:r>
              <a:rPr lang="en-US" b="1" i="0" u="none" strike="noStrike" cap="none" err="1">
                <a:solidFill>
                  <a:schemeClr val="dk1"/>
                </a:solidFill>
                <a:latin typeface="Roboto" pitchFamily="2" charset="0"/>
                <a:ea typeface="Roboto" pitchFamily="2" charset="0"/>
              </a:rPr>
              <a:t>cảnh</a:t>
            </a:r>
            <a:r>
              <a:rPr lang="en-US">
                <a:solidFill>
                  <a:schemeClr val="dk1"/>
                </a:solidFill>
                <a:latin typeface="Roboto" pitchFamily="2" charset="0"/>
                <a:ea typeface="Roboto" pitchFamily="2" charset="0"/>
              </a:rPr>
              <a:t>: </a:t>
            </a:r>
          </a:p>
          <a:p>
            <a:pPr marL="2540" lvl="2" algn="just" defTabSz="360363">
              <a:lnSpc>
                <a:spcPct val="90000"/>
              </a:lnSpc>
              <a:spcAft>
                <a:spcPts val="600"/>
              </a:spcAft>
              <a:buSzPts val="1400"/>
            </a:pPr>
            <a:r>
              <a:rPr lang="en-US">
                <a:solidFill>
                  <a:schemeClr val="dk1"/>
                </a:solidFill>
                <a:latin typeface="Roboto" pitchFamily="2" charset="0"/>
                <a:ea typeface="Roboto" pitchFamily="2" charset="0"/>
              </a:rPr>
              <a:t>	Server </a:t>
            </a:r>
            <a:r>
              <a:rPr lang="en-US" err="1">
                <a:solidFill>
                  <a:schemeClr val="dk1"/>
                </a:solidFill>
                <a:latin typeface="Roboto" pitchFamily="2" charset="0"/>
                <a:ea typeface="Roboto" pitchFamily="2" charset="0"/>
              </a:rPr>
              <a:t>chạy</a:t>
            </a:r>
            <a:r>
              <a:rPr lang="en-US">
                <a:solidFill>
                  <a:schemeClr val="dk1"/>
                </a:solidFill>
                <a:latin typeface="Roboto" pitchFamily="2" charset="0"/>
                <a:ea typeface="Roboto" pitchFamily="2" charset="0"/>
              </a:rPr>
              <a:t> N port,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chỉ</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1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chứa</a:t>
            </a:r>
            <a:r>
              <a:rPr lang="en-US">
                <a:solidFill>
                  <a:schemeClr val="dk1"/>
                </a:solidFill>
                <a:latin typeface="Roboto" pitchFamily="2" charset="0"/>
                <a:ea typeface="Roboto" pitchFamily="2" charset="0"/>
              </a:rPr>
              <a:t> FLAG. </a:t>
            </a:r>
          </a:p>
          <a:p>
            <a:pPr marL="2540" lvl="2" algn="just" defTabSz="360363">
              <a:lnSpc>
                <a:spcPct val="90000"/>
              </a:lnSpc>
              <a:spcAft>
                <a:spcPts val="600"/>
              </a:spcAft>
              <a:buSzPts val="1400"/>
            </a:pPr>
            <a:r>
              <a:rPr lang="en-US">
                <a:solidFill>
                  <a:schemeClr val="dk1"/>
                </a:solidFill>
                <a:latin typeface="Roboto" pitchFamily="2" charset="0"/>
                <a:ea typeface="Roboto" pitchFamily="2" charset="0"/>
              </a:rPr>
              <a:t>	Attacker (agent) </a:t>
            </a:r>
            <a:r>
              <a:rPr lang="en-US" err="1">
                <a:solidFill>
                  <a:schemeClr val="dk1"/>
                </a:solidFill>
                <a:latin typeface="Roboto" pitchFamily="2" charset="0"/>
                <a:ea typeface="Roboto" pitchFamily="2" charset="0"/>
              </a:rPr>
              <a:t>tương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với</a:t>
            </a:r>
            <a:r>
              <a:rPr lang="en-US">
                <a:solidFill>
                  <a:schemeClr val="dk1"/>
                </a:solidFill>
                <a:latin typeface="Roboto" pitchFamily="2" charset="0"/>
                <a:ea typeface="Roboto" pitchFamily="2" charset="0"/>
              </a:rPr>
              <a:t> server:</a:t>
            </a:r>
          </a:p>
          <a:p>
            <a:pPr marL="2540" algn="just" defTabSz="360363">
              <a:lnSpc>
                <a:spcPct val="90000"/>
              </a:lnSpc>
              <a:spcAft>
                <a:spcPts val="600"/>
              </a:spcAft>
              <a:buSzPts val="1400"/>
            </a:pPr>
            <a:r>
              <a:rPr lang="en-US">
                <a:solidFill>
                  <a:schemeClr val="dk1"/>
                </a:solidFill>
                <a:latin typeface="Roboto" pitchFamily="2" charset="0"/>
                <a:ea typeface="Roboto" pitchFamily="2" charset="0"/>
              </a:rPr>
              <a:t>		+ Scan: </a:t>
            </a:r>
            <a:r>
              <a:rPr lang="en-US" err="1">
                <a:solidFill>
                  <a:schemeClr val="dk1"/>
                </a:solidFill>
                <a:latin typeface="Roboto" pitchFamily="2" charset="0"/>
                <a:ea typeface="Roboto" pitchFamily="2" charset="0"/>
              </a:rPr>
              <a:t>phát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hiện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cần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tham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số</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đầu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vào</a:t>
            </a:r>
            <a:r>
              <a:rPr lang="en-US">
                <a:solidFill>
                  <a:schemeClr val="dk1"/>
                </a:solidFill>
                <a:latin typeface="Roboto" pitchFamily="2" charset="0"/>
                <a:ea typeface="Roboto" pitchFamily="2" charset="0"/>
              </a:rPr>
              <a:t>).</a:t>
            </a:r>
          </a:p>
          <a:p>
            <a:pPr marL="2540" algn="just" defTabSz="360363">
              <a:lnSpc>
                <a:spcPct val="90000"/>
              </a:lnSpc>
              <a:spcAft>
                <a:spcPts val="600"/>
              </a:spcAft>
              <a:buSzPts val="1400"/>
            </a:pPr>
            <a:r>
              <a:rPr lang="en-US">
                <a:solidFill>
                  <a:schemeClr val="dk1"/>
                </a:solidFill>
                <a:latin typeface="Roboto" pitchFamily="2" charset="0"/>
                <a:ea typeface="Roboto" pitchFamily="2" charset="0"/>
              </a:rPr>
              <a:t>		+ Attack: </a:t>
            </a:r>
            <a:r>
              <a:rPr lang="en-US" err="1">
                <a:solidFill>
                  <a:schemeClr val="dk1"/>
                </a:solidFill>
                <a:latin typeface="Roboto" pitchFamily="2" charset="0"/>
                <a:ea typeface="Roboto" pitchFamily="2" charset="0"/>
              </a:rPr>
              <a:t>tham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số</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truyền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là</a:t>
            </a:r>
            <a:r>
              <a:rPr lang="en-US">
                <a:solidFill>
                  <a:schemeClr val="dk1"/>
                </a:solidFill>
                <a:latin typeface="Roboto" pitchFamily="2" charset="0"/>
                <a:ea typeface="Roboto" pitchFamily="2" charset="0"/>
              </a:rPr>
              <a:t> target port, </a:t>
            </a:r>
            <a:r>
              <a:rPr lang="en-US" err="1">
                <a:solidFill>
                  <a:schemeClr val="dk1"/>
                </a:solidFill>
                <a:latin typeface="Roboto" pitchFamily="2" charset="0"/>
                <a:ea typeface="Roboto" pitchFamily="2" charset="0"/>
              </a:rPr>
              <a:t>trả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về</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kết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quả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cuộc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tấn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công</a:t>
            </a:r>
            <a:r>
              <a:rPr lang="en-US">
                <a:solidFill>
                  <a:schemeClr val="dk1"/>
                </a:solidFill>
                <a:latin typeface="Roboto" pitchFamily="2" charset="0"/>
                <a:ea typeface="Roboto" pitchFamily="2" charset="0"/>
              </a:rPr>
              <a:t>.</a:t>
            </a:r>
          </a:p>
          <a:p>
            <a:pPr marL="2540" algn="just" defTabSz="360363">
              <a:lnSpc>
                <a:spcPct val="90000"/>
              </a:lnSpc>
              <a:spcAft>
                <a:spcPts val="600"/>
              </a:spcAft>
              <a:buSzPts val="1400"/>
            </a:pPr>
            <a:r>
              <a:rPr lang="en-US">
                <a:solidFill>
                  <a:schemeClr val="dk1"/>
                </a:solidFill>
                <a:latin typeface="Roboto" pitchFamily="2" charset="0"/>
                <a:ea typeface="Roboto" pitchFamily="2" charset="0"/>
              </a:rPr>
              <a:t>	Agent </a:t>
            </a:r>
            <a:r>
              <a:rPr lang="en-US" err="1">
                <a:solidFill>
                  <a:schemeClr val="dk1"/>
                </a:solidFill>
                <a:latin typeface="Roboto" pitchFamily="2" charset="0"/>
                <a:ea typeface="Roboto" pitchFamily="2" charset="0"/>
              </a:rPr>
              <a:t>chưa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biết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gì</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về</a:t>
            </a:r>
            <a:r>
              <a:rPr lang="en-US">
                <a:solidFill>
                  <a:schemeClr val="dk1"/>
                </a:solidFill>
                <a:latin typeface="Roboto" pitchFamily="2" charset="0"/>
                <a:ea typeface="Roboto" pitchFamily="2" charset="0"/>
              </a:rPr>
              <a:t> Server, </a:t>
            </a:r>
            <a:r>
              <a:rPr lang="en-US" err="1">
                <a:solidFill>
                  <a:schemeClr val="dk1"/>
                </a:solidFill>
                <a:latin typeface="Roboto" pitchFamily="2" charset="0"/>
                <a:ea typeface="Roboto" pitchFamily="2" charset="0"/>
              </a:rPr>
              <a:t>học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dựa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trên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bảng</a:t>
            </a:r>
            <a:r>
              <a:rPr lang="en-US">
                <a:solidFill>
                  <a:schemeClr val="dk1"/>
                </a:solidFill>
                <a:latin typeface="Roboto" pitchFamily="2" charset="0"/>
                <a:ea typeface="Roboto" pitchFamily="2" charset="0"/>
              </a:rPr>
              <a:t> Q-learning</a:t>
            </a:r>
          </a:p>
          <a:p>
            <a:pPr marL="320040" indent="-317500" algn="just" defTabSz="360363">
              <a:lnSpc>
                <a:spcPct val="90000"/>
              </a:lnSpc>
              <a:spcAft>
                <a:spcPts val="600"/>
              </a:spcAft>
              <a:buSzPts val="1400"/>
              <a:buFont typeface="Arial"/>
              <a:buChar char="●"/>
            </a:pPr>
            <a:endParaRPr lang="en-US" b="0" i="0" u="none" strike="noStrike" cap="none">
              <a:solidFill>
                <a:schemeClr val="dk1"/>
              </a:solidFill>
              <a:latin typeface="Roboto" pitchFamily="2" charset="0"/>
              <a:ea typeface="Roboto" pitchFamily="2" charset="0"/>
            </a:endParaRPr>
          </a:p>
          <a:p>
            <a:pPr marL="320040" indent="-317500" algn="just" defTabSz="360363">
              <a:lnSpc>
                <a:spcPct val="90000"/>
              </a:lnSpc>
              <a:spcAft>
                <a:spcPts val="600"/>
              </a:spcAft>
              <a:buSzPts val="1400"/>
              <a:buFont typeface="Arial"/>
              <a:buChar char="●"/>
            </a:pPr>
            <a:r>
              <a:rPr lang="en-US" b="1" i="0" u="none" strike="noStrike" cap="none">
                <a:solidFill>
                  <a:schemeClr val="dk1"/>
                </a:solidFill>
                <a:latin typeface="Roboto" pitchFamily="2" charset="0"/>
                <a:ea typeface="Roboto" pitchFamily="2" charset="0"/>
              </a:rPr>
              <a:t>RL setup</a:t>
            </a:r>
            <a:r>
              <a:rPr lang="en-US" b="0" i="0" u="none" strike="noStrike" cap="none">
                <a:solidFill>
                  <a:schemeClr val="dk1"/>
                </a:solidFill>
                <a:latin typeface="Roboto" pitchFamily="2" charset="0"/>
                <a:ea typeface="Roboto" pitchFamily="2" charset="0"/>
              </a:rPr>
              <a:t>:</a:t>
            </a:r>
            <a:r>
              <a:rPr lang="en-US">
                <a:solidFill>
                  <a:schemeClr val="dk1"/>
                </a:solidFill>
                <a:latin typeface="Roboto" pitchFamily="2" charset="0"/>
                <a:ea typeface="Roboto" pitchFamily="2" charset="0"/>
              </a:rPr>
              <a:t> </a:t>
            </a:r>
            <a:r>
              <a:rPr lang="en-US" b="0" i="0" u="none" strike="noStrike" cap="none">
                <a:solidFill>
                  <a:schemeClr val="dk1"/>
                </a:solidFill>
                <a:latin typeface="Roboto" pitchFamily="2" charset="0"/>
                <a:ea typeface="Roboto" pitchFamily="2" charset="0"/>
              </a:rPr>
              <a:t> </a:t>
            </a:r>
          </a:p>
          <a:p>
            <a:pPr marL="2540" lvl="3" algn="just" defTabSz="360363">
              <a:lnSpc>
                <a:spcPct val="90000"/>
              </a:lnSpc>
              <a:spcAft>
                <a:spcPts val="600"/>
              </a:spcAft>
              <a:buSzPts val="1400"/>
            </a:pPr>
            <a:r>
              <a:rPr lang="en-US">
                <a:solidFill>
                  <a:schemeClr val="dk1"/>
                </a:solidFill>
                <a:latin typeface="Roboto" pitchFamily="2" charset="0"/>
                <a:ea typeface="Roboto" pitchFamily="2" charset="0"/>
              </a:rPr>
              <a:t>	</a:t>
            </a:r>
            <a:r>
              <a:rPr lang="en-US" b="0" i="0" u="none" strike="noStrike" cap="none">
                <a:solidFill>
                  <a:schemeClr val="dk1"/>
                </a:solidFill>
                <a:latin typeface="Roboto" pitchFamily="2" charset="0"/>
                <a:ea typeface="Roboto" pitchFamily="2" charset="0"/>
              </a:rPr>
              <a:t>A: </a:t>
            </a:r>
            <a:r>
              <a:rPr lang="en-US">
                <a:solidFill>
                  <a:schemeClr val="dk1"/>
                </a:solidFill>
                <a:latin typeface="Roboto" pitchFamily="2" charset="0"/>
                <a:ea typeface="Roboto" pitchFamily="2" charset="0"/>
              </a:rPr>
              <a:t>N+1 action (1 scan, N exploit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N port)</a:t>
            </a:r>
            <a:endParaRPr lang="en-US" b="0" i="0" u="none" strike="noStrike" cap="none">
              <a:solidFill>
                <a:schemeClr val="dk1"/>
              </a:solidFill>
              <a:latin typeface="Roboto" pitchFamily="2" charset="0"/>
              <a:ea typeface="Roboto" pitchFamily="2" charset="0"/>
            </a:endParaRPr>
          </a:p>
          <a:p>
            <a:pPr marL="2540" algn="just" defTabSz="360363">
              <a:lnSpc>
                <a:spcPct val="90000"/>
              </a:lnSpc>
              <a:spcAft>
                <a:spcPts val="600"/>
              </a:spcAft>
              <a:buSzPts val="1400"/>
            </a:pPr>
            <a:r>
              <a:rPr lang="en-US" b="0" i="0" u="none" strike="noStrike" cap="none">
                <a:solidFill>
                  <a:schemeClr val="dk1"/>
                </a:solidFill>
                <a:latin typeface="Roboto" pitchFamily="2" charset="0"/>
                <a:ea typeface="Roboto" pitchFamily="2" charset="0"/>
              </a:rPr>
              <a:t>	S: N+1 </a:t>
            </a:r>
            <a:r>
              <a:rPr lang="en-US" b="0" i="0" u="none" strike="noStrike" cap="none" err="1">
                <a:solidFill>
                  <a:schemeClr val="dk1"/>
                </a:solidFill>
                <a:latin typeface="Roboto" pitchFamily="2" charset="0"/>
                <a:ea typeface="Roboto" pitchFamily="2" charset="0"/>
              </a:rPr>
              <a:t>biến</a:t>
            </a:r>
            <a:r>
              <a:rPr lang="en-US" b="0" i="0" u="none" strike="noStrike" cap="none">
                <a:solidFill>
                  <a:schemeClr val="dk1"/>
                </a:solidFill>
                <a:latin typeface="Roboto" pitchFamily="2" charset="0"/>
                <a:ea typeface="Roboto" pitchFamily="2" charset="0"/>
              </a:rPr>
              <a:t> </a:t>
            </a:r>
            <a:r>
              <a:rPr lang="en-US" b="0" i="0" u="none" strike="noStrike" cap="none" err="1">
                <a:solidFill>
                  <a:schemeClr val="dk1"/>
                </a:solidFill>
                <a:latin typeface="Roboto" pitchFamily="2" charset="0"/>
                <a:ea typeface="Roboto" pitchFamily="2" charset="0"/>
              </a:rPr>
              <a:t>nhị</a:t>
            </a:r>
            <a:r>
              <a:rPr lang="en-US" b="0" i="0" u="none" strike="noStrike" cap="none">
                <a:solidFill>
                  <a:schemeClr val="dk1"/>
                </a:solidFill>
                <a:latin typeface="Roboto" pitchFamily="2" charset="0"/>
                <a:ea typeface="Roboto" pitchFamily="2" charset="0"/>
              </a:rPr>
              <a:t> </a:t>
            </a:r>
            <a:r>
              <a:rPr lang="en-US" b="0" i="0" u="none" strike="noStrike" cap="none" err="1">
                <a:solidFill>
                  <a:schemeClr val="dk1"/>
                </a:solidFill>
                <a:latin typeface="Roboto" pitchFamily="2" charset="0"/>
                <a:ea typeface="Roboto" pitchFamily="2" charset="0"/>
              </a:rPr>
              <a:t>phân</a:t>
            </a:r>
            <a:r>
              <a:rPr lang="en-US" b="0" i="0" u="none" strike="noStrike" cap="none">
                <a:solidFill>
                  <a:schemeClr val="dk1"/>
                </a:solidFill>
                <a:latin typeface="Roboto" pitchFamily="2" charset="0"/>
                <a:ea typeface="Roboto" pitchFamily="2" charset="0"/>
              </a:rPr>
              <a:t> (</a:t>
            </a:r>
            <a:r>
              <a:rPr lang="en-US">
                <a:solidFill>
                  <a:schemeClr val="dk1"/>
                </a:solidFill>
                <a:latin typeface="Roboto" pitchFamily="2" charset="0"/>
                <a:ea typeface="Roboto" pitchFamily="2" charset="0"/>
              </a:rPr>
              <a:t>1 scan, N exploit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N port)</a:t>
            </a:r>
          </a:p>
          <a:p>
            <a:pPr marL="2540" algn="just" defTabSz="360363">
              <a:lnSpc>
                <a:spcPct val="90000"/>
              </a:lnSpc>
              <a:spcAft>
                <a:spcPts val="600"/>
              </a:spcAft>
              <a:buSzPts val="1400"/>
            </a:pPr>
            <a:r>
              <a:rPr lang="en-US" b="0" i="0" u="none" strike="noStrike" cap="none">
                <a:solidFill>
                  <a:schemeClr val="dk1"/>
                </a:solidFill>
                <a:latin typeface="Roboto" pitchFamily="2" charset="0"/>
                <a:ea typeface="Roboto" pitchFamily="2" charset="0"/>
              </a:rPr>
              <a:t>	</a:t>
            </a:r>
            <a:r>
              <a:rPr lang="en-US">
                <a:solidFill>
                  <a:schemeClr val="dk1"/>
                </a:solidFill>
                <a:latin typeface="Roboto" pitchFamily="2" charset="0"/>
                <a:ea typeface="Roboto" pitchFamily="2" charset="0"/>
              </a:rPr>
              <a:t>reward: 100 </a:t>
            </a:r>
            <a:r>
              <a:rPr lang="en-US" err="1">
                <a:solidFill>
                  <a:schemeClr val="dk1"/>
                </a:solidFill>
                <a:latin typeface="Roboto" pitchFamily="2" charset="0"/>
                <a:ea typeface="Roboto" pitchFamily="2" charset="0"/>
              </a:rPr>
              <a:t>khi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lấy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được</a:t>
            </a:r>
            <a:r>
              <a:rPr lang="en-US">
                <a:solidFill>
                  <a:schemeClr val="dk1"/>
                </a:solidFill>
                <a:latin typeface="Roboto" pitchFamily="2" charset="0"/>
                <a:ea typeface="Roboto" pitchFamily="2" charset="0"/>
              </a:rPr>
              <a:t> FLAG, -1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trường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hợp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còn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lại</a:t>
            </a:r>
            <a:endParaRPr lang="en-US" b="0" i="0" u="none" strike="noStrike" cap="none">
              <a:solidFill>
                <a:schemeClr val="dk1"/>
              </a:solidFill>
              <a:latin typeface="Roboto" pitchFamily="2" charset="0"/>
              <a:ea typeface="Roboto" pitchFamily="2" charset="0"/>
            </a:endParaRPr>
          </a:p>
        </p:txBody>
      </p:sp>
      <p:sp>
        <p:nvSpPr>
          <p:cNvPr id="5" name="Google Shape;641;p22">
            <a:extLst>
              <a:ext uri="{FF2B5EF4-FFF2-40B4-BE49-F238E27FC236}">
                <a16:creationId xmlns:a16="http://schemas.microsoft.com/office/drawing/2014/main" id="{7B052262-C4FD-05BC-365E-90C581C179C2}"/>
              </a:ext>
            </a:extLst>
          </p:cNvPr>
          <p:cNvSpPr txBox="1">
            <a:spLocks/>
          </p:cNvSpPr>
          <p:nvPr/>
        </p:nvSpPr>
        <p:spPr>
          <a:xfrm>
            <a:off x="457200" y="613733"/>
            <a:ext cx="4501166"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sz="2000"/>
              <a:t>Simulation 1: Port Scanning CTF Problem</a:t>
            </a:r>
          </a:p>
        </p:txBody>
      </p:sp>
      <p:sp>
        <p:nvSpPr>
          <p:cNvPr id="3" name="Google Shape;593;p21">
            <a:extLst>
              <a:ext uri="{FF2B5EF4-FFF2-40B4-BE49-F238E27FC236}">
                <a16:creationId xmlns:a16="http://schemas.microsoft.com/office/drawing/2014/main" id="{A05045B1-3CC6-8DBA-447F-D827AA707DDA}"/>
              </a:ext>
            </a:extLst>
          </p:cNvPr>
          <p:cNvSpPr txBox="1">
            <a:spLocks noGrp="1"/>
          </p:cNvSpPr>
          <p:nvPr>
            <p:ph type="title"/>
          </p:nvPr>
        </p:nvSpPr>
        <p:spPr>
          <a:xfrm>
            <a:off x="361910" y="95848"/>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a:t>Triển khai</a:t>
            </a:r>
          </a:p>
        </p:txBody>
      </p:sp>
      <p:sp>
        <p:nvSpPr>
          <p:cNvPr id="4" name="Google Shape;787;p24">
            <a:extLst>
              <a:ext uri="{FF2B5EF4-FFF2-40B4-BE49-F238E27FC236}">
                <a16:creationId xmlns:a16="http://schemas.microsoft.com/office/drawing/2014/main" id="{906EEA11-F7D0-D5FB-EC7A-80E9F12E3803}"/>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pic>
        <p:nvPicPr>
          <p:cNvPr id="4" name="Picture 3" descr="A graph and diagram of a function&#10;&#10;Description automatically generated">
            <a:extLst>
              <a:ext uri="{FF2B5EF4-FFF2-40B4-BE49-F238E27FC236}">
                <a16:creationId xmlns:a16="http://schemas.microsoft.com/office/drawing/2014/main" id="{5056E2F0-6E56-3E82-D139-D2413517DC6E}"/>
              </a:ext>
            </a:extLst>
          </p:cNvPr>
          <p:cNvPicPr>
            <a:picLocks noChangeAspect="1"/>
          </p:cNvPicPr>
          <p:nvPr/>
        </p:nvPicPr>
        <p:blipFill>
          <a:blip r:embed="rId3"/>
          <a:stretch>
            <a:fillRect/>
          </a:stretch>
        </p:blipFill>
        <p:spPr>
          <a:xfrm>
            <a:off x="1646655" y="1133547"/>
            <a:ext cx="5483274" cy="3733419"/>
          </a:xfrm>
          <a:prstGeom prst="rect">
            <a:avLst/>
          </a:prstGeom>
        </p:spPr>
      </p:pic>
      <p:sp>
        <p:nvSpPr>
          <p:cNvPr id="6" name="TextBox 5">
            <a:extLst>
              <a:ext uri="{FF2B5EF4-FFF2-40B4-BE49-F238E27FC236}">
                <a16:creationId xmlns:a16="http://schemas.microsoft.com/office/drawing/2014/main" id="{1C39B707-3830-85FA-6194-366DB67E0E6F}"/>
              </a:ext>
            </a:extLst>
          </p:cNvPr>
          <p:cNvSpPr txBox="1"/>
          <p:nvPr/>
        </p:nvSpPr>
        <p:spPr>
          <a:xfrm>
            <a:off x="654424" y="988099"/>
            <a:ext cx="4572000" cy="480131"/>
          </a:xfrm>
          <a:prstGeom prst="rect">
            <a:avLst/>
          </a:prstGeom>
          <a:noFill/>
        </p:spPr>
        <p:txBody>
          <a:bodyPr wrap="square">
            <a:spAutoFit/>
          </a:bodyPr>
          <a:lstStyle/>
          <a:p>
            <a:pPr marL="320040" indent="-317500" algn="just">
              <a:lnSpc>
                <a:spcPct val="90000"/>
              </a:lnSpc>
              <a:spcAft>
                <a:spcPts val="600"/>
              </a:spcAft>
              <a:buSzPts val="1400"/>
              <a:buFont typeface="Arial"/>
              <a:buChar char="●"/>
            </a:pPr>
            <a:r>
              <a:rPr lang="en-US" sz="1400" b="1" i="0" u="none" strike="noStrike" cap="none" err="1">
                <a:solidFill>
                  <a:schemeClr val="dk1"/>
                </a:solidFill>
              </a:rPr>
              <a:t>Kết</a:t>
            </a:r>
            <a:r>
              <a:rPr lang="en-US" sz="1400" b="1" i="0" u="none" strike="noStrike" cap="none">
                <a:solidFill>
                  <a:schemeClr val="dk1"/>
                </a:solidFill>
              </a:rPr>
              <a:t> </a:t>
            </a:r>
            <a:r>
              <a:rPr lang="en-US" sz="1400" b="1" i="0" u="none" strike="noStrike" cap="none" err="1">
                <a:solidFill>
                  <a:schemeClr val="dk1"/>
                </a:solidFill>
              </a:rPr>
              <a:t>quả</a:t>
            </a:r>
            <a:r>
              <a:rPr lang="en-US" sz="1400" b="0" i="0" u="none" strike="noStrike" cap="none">
                <a:solidFill>
                  <a:schemeClr val="dk1"/>
                </a:solidFill>
              </a:rPr>
              <a:t>: N=64 port, </a:t>
            </a:r>
            <a:r>
              <a:rPr lang="en-US" sz="1400" b="0" i="0" u="none" strike="noStrike" cap="none" err="1">
                <a:solidFill>
                  <a:schemeClr val="dk1"/>
                </a:solidFill>
              </a:rPr>
              <a:t>chạy</a:t>
            </a:r>
            <a:r>
              <a:rPr lang="en-US" sz="1400" b="0" i="0" u="none" strike="noStrike" cap="none">
                <a:solidFill>
                  <a:schemeClr val="dk1"/>
                </a:solidFill>
              </a:rPr>
              <a:t> </a:t>
            </a:r>
            <a:r>
              <a:rPr lang="en-US" sz="1400">
                <a:solidFill>
                  <a:schemeClr val="dk1"/>
                </a:solidFill>
              </a:rPr>
              <a:t>1000 episodes, </a:t>
            </a:r>
            <a:r>
              <a:rPr lang="en-US" sz="1400" err="1">
                <a:solidFill>
                  <a:schemeClr val="dk1"/>
                </a:solidFill>
              </a:rPr>
              <a:t>thống</a:t>
            </a:r>
            <a:r>
              <a:rPr lang="en-US" sz="1400">
                <a:solidFill>
                  <a:schemeClr val="dk1"/>
                </a:solidFill>
              </a:rPr>
              <a:t> </a:t>
            </a:r>
            <a:r>
              <a:rPr lang="en-US" sz="1400" err="1">
                <a:solidFill>
                  <a:schemeClr val="dk1"/>
                </a:solidFill>
              </a:rPr>
              <a:t>kê</a:t>
            </a:r>
            <a:r>
              <a:rPr lang="en-US" sz="1400">
                <a:solidFill>
                  <a:schemeClr val="dk1"/>
                </a:solidFill>
              </a:rPr>
              <a:t> </a:t>
            </a:r>
            <a:r>
              <a:rPr lang="en-US" sz="1400" err="1">
                <a:solidFill>
                  <a:schemeClr val="dk1"/>
                </a:solidFill>
              </a:rPr>
              <a:t>từ</a:t>
            </a:r>
            <a:r>
              <a:rPr lang="en-US" sz="1400">
                <a:solidFill>
                  <a:schemeClr val="dk1"/>
                </a:solidFill>
              </a:rPr>
              <a:t> </a:t>
            </a:r>
            <a:r>
              <a:rPr lang="en-US" sz="1400" err="1">
                <a:solidFill>
                  <a:schemeClr val="dk1"/>
                </a:solidFill>
              </a:rPr>
              <a:t>trung</a:t>
            </a:r>
            <a:r>
              <a:rPr lang="en-US" sz="1400">
                <a:solidFill>
                  <a:schemeClr val="dk1"/>
                </a:solidFill>
              </a:rPr>
              <a:t> </a:t>
            </a:r>
            <a:r>
              <a:rPr lang="en-US" sz="1400" err="1">
                <a:solidFill>
                  <a:schemeClr val="dk1"/>
                </a:solidFill>
              </a:rPr>
              <a:t>bình</a:t>
            </a:r>
            <a:r>
              <a:rPr lang="en-US" sz="1400">
                <a:solidFill>
                  <a:schemeClr val="dk1"/>
                </a:solidFill>
              </a:rPr>
              <a:t> 100 </a:t>
            </a:r>
            <a:r>
              <a:rPr lang="en-US" sz="1400" err="1">
                <a:solidFill>
                  <a:schemeClr val="dk1"/>
                </a:solidFill>
              </a:rPr>
              <a:t>lần</a:t>
            </a:r>
            <a:r>
              <a:rPr lang="en-US" sz="1400">
                <a:solidFill>
                  <a:schemeClr val="dk1"/>
                </a:solidFill>
              </a:rPr>
              <a:t> </a:t>
            </a:r>
            <a:r>
              <a:rPr lang="en-US" sz="1400" err="1">
                <a:solidFill>
                  <a:schemeClr val="dk1"/>
                </a:solidFill>
              </a:rPr>
              <a:t>chạy</a:t>
            </a:r>
            <a:endParaRPr lang="en-US" sz="1400" b="0" i="0" u="none" strike="noStrike" cap="none">
              <a:solidFill>
                <a:schemeClr val="dk1"/>
              </a:solidFill>
            </a:endParaRPr>
          </a:p>
        </p:txBody>
      </p:sp>
      <p:sp>
        <p:nvSpPr>
          <p:cNvPr id="2" name="Google Shape;641;p22">
            <a:extLst>
              <a:ext uri="{FF2B5EF4-FFF2-40B4-BE49-F238E27FC236}">
                <a16:creationId xmlns:a16="http://schemas.microsoft.com/office/drawing/2014/main" id="{95CA56FE-68F2-DE4C-EA22-D404E08A975D}"/>
              </a:ext>
            </a:extLst>
          </p:cNvPr>
          <p:cNvSpPr txBox="1">
            <a:spLocks/>
          </p:cNvSpPr>
          <p:nvPr/>
        </p:nvSpPr>
        <p:spPr>
          <a:xfrm>
            <a:off x="457200" y="613733"/>
            <a:ext cx="4501166"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4800"/>
              <a:buFont typeface="Fira Sans Extra Condensed"/>
              <a:buNone/>
              <a:defRPr sz="4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sz="2000"/>
              <a:t>Simulation 1: Port Scanning CTF Problem</a:t>
            </a:r>
          </a:p>
        </p:txBody>
      </p:sp>
      <p:sp>
        <p:nvSpPr>
          <p:cNvPr id="3" name="Google Shape;593;p21">
            <a:extLst>
              <a:ext uri="{FF2B5EF4-FFF2-40B4-BE49-F238E27FC236}">
                <a16:creationId xmlns:a16="http://schemas.microsoft.com/office/drawing/2014/main" id="{2A6B4247-A720-4174-2AEF-66EF0B556B75}"/>
              </a:ext>
            </a:extLst>
          </p:cNvPr>
          <p:cNvSpPr txBox="1">
            <a:spLocks noGrp="1"/>
          </p:cNvSpPr>
          <p:nvPr>
            <p:ph type="title"/>
          </p:nvPr>
        </p:nvSpPr>
        <p:spPr>
          <a:xfrm>
            <a:off x="361910" y="95848"/>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a:t>Triển khai</a:t>
            </a:r>
            <a:endParaRPr sz="2800"/>
          </a:p>
        </p:txBody>
      </p:sp>
      <p:sp>
        <p:nvSpPr>
          <p:cNvPr id="5" name="Google Shape;787;p24">
            <a:extLst>
              <a:ext uri="{FF2B5EF4-FFF2-40B4-BE49-F238E27FC236}">
                <a16:creationId xmlns:a16="http://schemas.microsoft.com/office/drawing/2014/main" id="{311DA6BE-CB79-0566-ABD7-3C2427D590A6}"/>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795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348893" y="449693"/>
            <a:ext cx="8229600"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2: Non-stationary Port-scanning CTF Problem</a:t>
            </a:r>
          </a:p>
        </p:txBody>
      </p:sp>
      <p:sp>
        <p:nvSpPr>
          <p:cNvPr id="2" name="Google Shape;354;p17">
            <a:extLst>
              <a:ext uri="{FF2B5EF4-FFF2-40B4-BE49-F238E27FC236}">
                <a16:creationId xmlns:a16="http://schemas.microsoft.com/office/drawing/2014/main" id="{0A4D0411-6A28-C6B9-50FF-F278BF00463F}"/>
              </a:ext>
            </a:extLst>
          </p:cNvPr>
          <p:cNvSpPr txBox="1"/>
          <p:nvPr/>
        </p:nvSpPr>
        <p:spPr>
          <a:xfrm>
            <a:off x="504135" y="847015"/>
            <a:ext cx="8487420" cy="2064798"/>
          </a:xfrm>
          <a:prstGeom prst="rect">
            <a:avLst/>
          </a:prstGeom>
          <a:noFill/>
          <a:ln>
            <a:noFill/>
          </a:ln>
        </p:spPr>
        <p:txBody>
          <a:bodyPr spcFirstLastPara="1" wrap="square" lIns="91425" tIns="91425" rIns="91425" bIns="91425" anchor="t" anchorCtr="0">
            <a:noAutofit/>
          </a:bodyPr>
          <a:lstStyle/>
          <a:p>
            <a:pPr marL="320040" indent="-317500" algn="just">
              <a:buSzPts val="1400"/>
              <a:buFont typeface="Roboto"/>
              <a:buChar char="●"/>
            </a:pPr>
            <a:r>
              <a:rPr lang="en-US" b="1" err="1">
                <a:latin typeface="Roboto"/>
                <a:ea typeface="Roboto"/>
                <a:cs typeface="Roboto"/>
              </a:rPr>
              <a:t>Ngữ</a:t>
            </a:r>
            <a:r>
              <a:rPr lang="en-US" b="1">
                <a:latin typeface="Roboto"/>
                <a:ea typeface="Roboto"/>
                <a:cs typeface="Roboto"/>
              </a:rPr>
              <a:t> </a:t>
            </a:r>
            <a:r>
              <a:rPr lang="en-US" b="1" err="1">
                <a:latin typeface="Roboto"/>
                <a:ea typeface="Roboto"/>
                <a:cs typeface="Roboto"/>
              </a:rPr>
              <a:t>cảnh</a:t>
            </a:r>
            <a:r>
              <a:rPr lang="vi-VN">
                <a:latin typeface="Roboto"/>
                <a:ea typeface="Roboto"/>
                <a:cs typeface="Roboto"/>
              </a:rPr>
              <a:t>:</a:t>
            </a:r>
            <a:r>
              <a:rPr lang="en-US">
                <a:latin typeface="Roboto"/>
                <a:ea typeface="Roboto"/>
                <a:cs typeface="Roboto"/>
              </a:rPr>
              <a:t> </a:t>
            </a:r>
            <a:r>
              <a:rPr lang="en-US" err="1">
                <a:latin typeface="Roboto"/>
                <a:ea typeface="Roboto"/>
                <a:cs typeface="Roboto"/>
              </a:rPr>
              <a:t>nâng</a:t>
            </a:r>
            <a:r>
              <a:rPr lang="en-US">
                <a:latin typeface="Roboto"/>
                <a:ea typeface="Roboto"/>
                <a:cs typeface="Roboto"/>
              </a:rPr>
              <a:t> </a:t>
            </a:r>
            <a:r>
              <a:rPr lang="en-US" err="1">
                <a:latin typeface="Roboto"/>
                <a:ea typeface="Roboto"/>
                <a:cs typeface="Roboto"/>
              </a:rPr>
              <a:t>cao</a:t>
            </a:r>
            <a:r>
              <a:rPr lang="en-US">
                <a:latin typeface="Roboto"/>
                <a:ea typeface="Roboto"/>
                <a:cs typeface="Roboto"/>
              </a:rPr>
              <a:t> </a:t>
            </a:r>
            <a:r>
              <a:rPr lang="en-US" err="1">
                <a:latin typeface="Roboto"/>
                <a:ea typeface="Roboto"/>
                <a:cs typeface="Roboto"/>
              </a:rPr>
              <a:t>của</a:t>
            </a:r>
            <a:r>
              <a:rPr lang="en-US">
                <a:latin typeface="Roboto"/>
                <a:ea typeface="Roboto"/>
                <a:cs typeface="Roboto"/>
              </a:rPr>
              <a:t> Simulation 1, </a:t>
            </a:r>
            <a:r>
              <a:rPr lang="en-US" err="1">
                <a:latin typeface="Roboto"/>
                <a:ea typeface="Roboto"/>
                <a:cs typeface="Roboto"/>
              </a:rPr>
              <a:t>mô</a:t>
            </a:r>
            <a:r>
              <a:rPr lang="en-US">
                <a:latin typeface="Roboto"/>
                <a:ea typeface="Roboto"/>
                <a:cs typeface="Roboto"/>
              </a:rPr>
              <a:t> </a:t>
            </a:r>
            <a:r>
              <a:rPr lang="en-US" err="1">
                <a:latin typeface="Roboto"/>
                <a:ea typeface="Roboto"/>
                <a:cs typeface="Roboto"/>
              </a:rPr>
              <a:t>phỏng</a:t>
            </a:r>
            <a:r>
              <a:rPr lang="en-US">
                <a:latin typeface="Roboto"/>
                <a:ea typeface="Roboto"/>
                <a:cs typeface="Roboto"/>
              </a:rPr>
              <a:t> </a:t>
            </a:r>
            <a:r>
              <a:rPr lang="en-US" err="1">
                <a:latin typeface="Roboto"/>
                <a:ea typeface="Roboto"/>
                <a:cs typeface="Roboto"/>
              </a:rPr>
              <a:t>môi</a:t>
            </a:r>
            <a:r>
              <a:rPr lang="en-US">
                <a:latin typeface="Roboto"/>
                <a:ea typeface="Roboto"/>
                <a:cs typeface="Roboto"/>
              </a:rPr>
              <a:t> </a:t>
            </a:r>
            <a:r>
              <a:rPr lang="en-US" err="1">
                <a:latin typeface="Roboto"/>
                <a:ea typeface="Roboto"/>
                <a:cs typeface="Roboto"/>
              </a:rPr>
              <a:t>trường</a:t>
            </a:r>
            <a:r>
              <a:rPr lang="en-US">
                <a:latin typeface="Roboto"/>
                <a:ea typeface="Roboto"/>
                <a:cs typeface="Roboto"/>
              </a:rPr>
              <a:t> </a:t>
            </a:r>
            <a:r>
              <a:rPr lang="en-US" b="1" err="1">
                <a:latin typeface="Roboto"/>
                <a:ea typeface="Roboto"/>
                <a:cs typeface="Roboto"/>
              </a:rPr>
              <a:t>không</a:t>
            </a:r>
            <a:r>
              <a:rPr lang="en-US" b="1">
                <a:latin typeface="Roboto"/>
                <a:ea typeface="Roboto"/>
                <a:cs typeface="Roboto"/>
              </a:rPr>
              <a:t> </a:t>
            </a:r>
            <a:r>
              <a:rPr lang="en-US" b="1" err="1">
                <a:latin typeface="Roboto"/>
                <a:ea typeface="Roboto"/>
                <a:cs typeface="Roboto"/>
              </a:rPr>
              <a:t>ổn</a:t>
            </a:r>
            <a:r>
              <a:rPr lang="en-US" b="1">
                <a:latin typeface="Roboto"/>
                <a:ea typeface="Roboto"/>
                <a:cs typeface="Roboto"/>
              </a:rPr>
              <a:t> </a:t>
            </a:r>
            <a:r>
              <a:rPr lang="en-US" b="1" err="1">
                <a:latin typeface="Roboto"/>
                <a:ea typeface="Roboto"/>
                <a:cs typeface="Roboto"/>
              </a:rPr>
              <a:t>định</a:t>
            </a:r>
            <a:r>
              <a:rPr lang="en-US">
                <a:latin typeface="Roboto"/>
                <a:ea typeface="Roboto"/>
                <a:cs typeface="Roboto"/>
              </a:rPr>
              <a:t> (</a:t>
            </a:r>
            <a:r>
              <a:rPr lang="en-US" i="1">
                <a:latin typeface="Roboto"/>
                <a:ea typeface="Roboto"/>
                <a:cs typeface="Roboto"/>
              </a:rPr>
              <a:t>non-stationary </a:t>
            </a:r>
            <a:r>
              <a:rPr lang="en-US">
                <a:latin typeface="Roboto"/>
                <a:ea typeface="Roboto"/>
                <a:cs typeface="Roboto"/>
              </a:rPr>
              <a:t>environment), </a:t>
            </a:r>
            <a:r>
              <a:rPr lang="en-US" err="1">
                <a:latin typeface="Roboto"/>
                <a:ea typeface="Roboto"/>
                <a:cs typeface="Roboto"/>
              </a:rPr>
              <a:t>trong</a:t>
            </a:r>
            <a:r>
              <a:rPr lang="en-US">
                <a:latin typeface="Roboto"/>
                <a:ea typeface="Roboto"/>
                <a:cs typeface="Roboto"/>
              </a:rPr>
              <a:t> </a:t>
            </a:r>
            <a:r>
              <a:rPr lang="en-US" err="1">
                <a:latin typeface="Roboto"/>
                <a:ea typeface="Roboto"/>
                <a:cs typeface="Roboto"/>
              </a:rPr>
              <a:t>đó</a:t>
            </a:r>
            <a:r>
              <a:rPr lang="en-US">
                <a:latin typeface="Roboto"/>
                <a:ea typeface="Roboto"/>
                <a:cs typeface="Roboto"/>
              </a:rPr>
              <a:t> server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xác</a:t>
            </a:r>
            <a:r>
              <a:rPr lang="en-US">
                <a:latin typeface="Roboto"/>
                <a:ea typeface="Roboto"/>
                <a:cs typeface="Roboto"/>
              </a:rPr>
              <a:t> </a:t>
            </a:r>
            <a:r>
              <a:rPr lang="en-US" err="1">
                <a:latin typeface="Roboto"/>
                <a:ea typeface="Roboto"/>
                <a:cs typeface="Roboto"/>
              </a:rPr>
              <a:t>suất</a:t>
            </a:r>
            <a:r>
              <a:rPr lang="en-US">
                <a:latin typeface="Roboto"/>
                <a:ea typeface="Roboto"/>
                <a:cs typeface="Roboto"/>
              </a:rPr>
              <a:t> p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hành</a:t>
            </a:r>
            <a:r>
              <a:rPr lang="en-US">
                <a:latin typeface="Roboto"/>
                <a:ea typeface="Roboto"/>
                <a:cs typeface="Roboto"/>
              </a:rPr>
              <a:t> </a:t>
            </a:r>
            <a:r>
              <a:rPr lang="en-US" err="1">
                <a:latin typeface="Roboto"/>
                <a:ea typeface="Roboto"/>
                <a:cs typeface="Roboto"/>
              </a:rPr>
              <a:t>động</a:t>
            </a:r>
            <a:r>
              <a:rPr lang="en-US">
                <a:latin typeface="Roboto"/>
                <a:ea typeface="Roboto"/>
                <a:cs typeface="Roboto"/>
              </a:rPr>
              <a:t> Scan </a:t>
            </a:r>
            <a:r>
              <a:rPr lang="en-US" err="1">
                <a:latin typeface="Roboto"/>
                <a:ea typeface="Roboto"/>
                <a:cs typeface="Roboto"/>
              </a:rPr>
              <a:t>của</a:t>
            </a:r>
            <a:r>
              <a:rPr lang="en-US">
                <a:latin typeface="Roboto"/>
                <a:ea typeface="Roboto"/>
                <a:cs typeface="Roboto"/>
              </a:rPr>
              <a:t> Agent, </a:t>
            </a:r>
            <a:r>
              <a:rPr lang="en-US" err="1">
                <a:latin typeface="Roboto"/>
                <a:ea typeface="Roboto"/>
                <a:cs typeface="Roboto"/>
              </a:rPr>
              <a:t>nếu</a:t>
            </a:r>
            <a:r>
              <a:rPr lang="en-US">
                <a:latin typeface="Roboto"/>
                <a:ea typeface="Roboto"/>
                <a:cs typeface="Roboto"/>
              </a:rPr>
              <a:t> </a:t>
            </a:r>
            <a:r>
              <a:rPr lang="en-US" err="1">
                <a:latin typeface="Roboto"/>
                <a:ea typeface="Roboto"/>
                <a:cs typeface="Roboto"/>
              </a:rPr>
              <a:t>hành</a:t>
            </a:r>
            <a:r>
              <a:rPr lang="en-US">
                <a:latin typeface="Roboto"/>
                <a:ea typeface="Roboto"/>
                <a:cs typeface="Roboto"/>
              </a:rPr>
              <a:t> </a:t>
            </a:r>
            <a:r>
              <a:rPr lang="en-US" err="1">
                <a:latin typeface="Roboto"/>
                <a:ea typeface="Roboto"/>
                <a:cs typeface="Roboto"/>
              </a:rPr>
              <a:t>động</a:t>
            </a:r>
            <a:r>
              <a:rPr lang="en-US">
                <a:latin typeface="Roboto"/>
                <a:ea typeface="Roboto"/>
                <a:cs typeface="Roboto"/>
              </a:rPr>
              <a:t> Scan </a:t>
            </a:r>
            <a:r>
              <a:rPr lang="en-US" err="1">
                <a:latin typeface="Roboto"/>
                <a:ea typeface="Roboto"/>
                <a:cs typeface="Roboto"/>
              </a:rPr>
              <a:t>bị</a:t>
            </a:r>
            <a:r>
              <a:rPr lang="en-US">
                <a:latin typeface="Roboto"/>
                <a:ea typeface="Roboto"/>
                <a:cs typeface="Roboto"/>
              </a:rPr>
              <a:t>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FLAG </a:t>
            </a:r>
            <a:r>
              <a:rPr lang="en-US" err="1">
                <a:latin typeface="Roboto"/>
                <a:ea typeface="Roboto"/>
                <a:cs typeface="Roboto"/>
              </a:rPr>
              <a:t>sẽ</a:t>
            </a:r>
            <a:r>
              <a:rPr lang="en-US">
                <a:latin typeface="Roboto"/>
                <a:ea typeface="Roboto"/>
                <a:cs typeface="Roboto"/>
              </a:rPr>
              <a:t> </a:t>
            </a:r>
            <a:r>
              <a:rPr lang="en-US" err="1">
                <a:latin typeface="Roboto"/>
                <a:ea typeface="Roboto"/>
                <a:cs typeface="Roboto"/>
              </a:rPr>
              <a:t>chuyển</a:t>
            </a:r>
            <a:r>
              <a:rPr lang="en-US">
                <a:latin typeface="Roboto"/>
                <a:ea typeface="Roboto"/>
                <a:cs typeface="Roboto"/>
              </a:rPr>
              <a:t> sang </a:t>
            </a:r>
            <a:r>
              <a:rPr lang="en-US" err="1">
                <a:latin typeface="Roboto"/>
                <a:ea typeface="Roboto"/>
                <a:cs typeface="Roboto"/>
              </a:rPr>
              <a:t>một</a:t>
            </a:r>
            <a:r>
              <a:rPr lang="en-US">
                <a:latin typeface="Roboto"/>
                <a:ea typeface="Roboto"/>
                <a:cs typeface="Roboto"/>
              </a:rPr>
              <a:t> port </a:t>
            </a:r>
            <a:r>
              <a:rPr lang="en-US" err="1">
                <a:latin typeface="Roboto"/>
                <a:ea typeface="Roboto"/>
                <a:cs typeface="Roboto"/>
              </a:rPr>
              <a:t>bất</a:t>
            </a:r>
            <a:r>
              <a:rPr lang="en-US">
                <a:latin typeface="Roboto"/>
                <a:ea typeface="Roboto"/>
                <a:cs typeface="Roboto"/>
              </a:rPr>
              <a:t> </a:t>
            </a:r>
            <a:r>
              <a:rPr lang="en-US" err="1">
                <a:latin typeface="Roboto"/>
                <a:ea typeface="Roboto"/>
                <a:cs typeface="Roboto"/>
              </a:rPr>
              <a:t>kỳ</a:t>
            </a:r>
            <a:r>
              <a:rPr lang="en-US">
                <a:latin typeface="Roboto"/>
                <a:ea typeface="Roboto"/>
                <a:cs typeface="Roboto"/>
              </a:rPr>
              <a:t> </a:t>
            </a:r>
            <a:r>
              <a:rPr lang="en-US" err="1">
                <a:latin typeface="Roboto"/>
                <a:ea typeface="Roboto"/>
                <a:cs typeface="Roboto"/>
              </a:rPr>
              <a:t>khác</a:t>
            </a:r>
            <a:r>
              <a:rPr lang="en-US">
                <a:latin typeface="Roboto"/>
                <a:ea typeface="Roboto"/>
                <a:cs typeface="Roboto"/>
              </a:rPr>
              <a:t>.</a:t>
            </a:r>
          </a:p>
          <a:p>
            <a:pPr marL="320040" indent="-317500" algn="just">
              <a:buSzPts val="1400"/>
              <a:buFont typeface="Roboto"/>
              <a:buChar char="●"/>
            </a:pPr>
            <a:r>
              <a:rPr lang="en-US" b="1">
                <a:latin typeface="Roboto"/>
                <a:ea typeface="Roboto"/>
                <a:cs typeface="Roboto"/>
              </a:rPr>
              <a:t>RL setup</a:t>
            </a:r>
            <a:r>
              <a:rPr lang="vi-VN">
                <a:latin typeface="Roboto"/>
                <a:ea typeface="Roboto"/>
                <a:cs typeface="Roboto"/>
              </a:rPr>
              <a:t>: </a:t>
            </a:r>
            <a:endParaRPr lang="en-US">
              <a:latin typeface="Roboto"/>
              <a:ea typeface="Roboto"/>
              <a:cs typeface="Roboto"/>
            </a:endParaRPr>
          </a:p>
          <a:p>
            <a:pPr marL="2540" lvl="3" algn="just" defTabSz="628650">
              <a:lnSpc>
                <a:spcPct val="90000"/>
              </a:lnSpc>
              <a:spcAft>
                <a:spcPts val="600"/>
              </a:spcAft>
              <a:buSzPts val="1400"/>
            </a:pPr>
            <a:r>
              <a:rPr lang="en-US" sz="1400" b="0" i="0" u="none" strike="noStrike" cap="none">
                <a:solidFill>
                  <a:schemeClr val="dk1"/>
                </a:solidFill>
              </a:rPr>
              <a:t>	</a:t>
            </a:r>
            <a:r>
              <a:rPr lang="en-US" b="0" i="0" u="none" strike="noStrike" cap="none">
                <a:solidFill>
                  <a:schemeClr val="dk1"/>
                </a:solidFill>
                <a:latin typeface="Roboto" pitchFamily="2" charset="0"/>
                <a:ea typeface="Roboto" pitchFamily="2" charset="0"/>
              </a:rPr>
              <a:t>A: </a:t>
            </a:r>
            <a:r>
              <a:rPr lang="en-US">
                <a:solidFill>
                  <a:schemeClr val="dk1"/>
                </a:solidFill>
                <a:latin typeface="Roboto" pitchFamily="2" charset="0"/>
                <a:ea typeface="Roboto" pitchFamily="2" charset="0"/>
              </a:rPr>
              <a:t>N+1 action (1 scan, N exploit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N port)</a:t>
            </a:r>
            <a:endParaRPr lang="en-US" b="0" i="0" u="none" strike="noStrike" cap="none">
              <a:solidFill>
                <a:schemeClr val="dk1"/>
              </a:solidFill>
              <a:latin typeface="Roboto" pitchFamily="2" charset="0"/>
              <a:ea typeface="Roboto" pitchFamily="2" charset="0"/>
            </a:endParaRPr>
          </a:p>
          <a:p>
            <a:pPr marL="2540" algn="just" defTabSz="628650">
              <a:lnSpc>
                <a:spcPct val="90000"/>
              </a:lnSpc>
              <a:spcAft>
                <a:spcPts val="600"/>
              </a:spcAft>
              <a:buSzPts val="1400"/>
            </a:pPr>
            <a:r>
              <a:rPr lang="en-US" b="0" i="0" u="none" strike="noStrike" cap="none">
                <a:solidFill>
                  <a:schemeClr val="dk1"/>
                </a:solidFill>
                <a:latin typeface="Roboto" pitchFamily="2" charset="0"/>
                <a:ea typeface="Roboto" pitchFamily="2" charset="0"/>
              </a:rPr>
              <a:t>	S: N+1 </a:t>
            </a:r>
            <a:r>
              <a:rPr lang="en-US" b="0" i="0" u="none" strike="noStrike" cap="none" err="1">
                <a:solidFill>
                  <a:schemeClr val="dk1"/>
                </a:solidFill>
                <a:latin typeface="Roboto" pitchFamily="2" charset="0"/>
                <a:ea typeface="Roboto" pitchFamily="2" charset="0"/>
              </a:rPr>
              <a:t>biến</a:t>
            </a:r>
            <a:r>
              <a:rPr lang="en-US" b="0" i="0" u="none" strike="noStrike" cap="none">
                <a:solidFill>
                  <a:schemeClr val="dk1"/>
                </a:solidFill>
                <a:latin typeface="Roboto" pitchFamily="2" charset="0"/>
                <a:ea typeface="Roboto" pitchFamily="2" charset="0"/>
              </a:rPr>
              <a:t> </a:t>
            </a:r>
            <a:r>
              <a:rPr lang="en-US" b="0" i="0" u="none" strike="noStrike" cap="none" err="1">
                <a:solidFill>
                  <a:schemeClr val="dk1"/>
                </a:solidFill>
                <a:latin typeface="Roboto" pitchFamily="2" charset="0"/>
                <a:ea typeface="Roboto" pitchFamily="2" charset="0"/>
              </a:rPr>
              <a:t>nhị</a:t>
            </a:r>
            <a:r>
              <a:rPr lang="en-US" b="0" i="0" u="none" strike="noStrike" cap="none">
                <a:solidFill>
                  <a:schemeClr val="dk1"/>
                </a:solidFill>
                <a:latin typeface="Roboto" pitchFamily="2" charset="0"/>
                <a:ea typeface="Roboto" pitchFamily="2" charset="0"/>
              </a:rPr>
              <a:t> </a:t>
            </a:r>
            <a:r>
              <a:rPr lang="en-US" b="0" i="0" u="none" strike="noStrike" cap="none" err="1">
                <a:solidFill>
                  <a:schemeClr val="dk1"/>
                </a:solidFill>
                <a:latin typeface="Roboto" pitchFamily="2" charset="0"/>
                <a:ea typeface="Roboto" pitchFamily="2" charset="0"/>
              </a:rPr>
              <a:t>phân</a:t>
            </a:r>
            <a:r>
              <a:rPr lang="en-US" b="0" i="0" u="none" strike="noStrike" cap="none">
                <a:solidFill>
                  <a:schemeClr val="dk1"/>
                </a:solidFill>
                <a:latin typeface="Roboto" pitchFamily="2" charset="0"/>
                <a:ea typeface="Roboto" pitchFamily="2" charset="0"/>
              </a:rPr>
              <a:t> (</a:t>
            </a:r>
            <a:r>
              <a:rPr lang="en-US">
                <a:solidFill>
                  <a:schemeClr val="dk1"/>
                </a:solidFill>
                <a:latin typeface="Roboto" pitchFamily="2" charset="0"/>
                <a:ea typeface="Roboto" pitchFamily="2" charset="0"/>
              </a:rPr>
              <a:t>1 scan, N exploit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N port</a:t>
            </a:r>
            <a:r>
              <a:rPr lang="en-US" b="0" i="0" u="none" strike="noStrike" cap="none">
                <a:solidFill>
                  <a:schemeClr val="dk1"/>
                </a:solidFill>
                <a:latin typeface="Roboto" pitchFamily="2" charset="0"/>
                <a:ea typeface="Roboto" pitchFamily="2" charset="0"/>
              </a:rPr>
              <a:t>)</a:t>
            </a:r>
            <a:endParaRPr lang="en-US">
              <a:solidFill>
                <a:schemeClr val="dk1"/>
              </a:solidFill>
              <a:latin typeface="Roboto" pitchFamily="2" charset="0"/>
              <a:ea typeface="Roboto" pitchFamily="2" charset="0"/>
            </a:endParaRPr>
          </a:p>
          <a:p>
            <a:pPr marL="2540" algn="just" defTabSz="628650">
              <a:lnSpc>
                <a:spcPct val="90000"/>
              </a:lnSpc>
              <a:spcAft>
                <a:spcPts val="600"/>
              </a:spcAft>
              <a:buSzPts val="1400"/>
            </a:pPr>
            <a:r>
              <a:rPr lang="en-US" b="0" i="0" u="none" strike="noStrike" cap="none">
                <a:solidFill>
                  <a:schemeClr val="dk1"/>
                </a:solidFill>
                <a:latin typeface="Roboto" pitchFamily="2" charset="0"/>
                <a:ea typeface="Roboto" pitchFamily="2" charset="0"/>
              </a:rPr>
              <a:t>	</a:t>
            </a:r>
            <a:r>
              <a:rPr lang="en-US">
                <a:solidFill>
                  <a:schemeClr val="dk1"/>
                </a:solidFill>
                <a:latin typeface="Roboto" pitchFamily="2" charset="0"/>
                <a:ea typeface="Roboto" pitchFamily="2" charset="0"/>
              </a:rPr>
              <a:t>reward: 100 </a:t>
            </a:r>
            <a:r>
              <a:rPr lang="en-US" err="1">
                <a:solidFill>
                  <a:schemeClr val="dk1"/>
                </a:solidFill>
                <a:latin typeface="Roboto" pitchFamily="2" charset="0"/>
                <a:ea typeface="Roboto" pitchFamily="2" charset="0"/>
              </a:rPr>
              <a:t>khi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lấy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được</a:t>
            </a:r>
            <a:r>
              <a:rPr lang="en-US">
                <a:solidFill>
                  <a:schemeClr val="dk1"/>
                </a:solidFill>
                <a:latin typeface="Roboto" pitchFamily="2" charset="0"/>
                <a:ea typeface="Roboto" pitchFamily="2" charset="0"/>
              </a:rPr>
              <a:t> FLAG, -1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trường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hợp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còn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lại</a:t>
            </a:r>
            <a:endParaRPr lang="en-US" sz="1400" b="0" i="0" u="none" strike="noStrike" cap="none">
              <a:solidFill>
                <a:schemeClr val="dk1"/>
              </a:solidFill>
            </a:endParaRPr>
          </a:p>
          <a:p>
            <a:pPr marL="2540" defTabSz="628650">
              <a:lnSpc>
                <a:spcPct val="90000"/>
              </a:lnSpc>
              <a:spcAft>
                <a:spcPts val="600"/>
              </a:spcAft>
              <a:buSzPts val="1400"/>
            </a:pPr>
            <a:r>
              <a:rPr lang="en-US">
                <a:solidFill>
                  <a:schemeClr val="dk1"/>
                </a:solidFill>
              </a:rPr>
              <a:t>	p: </a:t>
            </a:r>
            <a:r>
              <a:rPr lang="en-US" err="1">
                <a:solidFill>
                  <a:schemeClr val="dk1"/>
                </a:solidFill>
              </a:rPr>
              <a:t>xác</a:t>
            </a:r>
            <a:r>
              <a:rPr lang="en-US">
                <a:solidFill>
                  <a:schemeClr val="dk1"/>
                </a:solidFill>
              </a:rPr>
              <a:t> </a:t>
            </a:r>
            <a:r>
              <a:rPr lang="en-US" err="1">
                <a:solidFill>
                  <a:schemeClr val="dk1"/>
                </a:solidFill>
              </a:rPr>
              <a:t>suất</a:t>
            </a:r>
            <a:r>
              <a:rPr lang="en-US">
                <a:solidFill>
                  <a:schemeClr val="dk1"/>
                </a:solidFill>
              </a:rPr>
              <a:t> </a:t>
            </a:r>
            <a:r>
              <a:rPr lang="en-US" err="1">
                <a:solidFill>
                  <a:schemeClr val="dk1"/>
                </a:solidFill>
              </a:rPr>
              <a:t>phát</a:t>
            </a:r>
            <a:r>
              <a:rPr lang="en-US">
                <a:solidFill>
                  <a:schemeClr val="dk1"/>
                </a:solidFill>
              </a:rPr>
              <a:t> </a:t>
            </a:r>
            <a:r>
              <a:rPr lang="en-US" err="1">
                <a:solidFill>
                  <a:schemeClr val="dk1"/>
                </a:solidFill>
              </a:rPr>
              <a:t>hiện</a:t>
            </a:r>
            <a:r>
              <a:rPr lang="en-US">
                <a:solidFill>
                  <a:schemeClr val="dk1"/>
                </a:solidFill>
              </a:rPr>
              <a:t> </a:t>
            </a:r>
            <a:r>
              <a:rPr lang="en-US" err="1">
                <a:solidFill>
                  <a:schemeClr val="dk1"/>
                </a:solidFill>
              </a:rPr>
              <a:t>tấn</a:t>
            </a:r>
            <a:r>
              <a:rPr lang="en-US">
                <a:solidFill>
                  <a:schemeClr val="dk1"/>
                </a:solidFill>
              </a:rPr>
              <a:t> </a:t>
            </a:r>
            <a:r>
              <a:rPr lang="en-US" err="1">
                <a:solidFill>
                  <a:schemeClr val="dk1"/>
                </a:solidFill>
              </a:rPr>
              <a:t>công</a:t>
            </a:r>
            <a:endParaRPr lang="en-US" sz="1400" b="0" i="0" u="none" strike="noStrike" cap="none">
              <a:solidFill>
                <a:schemeClr val="dk1"/>
              </a:solidFill>
            </a:endParaRPr>
          </a:p>
        </p:txBody>
      </p:sp>
      <p:pic>
        <p:nvPicPr>
          <p:cNvPr id="6" name="Picture 5">
            <a:extLst>
              <a:ext uri="{FF2B5EF4-FFF2-40B4-BE49-F238E27FC236}">
                <a16:creationId xmlns:a16="http://schemas.microsoft.com/office/drawing/2014/main" id="{A3DC99EE-A0D0-161E-580A-2536DE54C469}"/>
              </a:ext>
            </a:extLst>
          </p:cNvPr>
          <p:cNvPicPr>
            <a:picLocks noChangeAspect="1"/>
          </p:cNvPicPr>
          <p:nvPr/>
        </p:nvPicPr>
        <p:blipFill>
          <a:blip r:embed="rId3"/>
          <a:stretch>
            <a:fillRect/>
          </a:stretch>
        </p:blipFill>
        <p:spPr>
          <a:xfrm>
            <a:off x="946168" y="3423105"/>
            <a:ext cx="3322484" cy="1694802"/>
          </a:xfrm>
          <a:prstGeom prst="rect">
            <a:avLst/>
          </a:prstGeom>
          <a:ln>
            <a:solidFill>
              <a:schemeClr val="tx1"/>
            </a:solidFill>
          </a:ln>
        </p:spPr>
      </p:pic>
      <p:pic>
        <p:nvPicPr>
          <p:cNvPr id="8" name="Picture 7">
            <a:extLst>
              <a:ext uri="{FF2B5EF4-FFF2-40B4-BE49-F238E27FC236}">
                <a16:creationId xmlns:a16="http://schemas.microsoft.com/office/drawing/2014/main" id="{1777BA78-3FC4-34F9-F5D4-BF6565275C4D}"/>
              </a:ext>
            </a:extLst>
          </p:cNvPr>
          <p:cNvPicPr>
            <a:picLocks noChangeAspect="1"/>
          </p:cNvPicPr>
          <p:nvPr/>
        </p:nvPicPr>
        <p:blipFill>
          <a:blip r:embed="rId4"/>
          <a:stretch>
            <a:fillRect/>
          </a:stretch>
        </p:blipFill>
        <p:spPr>
          <a:xfrm>
            <a:off x="4463693" y="2659825"/>
            <a:ext cx="4285886" cy="2458082"/>
          </a:xfrm>
          <a:prstGeom prst="rect">
            <a:avLst/>
          </a:prstGeom>
          <a:ln>
            <a:solidFill>
              <a:schemeClr val="tx1"/>
            </a:solidFill>
          </a:ln>
        </p:spPr>
      </p:pic>
      <p:sp>
        <p:nvSpPr>
          <p:cNvPr id="3" name="TextBox 2">
            <a:extLst>
              <a:ext uri="{FF2B5EF4-FFF2-40B4-BE49-F238E27FC236}">
                <a16:creationId xmlns:a16="http://schemas.microsoft.com/office/drawing/2014/main" id="{7828AB51-571E-C9CB-E315-C12E0A83A8D0}"/>
              </a:ext>
            </a:extLst>
          </p:cNvPr>
          <p:cNvSpPr txBox="1"/>
          <p:nvPr/>
        </p:nvSpPr>
        <p:spPr>
          <a:xfrm>
            <a:off x="504135" y="2840979"/>
            <a:ext cx="3959558" cy="480131"/>
          </a:xfrm>
          <a:prstGeom prst="rect">
            <a:avLst/>
          </a:prstGeom>
          <a:noFill/>
        </p:spPr>
        <p:txBody>
          <a:bodyPr wrap="square">
            <a:spAutoFit/>
          </a:bodyPr>
          <a:lstStyle/>
          <a:p>
            <a:pPr marL="320040" indent="-317500" algn="just">
              <a:lnSpc>
                <a:spcPct val="90000"/>
              </a:lnSpc>
              <a:spcAft>
                <a:spcPts val="600"/>
              </a:spcAft>
              <a:buSzPts val="1400"/>
              <a:buFont typeface="Arial"/>
              <a:buChar char="●"/>
            </a:pPr>
            <a:r>
              <a:rPr lang="en-US" sz="1400" b="1" i="0" u="none" strike="noStrike" cap="none" err="1">
                <a:solidFill>
                  <a:schemeClr val="dk1"/>
                </a:solidFill>
              </a:rPr>
              <a:t>Kết</a:t>
            </a:r>
            <a:r>
              <a:rPr lang="en-US" sz="1400" b="1" i="0" u="none" strike="noStrike" cap="none">
                <a:solidFill>
                  <a:schemeClr val="dk1"/>
                </a:solidFill>
              </a:rPr>
              <a:t> </a:t>
            </a:r>
            <a:r>
              <a:rPr lang="en-US" sz="1400" b="1" i="0" u="none" strike="noStrike" cap="none" err="1">
                <a:solidFill>
                  <a:schemeClr val="dk1"/>
                </a:solidFill>
              </a:rPr>
              <a:t>quả</a:t>
            </a:r>
            <a:r>
              <a:rPr lang="en-US" sz="1400" b="0" i="0" u="none" strike="noStrike" cap="none">
                <a:solidFill>
                  <a:schemeClr val="dk1"/>
                </a:solidFill>
              </a:rPr>
              <a:t>: N=16 port, </a:t>
            </a:r>
            <a:r>
              <a:rPr lang="en-US" sz="1400" b="0" i="0" u="none" strike="noStrike" cap="none" err="1">
                <a:solidFill>
                  <a:schemeClr val="dk1"/>
                </a:solidFill>
              </a:rPr>
              <a:t>chạy</a:t>
            </a:r>
            <a:r>
              <a:rPr lang="en-US" sz="1400" b="0" i="0" u="none" strike="noStrike" cap="none">
                <a:solidFill>
                  <a:schemeClr val="dk1"/>
                </a:solidFill>
              </a:rPr>
              <a:t> </a:t>
            </a:r>
            <a:r>
              <a:rPr lang="en-US" sz="1400">
                <a:solidFill>
                  <a:schemeClr val="dk1"/>
                </a:solidFill>
              </a:rPr>
              <a:t>1000 episodes, </a:t>
            </a:r>
            <a:r>
              <a:rPr lang="en-US" sz="1400" err="1">
                <a:solidFill>
                  <a:schemeClr val="dk1"/>
                </a:solidFill>
              </a:rPr>
              <a:t>thống</a:t>
            </a:r>
            <a:r>
              <a:rPr lang="en-US" sz="1400">
                <a:solidFill>
                  <a:schemeClr val="dk1"/>
                </a:solidFill>
              </a:rPr>
              <a:t> </a:t>
            </a:r>
            <a:r>
              <a:rPr lang="en-US" sz="1400" err="1">
                <a:solidFill>
                  <a:schemeClr val="dk1"/>
                </a:solidFill>
              </a:rPr>
              <a:t>kê</a:t>
            </a:r>
            <a:r>
              <a:rPr lang="en-US" sz="1400">
                <a:solidFill>
                  <a:schemeClr val="dk1"/>
                </a:solidFill>
              </a:rPr>
              <a:t> </a:t>
            </a:r>
            <a:r>
              <a:rPr lang="en-US" sz="1400" err="1">
                <a:solidFill>
                  <a:schemeClr val="dk1"/>
                </a:solidFill>
              </a:rPr>
              <a:t>từ</a:t>
            </a:r>
            <a:r>
              <a:rPr lang="en-US" sz="1400">
                <a:solidFill>
                  <a:schemeClr val="dk1"/>
                </a:solidFill>
              </a:rPr>
              <a:t> </a:t>
            </a:r>
            <a:r>
              <a:rPr lang="en-US" sz="1400" err="1">
                <a:solidFill>
                  <a:schemeClr val="dk1"/>
                </a:solidFill>
              </a:rPr>
              <a:t>trung</a:t>
            </a:r>
            <a:r>
              <a:rPr lang="en-US" sz="1400">
                <a:solidFill>
                  <a:schemeClr val="dk1"/>
                </a:solidFill>
              </a:rPr>
              <a:t> </a:t>
            </a:r>
            <a:r>
              <a:rPr lang="en-US" sz="1400" err="1">
                <a:solidFill>
                  <a:schemeClr val="dk1"/>
                </a:solidFill>
              </a:rPr>
              <a:t>bình</a:t>
            </a:r>
            <a:r>
              <a:rPr lang="en-US" sz="1400">
                <a:solidFill>
                  <a:schemeClr val="dk1"/>
                </a:solidFill>
              </a:rPr>
              <a:t> 100 </a:t>
            </a:r>
            <a:r>
              <a:rPr lang="en-US" sz="1400" err="1">
                <a:solidFill>
                  <a:schemeClr val="dk1"/>
                </a:solidFill>
              </a:rPr>
              <a:t>lần</a:t>
            </a:r>
            <a:r>
              <a:rPr lang="en-US" sz="1400">
                <a:solidFill>
                  <a:schemeClr val="dk1"/>
                </a:solidFill>
              </a:rPr>
              <a:t> </a:t>
            </a:r>
            <a:r>
              <a:rPr lang="en-US" sz="1400" err="1">
                <a:solidFill>
                  <a:schemeClr val="dk1"/>
                </a:solidFill>
              </a:rPr>
              <a:t>chạy</a:t>
            </a:r>
            <a:endParaRPr lang="en-US" sz="1400" b="0" i="0" u="none" strike="noStrike" cap="none">
              <a:solidFill>
                <a:schemeClr val="dk1"/>
              </a:solidFill>
            </a:endParaRPr>
          </a:p>
        </p:txBody>
      </p:sp>
      <p:sp>
        <p:nvSpPr>
          <p:cNvPr id="4" name="Google Shape;593;p21">
            <a:extLst>
              <a:ext uri="{FF2B5EF4-FFF2-40B4-BE49-F238E27FC236}">
                <a16:creationId xmlns:a16="http://schemas.microsoft.com/office/drawing/2014/main" id="{84155488-9B68-91F3-20EC-97151DCAAB00}"/>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5" name="Google Shape;787;p24">
            <a:extLst>
              <a:ext uri="{FF2B5EF4-FFF2-40B4-BE49-F238E27FC236}">
                <a16:creationId xmlns:a16="http://schemas.microsoft.com/office/drawing/2014/main" id="{818764AB-985C-7655-EF1B-909013297ABE}"/>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3643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9" y="593048"/>
            <a:ext cx="6149662"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3: Server Hacking CTF Problem with Lazy Loading</a:t>
            </a:r>
          </a:p>
        </p:txBody>
      </p:sp>
      <p:sp>
        <p:nvSpPr>
          <p:cNvPr id="2" name="Google Shape;354;p17">
            <a:extLst>
              <a:ext uri="{FF2B5EF4-FFF2-40B4-BE49-F238E27FC236}">
                <a16:creationId xmlns:a16="http://schemas.microsoft.com/office/drawing/2014/main" id="{0A4D0411-6A28-C6B9-50FF-F278BF00463F}"/>
              </a:ext>
            </a:extLst>
          </p:cNvPr>
          <p:cNvSpPr txBox="1"/>
          <p:nvPr/>
        </p:nvSpPr>
        <p:spPr>
          <a:xfrm>
            <a:off x="405562" y="837617"/>
            <a:ext cx="8495841" cy="2670115"/>
          </a:xfrm>
          <a:prstGeom prst="rect">
            <a:avLst/>
          </a:prstGeom>
          <a:noFill/>
          <a:ln>
            <a:noFill/>
          </a:ln>
        </p:spPr>
        <p:txBody>
          <a:bodyPr spcFirstLastPara="1" wrap="square" lIns="91425" tIns="91425" rIns="91425" bIns="91425" anchor="t" anchorCtr="0">
            <a:noAutofit/>
          </a:bodyPr>
          <a:lstStyle/>
          <a:p>
            <a:pPr marL="320040" indent="-317500" defTabSz="360363">
              <a:buSzPts val="1400"/>
              <a:buFont typeface="Roboto"/>
              <a:buChar char="●"/>
            </a:pPr>
            <a:r>
              <a:rPr lang="en-US" b="1" err="1">
                <a:latin typeface="Roboto"/>
                <a:ea typeface="Roboto"/>
                <a:cs typeface="Roboto"/>
              </a:rPr>
              <a:t>Ngữ</a:t>
            </a:r>
            <a:r>
              <a:rPr lang="en-US" b="1">
                <a:latin typeface="Roboto"/>
                <a:ea typeface="Roboto"/>
                <a:cs typeface="Roboto"/>
              </a:rPr>
              <a:t> </a:t>
            </a:r>
            <a:r>
              <a:rPr lang="en-US" b="1" err="1">
                <a:latin typeface="Roboto"/>
                <a:ea typeface="Roboto"/>
                <a:cs typeface="Roboto"/>
              </a:rPr>
              <a:t>cảnh</a:t>
            </a:r>
            <a:r>
              <a:rPr lang="vi-VN">
                <a:latin typeface="Roboto"/>
                <a:ea typeface="Roboto"/>
                <a:cs typeface="Roboto"/>
              </a:rPr>
              <a:t>: </a:t>
            </a:r>
            <a:endParaRPr lang="en-US">
              <a:latin typeface="Roboto"/>
              <a:ea typeface="Roboto"/>
              <a:cs typeface="Roboto"/>
            </a:endParaRPr>
          </a:p>
          <a:p>
            <a:pPr marL="2540" defTabSz="360363">
              <a:buSzPts val="1400"/>
            </a:pPr>
            <a:r>
              <a:rPr lang="en-US">
                <a:solidFill>
                  <a:schemeClr val="dk1"/>
                </a:solidFill>
                <a:latin typeface="Roboto"/>
                <a:ea typeface="Roboto"/>
              </a:rPr>
              <a:t>	</a:t>
            </a:r>
            <a:r>
              <a:rPr lang="en-US">
                <a:solidFill>
                  <a:schemeClr val="dk1"/>
                </a:solidFill>
                <a:latin typeface="Roboto" pitchFamily="2" charset="0"/>
                <a:ea typeface="Roboto" pitchFamily="2" charset="0"/>
              </a:rPr>
              <a:t>Server </a:t>
            </a:r>
            <a:r>
              <a:rPr lang="en-US" err="1">
                <a:solidFill>
                  <a:schemeClr val="dk1"/>
                </a:solidFill>
                <a:latin typeface="Roboto" pitchFamily="2" charset="0"/>
                <a:ea typeface="Roboto" pitchFamily="2" charset="0"/>
              </a:rPr>
              <a:t>chạy</a:t>
            </a:r>
            <a:r>
              <a:rPr lang="en-US">
                <a:solidFill>
                  <a:schemeClr val="dk1"/>
                </a:solidFill>
                <a:latin typeface="Roboto" pitchFamily="2" charset="0"/>
                <a:ea typeface="Roboto" pitchFamily="2" charset="0"/>
              </a:rPr>
              <a:t> N port,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port </a:t>
            </a:r>
            <a:r>
              <a:rPr lang="en-US" err="1">
                <a:solidFill>
                  <a:schemeClr val="dk1"/>
                </a:solidFill>
                <a:latin typeface="Roboto" pitchFamily="2" charset="0"/>
                <a:ea typeface="Roboto" pitchFamily="2" charset="0"/>
              </a:rPr>
              <a:t>đóng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hoặc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mở</a:t>
            </a:r>
            <a:endParaRPr lang="en-US">
              <a:solidFill>
                <a:schemeClr val="dk1"/>
              </a:solidFill>
              <a:latin typeface="Roboto" pitchFamily="2" charset="0"/>
              <a:ea typeface="Roboto" pitchFamily="2" charset="0"/>
            </a:endParaRPr>
          </a:p>
          <a:p>
            <a:pPr marL="2540" defTabSz="360363">
              <a:buSzPts val="1400"/>
            </a:pP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1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chứa</a:t>
            </a:r>
            <a:r>
              <a:rPr lang="en-US">
                <a:solidFill>
                  <a:schemeClr val="dk1"/>
                </a:solidFill>
                <a:latin typeface="Roboto" pitchFamily="2" charset="0"/>
                <a:ea typeface="Roboto" pitchFamily="2" charset="0"/>
              </a:rPr>
              <a:t> FLAG,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1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2 </a:t>
            </a:r>
            <a:r>
              <a:rPr lang="en-US" err="1">
                <a:solidFill>
                  <a:schemeClr val="dk1"/>
                </a:solidFill>
                <a:latin typeface="Roboto" pitchFamily="2" charset="0"/>
                <a:ea typeface="Roboto" pitchFamily="2" charset="0"/>
              </a:rPr>
              <a:t>loại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lỗ</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hổng</a:t>
            </a:r>
            <a:r>
              <a:rPr lang="en-US">
                <a:solidFill>
                  <a:schemeClr val="dk1"/>
                </a:solidFill>
                <a:latin typeface="Roboto" pitchFamily="2" charset="0"/>
                <a:ea typeface="Roboto" pitchFamily="2" charset="0"/>
              </a:rPr>
              <a:t>:</a:t>
            </a:r>
          </a:p>
          <a:p>
            <a:pPr marL="2540" algn="just" defTabSz="360363">
              <a:buSzPts val="1400"/>
            </a:pPr>
            <a:r>
              <a:rPr lang="en-US">
                <a:solidFill>
                  <a:schemeClr val="dk1"/>
                </a:solidFill>
                <a:latin typeface="Roboto" pitchFamily="2" charset="0"/>
                <a:ea typeface="Roboto" pitchFamily="2" charset="0"/>
              </a:rPr>
              <a:t>		+</a:t>
            </a:r>
            <a:r>
              <a:rPr lang="en-US">
                <a:latin typeface="Roboto"/>
                <a:ea typeface="Roboto"/>
                <a:cs typeface="Roboto"/>
              </a:rPr>
              <a:t> </a:t>
            </a:r>
            <a:r>
              <a:rPr lang="en-US" err="1">
                <a:latin typeface="Roboto"/>
                <a:ea typeface="Roboto"/>
                <a:cs typeface="Roboto"/>
              </a:rPr>
              <a:t>chạy</a:t>
            </a:r>
            <a:r>
              <a:rPr lang="en-US">
                <a:latin typeface="Roboto"/>
                <a:ea typeface="Roboto"/>
                <a:cs typeface="Roboto"/>
              </a:rPr>
              <a:t> service </a:t>
            </a:r>
            <a:r>
              <a:rPr lang="en-US" err="1">
                <a:latin typeface="Roboto"/>
                <a:ea typeface="Roboto"/>
                <a:cs typeface="Roboto"/>
              </a:rPr>
              <a:t>lắng</a:t>
            </a:r>
            <a:r>
              <a:rPr lang="en-US">
                <a:latin typeface="Roboto"/>
                <a:ea typeface="Roboto"/>
                <a:cs typeface="Roboto"/>
              </a:rPr>
              <a:t> </a:t>
            </a:r>
            <a:r>
              <a:rPr lang="en-US" err="1">
                <a:latin typeface="Roboto"/>
                <a:ea typeface="Roboto"/>
                <a:cs typeface="Roboto"/>
              </a:rPr>
              <a:t>nghe</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lỗ</a:t>
            </a:r>
            <a:r>
              <a:rPr lang="en-US">
                <a:latin typeface="Roboto"/>
                <a:ea typeface="Roboto"/>
                <a:cs typeface="Roboto"/>
              </a:rPr>
              <a:t> </a:t>
            </a:r>
            <a:r>
              <a:rPr lang="en-US" err="1">
                <a:latin typeface="Roboto"/>
                <a:ea typeface="Roboto"/>
                <a:cs typeface="Roboto"/>
              </a:rPr>
              <a:t>hổng</a:t>
            </a:r>
            <a:r>
              <a:rPr lang="en-US">
                <a:latin typeface="Roboto"/>
                <a:ea typeface="Roboto"/>
                <a:cs typeface="Roboto"/>
              </a:rPr>
              <a:t> -&gt; </a:t>
            </a:r>
            <a:r>
              <a:rPr lang="en-US" err="1">
                <a:latin typeface="Roboto"/>
                <a:ea typeface="Roboto"/>
                <a:cs typeface="Roboto"/>
              </a:rPr>
              <a:t>chỉ</a:t>
            </a:r>
            <a:r>
              <a:rPr lang="en-US">
                <a:latin typeface="Roboto"/>
                <a:ea typeface="Roboto"/>
                <a:cs typeface="Roboto"/>
              </a:rPr>
              <a:t> </a:t>
            </a:r>
            <a:r>
              <a:rPr lang="en-US" err="1">
                <a:latin typeface="Roboto"/>
                <a:ea typeface="Roboto"/>
                <a:cs typeface="Roboto"/>
              </a:rPr>
              <a:t>cần</a:t>
            </a:r>
            <a:r>
              <a:rPr lang="en-US">
                <a:latin typeface="Roboto"/>
                <a:ea typeface="Roboto"/>
                <a:cs typeface="Roboto"/>
              </a:rPr>
              <a:t> access </a:t>
            </a:r>
            <a:r>
              <a:rPr lang="en-US" err="1">
                <a:latin typeface="Roboto"/>
                <a:ea typeface="Roboto"/>
                <a:cs typeface="Roboto"/>
              </a:rPr>
              <a:t>là</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FLAG.</a:t>
            </a:r>
          </a:p>
          <a:p>
            <a:pPr marL="2540" algn="just" defTabSz="360363">
              <a:buSzPts val="1400"/>
            </a:pPr>
            <a:r>
              <a:rPr lang="en-US">
                <a:latin typeface="Roboto"/>
                <a:ea typeface="Roboto"/>
                <a:cs typeface="Roboto"/>
              </a:rPr>
              <a:t>        		+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-&gt; </a:t>
            </a:r>
            <a:r>
              <a:rPr lang="en-US" err="1">
                <a:latin typeface="Roboto"/>
                <a:ea typeface="Roboto"/>
                <a:cs typeface="Roboto"/>
              </a:rPr>
              <a:t>trả</a:t>
            </a:r>
            <a:r>
              <a:rPr lang="en-US">
                <a:latin typeface="Roboto"/>
                <a:ea typeface="Roboto"/>
                <a:cs typeface="Roboto"/>
              </a:rPr>
              <a:t> </a:t>
            </a:r>
            <a:r>
              <a:rPr lang="en-US" err="1">
                <a:latin typeface="Roboto"/>
                <a:ea typeface="Roboto"/>
                <a:cs typeface="Roboto"/>
              </a:rPr>
              <a:t>về</a:t>
            </a:r>
            <a:r>
              <a:rPr lang="en-US">
                <a:latin typeface="Roboto"/>
                <a:ea typeface="Roboto"/>
                <a:cs typeface="Roboto"/>
              </a:rPr>
              <a:t> FLAG </a:t>
            </a:r>
            <a:r>
              <a:rPr lang="en-US" err="1">
                <a:latin typeface="Roboto"/>
                <a:ea typeface="Roboto"/>
                <a:cs typeface="Roboto"/>
              </a:rPr>
              <a:t>khi</a:t>
            </a:r>
            <a:r>
              <a:rPr lang="en-US">
                <a:latin typeface="Roboto"/>
                <a:ea typeface="Roboto"/>
                <a:cs typeface="Roboto"/>
              </a:rPr>
              <a:t> </a:t>
            </a:r>
            <a:r>
              <a:rPr lang="en-US" err="1">
                <a:latin typeface="Roboto"/>
                <a:ea typeface="Roboto"/>
                <a:cs typeface="Roboto"/>
              </a:rPr>
              <a:t>truyền</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đặc</a:t>
            </a:r>
            <a:r>
              <a:rPr lang="en-US">
                <a:latin typeface="Roboto"/>
                <a:ea typeface="Roboto"/>
                <a:cs typeface="Roboto"/>
              </a:rPr>
              <a:t> </a:t>
            </a:r>
            <a:r>
              <a:rPr lang="en-US" err="1">
                <a:latin typeface="Roboto"/>
                <a:ea typeface="Roboto"/>
                <a:cs typeface="Roboto"/>
              </a:rPr>
              <a:t>biệt</a:t>
            </a:r>
            <a:endParaRPr lang="en-US">
              <a:latin typeface="Roboto"/>
              <a:ea typeface="Roboto"/>
              <a:cs typeface="Roboto"/>
            </a:endParaRPr>
          </a:p>
          <a:p>
            <a:pPr marL="2540" defTabSz="360363">
              <a:buSzPts val="1400"/>
            </a:pPr>
            <a:endParaRPr lang="en-US">
              <a:solidFill>
                <a:schemeClr val="dk1"/>
              </a:solidFill>
              <a:latin typeface="Roboto" pitchFamily="2" charset="0"/>
              <a:ea typeface="Roboto" pitchFamily="2" charset="0"/>
            </a:endParaRPr>
          </a:p>
          <a:p>
            <a:pPr marL="2540" defTabSz="360363">
              <a:buSzPts val="1400"/>
            </a:pPr>
            <a:r>
              <a:rPr lang="en-US">
                <a:solidFill>
                  <a:schemeClr val="dk1"/>
                </a:solidFill>
                <a:latin typeface="Roboto" pitchFamily="2" charset="0"/>
                <a:ea typeface="Roboto" pitchFamily="2" charset="0"/>
                <a:cs typeface="Roboto"/>
              </a:rPr>
              <a:t>	Attacker (agent) </a:t>
            </a:r>
            <a:r>
              <a:rPr lang="en-US" err="1">
                <a:solidFill>
                  <a:schemeClr val="dk1"/>
                </a:solidFill>
                <a:latin typeface="Roboto" pitchFamily="2" charset="0"/>
                <a:ea typeface="Roboto" pitchFamily="2" charset="0"/>
                <a:cs typeface="Roboto"/>
              </a:rPr>
              <a:t>có</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thể</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thực</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hiện</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các</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hành</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động</a:t>
            </a:r>
            <a:r>
              <a:rPr lang="en-US">
                <a:solidFill>
                  <a:schemeClr val="dk1"/>
                </a:solidFill>
                <a:latin typeface="Roboto" pitchFamily="2" charset="0"/>
                <a:ea typeface="Roboto" pitchFamily="2" charset="0"/>
                <a:cs typeface="Roboto"/>
              </a:rPr>
              <a:t>:</a:t>
            </a:r>
            <a:endParaRPr lang="en-US">
              <a:solidFill>
                <a:schemeClr val="dk1"/>
              </a:solidFill>
              <a:latin typeface="Roboto" pitchFamily="2" charset="0"/>
              <a:ea typeface="Roboto" pitchFamily="2" charset="0"/>
            </a:endParaRPr>
          </a:p>
          <a:p>
            <a:pPr marL="2540" lvl="2" algn="just" defTabSz="360363">
              <a:buSzPts val="1400"/>
            </a:pPr>
            <a:r>
              <a:rPr lang="en-US">
                <a:latin typeface="Roboto"/>
                <a:ea typeface="Roboto"/>
                <a:cs typeface="Roboto"/>
              </a:rPr>
              <a:t>		+ Scan: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port </a:t>
            </a:r>
            <a:r>
              <a:rPr lang="en-US" err="1">
                <a:latin typeface="Roboto"/>
                <a:ea typeface="Roboto"/>
                <a:cs typeface="Roboto"/>
              </a:rPr>
              <a:t>mở</a:t>
            </a:r>
            <a:r>
              <a:rPr lang="en-US">
                <a:latin typeface="Roboto"/>
                <a:ea typeface="Roboto"/>
                <a:cs typeface="Roboto"/>
              </a:rPr>
              <a:t> </a:t>
            </a:r>
          </a:p>
          <a:p>
            <a:pPr marL="2540" lvl="2" algn="just" defTabSz="360363">
              <a:buSzPts val="1400"/>
            </a:pPr>
            <a:r>
              <a:rPr lang="en-US">
                <a:latin typeface="Roboto"/>
                <a:ea typeface="Roboto"/>
                <a:cs typeface="Roboto"/>
              </a:rPr>
              <a:t>        		+ Read: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ở service </a:t>
            </a:r>
            <a:r>
              <a:rPr lang="en-US" err="1">
                <a:latin typeface="Roboto"/>
                <a:ea typeface="Roboto"/>
                <a:cs typeface="Roboto"/>
              </a:rPr>
              <a:t>hoặc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nếu</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rõ</a:t>
            </a:r>
            <a:r>
              <a:rPr lang="en-US">
                <a:latin typeface="Roboto"/>
                <a:ea typeface="Roboto"/>
                <a:cs typeface="Roboto"/>
              </a:rPr>
              <a:t> </a:t>
            </a:r>
            <a:r>
              <a:rPr lang="en-US" err="1">
                <a:latin typeface="Roboto"/>
                <a:ea typeface="Roboto"/>
                <a:cs typeface="Roboto"/>
              </a:rPr>
              <a:t>ràng</a:t>
            </a:r>
            <a:r>
              <a:rPr lang="en-US">
                <a:latin typeface="Roboto"/>
                <a:ea typeface="Roboto"/>
                <a:cs typeface="Roboto"/>
              </a:rPr>
              <a:t>)</a:t>
            </a:r>
          </a:p>
          <a:p>
            <a:pPr marL="2540" lvl="2" algn="just" defTabSz="360363">
              <a:buSzPts val="1400"/>
            </a:pPr>
            <a:r>
              <a:rPr lang="en-US">
                <a:latin typeface="Roboto"/>
                <a:ea typeface="Roboto"/>
                <a:cs typeface="Roboto"/>
              </a:rPr>
              <a:t>        		+ </a:t>
            </a:r>
            <a:r>
              <a:rPr lang="en-US" err="1">
                <a:latin typeface="Roboto"/>
                <a:ea typeface="Roboto"/>
                <a:cs typeface="Roboto"/>
              </a:rPr>
              <a:t>DeepRead</a:t>
            </a:r>
            <a:r>
              <a:rPr lang="en-US">
                <a:latin typeface="Roboto"/>
                <a:ea typeface="Roboto"/>
                <a:cs typeface="Roboto"/>
              </a:rPr>
              <a:t>: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(hidden)</a:t>
            </a:r>
          </a:p>
          <a:p>
            <a:pPr marL="2540" lvl="2" algn="just" defTabSz="360363">
              <a:buSzPts val="1400"/>
            </a:pPr>
            <a:r>
              <a:rPr lang="en-US">
                <a:latin typeface="Roboto"/>
                <a:ea typeface="Roboto"/>
                <a:cs typeface="Roboto"/>
              </a:rPr>
              <a:t>        		+ Access: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a:t>
            </a:r>
            <a:r>
              <a:rPr lang="en-US" err="1">
                <a:latin typeface="Roboto"/>
                <a:ea typeface="Roboto"/>
                <a:cs typeface="Roboto"/>
              </a:rPr>
              <a:t>vào</a:t>
            </a:r>
            <a:r>
              <a:rPr lang="en-US">
                <a:latin typeface="Roboto"/>
                <a:ea typeface="Roboto"/>
                <a:cs typeface="Roboto"/>
              </a:rPr>
              <a:t> service.</a:t>
            </a:r>
          </a:p>
          <a:p>
            <a:pPr marL="2540" lvl="2" algn="just" defTabSz="360363">
              <a:buSzPts val="1400"/>
            </a:pPr>
            <a:r>
              <a:rPr lang="en-US">
                <a:latin typeface="Roboto"/>
                <a:ea typeface="Roboto"/>
                <a:cs typeface="Roboto"/>
              </a:rPr>
              <a:t>        		+ Send: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a:t>
            </a:r>
            <a:endParaRPr lang="en-US">
              <a:solidFill>
                <a:schemeClr val="dk1"/>
              </a:solidFill>
              <a:latin typeface="Roboto" pitchFamily="2" charset="0"/>
              <a:ea typeface="Roboto" pitchFamily="2" charset="0"/>
              <a:cs typeface="Roboto"/>
            </a:endParaRPr>
          </a:p>
          <a:p>
            <a:pPr marL="2540" lvl="2" defTabSz="360363">
              <a:buSzPts val="1400"/>
            </a:pPr>
            <a:endParaRPr lang="en-US">
              <a:latin typeface="Roboto"/>
              <a:ea typeface="Roboto"/>
              <a:cs typeface="Roboto"/>
            </a:endParaRPr>
          </a:p>
          <a:p>
            <a:pPr marL="320040" indent="-317500" defTabSz="360363">
              <a:buSzPts val="1400"/>
              <a:buFont typeface="Roboto"/>
              <a:buChar char="●"/>
            </a:pPr>
            <a:endParaRPr lang="en-US">
              <a:latin typeface="Roboto"/>
              <a:ea typeface="Roboto"/>
              <a:cs typeface="Roboto"/>
            </a:endParaRPr>
          </a:p>
        </p:txBody>
      </p:sp>
      <p:sp>
        <p:nvSpPr>
          <p:cNvPr id="8" name="TextBox 7">
            <a:extLst>
              <a:ext uri="{FF2B5EF4-FFF2-40B4-BE49-F238E27FC236}">
                <a16:creationId xmlns:a16="http://schemas.microsoft.com/office/drawing/2014/main" id="{4B28CD5E-1A19-077F-52D2-594E4D41486F}"/>
              </a:ext>
            </a:extLst>
          </p:cNvPr>
          <p:cNvSpPr txBox="1"/>
          <p:nvPr/>
        </p:nvSpPr>
        <p:spPr>
          <a:xfrm>
            <a:off x="405562" y="3755088"/>
            <a:ext cx="7583424" cy="1169551"/>
          </a:xfrm>
          <a:prstGeom prst="rect">
            <a:avLst/>
          </a:prstGeom>
          <a:noFill/>
        </p:spPr>
        <p:txBody>
          <a:bodyPr wrap="square">
            <a:spAutoFit/>
          </a:bodyPr>
          <a:lstStyle/>
          <a:p>
            <a:pPr marL="320040" indent="-317500" defTabSz="360363">
              <a:buSzPts val="1400"/>
              <a:buFont typeface="Roboto"/>
              <a:buChar char="●"/>
            </a:pPr>
            <a:r>
              <a:rPr lang="en-US" b="1">
                <a:latin typeface="Roboto"/>
                <a:ea typeface="Roboto"/>
                <a:cs typeface="Roboto"/>
              </a:rPr>
              <a:t>RL setup</a:t>
            </a:r>
            <a:r>
              <a:rPr lang="vi-VN">
                <a:latin typeface="Roboto"/>
                <a:ea typeface="Roboto"/>
                <a:cs typeface="Roboto"/>
              </a:rPr>
              <a:t>: </a:t>
            </a:r>
            <a:endParaRPr lang="en-US">
              <a:latin typeface="Roboto"/>
              <a:ea typeface="Roboto"/>
              <a:cs typeface="Roboto"/>
            </a:endParaRPr>
          </a:p>
          <a:p>
            <a:pPr marL="2540" lvl="5" defTabSz="360363">
              <a:buSzPts val="1400"/>
            </a:pPr>
            <a:r>
              <a:rPr lang="en-US">
                <a:latin typeface="Roboto"/>
                <a:ea typeface="Roboto"/>
                <a:cs typeface="Roboto"/>
              </a:rPr>
              <a:t>	</a:t>
            </a:r>
            <a:r>
              <a:rPr lang="vi-VN">
                <a:latin typeface="Roboto"/>
                <a:ea typeface="Roboto"/>
                <a:cs typeface="Roboto"/>
              </a:rPr>
              <a:t>N </a:t>
            </a:r>
            <a:r>
              <a:rPr lang="vi-VN" err="1">
                <a:latin typeface="Roboto"/>
                <a:ea typeface="Roboto"/>
                <a:cs typeface="Roboto"/>
              </a:rPr>
              <a:t>port</a:t>
            </a:r>
            <a:r>
              <a:rPr lang="vi-VN">
                <a:latin typeface="Roboto"/>
                <a:ea typeface="Roboto"/>
                <a:cs typeface="Roboto"/>
              </a:rPr>
              <a:t>, V </a:t>
            </a:r>
            <a:r>
              <a:rPr lang="vi-VN" err="1">
                <a:latin typeface="Roboto"/>
                <a:ea typeface="Roboto"/>
                <a:cs typeface="Roboto"/>
              </a:rPr>
              <a:t>service</a:t>
            </a:r>
            <a:r>
              <a:rPr lang="vi-VN">
                <a:latin typeface="Roboto"/>
                <a:ea typeface="Roboto"/>
                <a:cs typeface="Roboto"/>
              </a:rPr>
              <a:t>, M </a:t>
            </a:r>
            <a:r>
              <a:rPr lang="vi-VN" err="1">
                <a:latin typeface="Roboto"/>
                <a:ea typeface="Roboto"/>
                <a:cs typeface="Roboto"/>
              </a:rPr>
              <a:t>param</a:t>
            </a:r>
            <a:endParaRPr lang="en-US">
              <a:latin typeface="Roboto"/>
              <a:ea typeface="Roboto"/>
              <a:cs typeface="Roboto"/>
            </a:endParaRPr>
          </a:p>
          <a:p>
            <a:pPr marL="2540" lvl="5" defTabSz="360363">
              <a:buSzPts val="1400"/>
            </a:pPr>
            <a:r>
              <a:rPr lang="en-US">
                <a:latin typeface="Roboto"/>
                <a:ea typeface="Roboto"/>
                <a:cs typeface="Roboto"/>
              </a:rPr>
              <a:t>	A: 1 + N + N + (N * V) + (N * M) action</a:t>
            </a:r>
          </a:p>
          <a:p>
            <a:pPr marL="2540" lvl="5" defTabSz="360363">
              <a:buSzPts val="1400"/>
            </a:pPr>
            <a:r>
              <a:rPr lang="en-US">
                <a:latin typeface="Roboto"/>
                <a:ea typeface="Roboto"/>
                <a:cs typeface="Roboto"/>
              </a:rPr>
              <a:t>	S: ma </a:t>
            </a:r>
            <a:r>
              <a:rPr lang="en-US" err="1">
                <a:latin typeface="Roboto"/>
                <a:ea typeface="Roboto"/>
                <a:cs typeface="Roboto"/>
              </a:rPr>
              <a:t>trận</a:t>
            </a:r>
            <a:r>
              <a:rPr lang="en-US">
                <a:latin typeface="Roboto"/>
                <a:ea typeface="Roboto"/>
                <a:cs typeface="Roboto"/>
              </a:rPr>
              <a:t> N * (1 + V + 1)</a:t>
            </a:r>
          </a:p>
          <a:p>
            <a:pPr marL="2540" lvl="5" defTabSz="360363">
              <a:buSzPts val="1400"/>
            </a:pPr>
            <a:r>
              <a:rPr lang="en-US">
                <a:latin typeface="Roboto"/>
                <a:ea typeface="Roboto"/>
                <a:cs typeface="Roboto"/>
              </a:rPr>
              <a:t>	R: 100 </a:t>
            </a:r>
            <a:r>
              <a:rPr lang="en-US" err="1">
                <a:latin typeface="Roboto"/>
                <a:ea typeface="Roboto"/>
                <a:cs typeface="Roboto"/>
              </a:rPr>
              <a:t>cho</a:t>
            </a:r>
            <a:r>
              <a:rPr lang="en-US">
                <a:latin typeface="Roboto"/>
                <a:ea typeface="Roboto"/>
                <a:cs typeface="Roboto"/>
              </a:rPr>
              <a:t> FLAG, -1 </a:t>
            </a:r>
            <a:r>
              <a:rPr lang="en-US" err="1">
                <a:latin typeface="Roboto"/>
                <a:ea typeface="Roboto"/>
                <a:cs typeface="Roboto"/>
              </a:rPr>
              <a:t>cho</a:t>
            </a:r>
            <a:r>
              <a:rPr lang="en-US">
                <a:latin typeface="Roboto"/>
                <a:ea typeface="Roboto"/>
                <a:cs typeface="Roboto"/>
              </a:rPr>
              <a:t> </a:t>
            </a:r>
            <a:r>
              <a:rPr lang="en-US" err="1">
                <a:latin typeface="Roboto"/>
                <a:ea typeface="Roboto"/>
                <a:cs typeface="Roboto"/>
              </a:rPr>
              <a:t>những</a:t>
            </a:r>
            <a:r>
              <a:rPr lang="en-US">
                <a:latin typeface="Roboto"/>
                <a:ea typeface="Roboto"/>
                <a:cs typeface="Roboto"/>
              </a:rPr>
              <a:t> action </a:t>
            </a:r>
            <a:r>
              <a:rPr lang="en-US" err="1">
                <a:latin typeface="Roboto"/>
                <a:ea typeface="Roboto"/>
                <a:cs typeface="Roboto"/>
              </a:rPr>
              <a:t>khác</a:t>
            </a:r>
            <a:endParaRPr lang="vi-VN">
              <a:latin typeface="Roboto"/>
              <a:ea typeface="Roboto"/>
              <a:cs typeface="Roboto"/>
            </a:endParaRPr>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4" name="Google Shape;787;p24">
            <a:extLst>
              <a:ext uri="{FF2B5EF4-FFF2-40B4-BE49-F238E27FC236}">
                <a16:creationId xmlns:a16="http://schemas.microsoft.com/office/drawing/2014/main" id="{36C191EA-EEF3-8BBB-B925-070A8ABA154A}"/>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512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92590" y="99066"/>
            <a:ext cx="91440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err="1"/>
              <a:t>Triển</a:t>
            </a:r>
            <a:r>
              <a:rPr lang="en-US"/>
              <a:t> </a:t>
            </a:r>
            <a:r>
              <a:rPr lang="en-US" err="1"/>
              <a:t>khai</a:t>
            </a:r>
            <a:endParaRPr/>
          </a:p>
        </p:txBody>
      </p:sp>
      <p:sp>
        <p:nvSpPr>
          <p:cNvPr id="6" name="TextBox 5">
            <a:extLst>
              <a:ext uri="{FF2B5EF4-FFF2-40B4-BE49-F238E27FC236}">
                <a16:creationId xmlns:a16="http://schemas.microsoft.com/office/drawing/2014/main" id="{433203D6-28BF-FC6C-46E8-7CEBF1CA9E0D}"/>
              </a:ext>
            </a:extLst>
          </p:cNvPr>
          <p:cNvSpPr txBox="1"/>
          <p:nvPr/>
        </p:nvSpPr>
        <p:spPr>
          <a:xfrm>
            <a:off x="560832" y="1315050"/>
            <a:ext cx="8583168" cy="1600438"/>
          </a:xfrm>
          <a:prstGeom prst="rect">
            <a:avLst/>
          </a:prstGeom>
          <a:noFill/>
        </p:spPr>
        <p:txBody>
          <a:bodyPr wrap="square">
            <a:spAutoFit/>
          </a:bodyPr>
          <a:lstStyle/>
          <a:p>
            <a:r>
              <a:rPr lang="vi-VN" b="0">
                <a:solidFill>
                  <a:srgbClr val="0000FF"/>
                </a:solidFill>
                <a:effectLst/>
                <a:highlight>
                  <a:srgbClr val="FFFFFF"/>
                </a:highlight>
                <a:latin typeface="Consolas" panose="020B0609020204030204" pitchFamily="49" charset="0"/>
              </a:rPr>
              <a:t>class</a:t>
            </a:r>
            <a:r>
              <a:rPr lang="vi-VN" b="0">
                <a:solidFill>
                  <a:srgbClr val="000000"/>
                </a:solidFill>
                <a:effectLst/>
                <a:highlight>
                  <a:srgbClr val="FFFFFF"/>
                </a:highlight>
                <a:latin typeface="Consolas" panose="020B0609020204030204" pitchFamily="49" charset="0"/>
              </a:rPr>
              <a:t> Agent():</a:t>
            </a:r>
          </a:p>
          <a:p>
            <a:r>
              <a:rPr lang="vi-VN" b="0">
                <a:solidFill>
                  <a:srgbClr val="000000"/>
                </a:solidFill>
                <a:effectLst/>
                <a:highlight>
                  <a:srgbClr val="FFFFFF"/>
                </a:highlight>
                <a:latin typeface="Consolas" panose="020B0609020204030204" pitchFamily="49" charset="0"/>
              </a:rPr>
              <a:t>    </a:t>
            </a:r>
            <a:r>
              <a:rPr lang="vi-VN" b="0">
                <a:solidFill>
                  <a:srgbClr val="0000FF"/>
                </a:solidFill>
                <a:effectLst/>
                <a:highlight>
                  <a:srgbClr val="FFFFFF"/>
                </a:highlight>
                <a:latin typeface="Consolas" panose="020B0609020204030204" pitchFamily="49" charset="0"/>
              </a:rPr>
              <a:t>def</a:t>
            </a:r>
            <a:r>
              <a:rPr lang="vi-VN" b="0">
                <a:solidFill>
                  <a:srgbClr val="000000"/>
                </a:solidFill>
                <a:effectLst/>
                <a:highlight>
                  <a:srgbClr val="FFFFFF"/>
                </a:highlight>
                <a:latin typeface="Consolas" panose="020B0609020204030204" pitchFamily="49" charset="0"/>
              </a:rPr>
              <a:t> __init__(self, nports, verbose=</a:t>
            </a:r>
            <a:r>
              <a:rPr lang="vi-VN" b="0">
                <a:solidFill>
                  <a:srgbClr val="0000FF"/>
                </a:solidFill>
                <a:effectLst/>
                <a:highlight>
                  <a:srgbClr val="FFFFFF"/>
                </a:highlight>
                <a:latin typeface="Consolas" panose="020B0609020204030204" pitchFamily="49" charset="0"/>
              </a:rPr>
              <a:t>True</a:t>
            </a:r>
            <a:r>
              <a:rPr lang="vi-VN" b="0">
                <a:solidFill>
                  <a:srgbClr val="000000"/>
                </a:solidFill>
                <a:effectLst/>
                <a:highlight>
                  <a:srgbClr val="FFFFFF"/>
                </a:highlight>
                <a:latin typeface="Consolas" panose="020B0609020204030204" pitchFamily="49" charset="0"/>
              </a:rPr>
              <a:t>):</a:t>
            </a:r>
          </a:p>
          <a:p>
            <a:r>
              <a:rPr lang="vi-VN" b="0">
                <a:solidFill>
                  <a:srgbClr val="000000"/>
                </a:solidFill>
                <a:effectLst/>
                <a:highlight>
                  <a:srgbClr val="FFFFFF"/>
                </a:highlight>
                <a:latin typeface="Consolas" panose="020B0609020204030204" pitchFamily="49" charset="0"/>
              </a:rPr>
              <a:t>        </a:t>
            </a:r>
            <a:r>
              <a:rPr lang="vi-VN" b="0">
                <a:solidFill>
                  <a:srgbClr val="0000FF"/>
                </a:solidFill>
                <a:effectLst/>
                <a:highlight>
                  <a:srgbClr val="FFFFFF"/>
                </a:highlight>
                <a:latin typeface="Consolas" panose="020B0609020204030204" pitchFamily="49" charset="0"/>
              </a:rPr>
              <a:t>self</a:t>
            </a:r>
            <a:r>
              <a:rPr lang="vi-VN" b="0">
                <a:solidFill>
                  <a:srgbClr val="000000"/>
                </a:solidFill>
                <a:effectLst/>
                <a:highlight>
                  <a:srgbClr val="FFFFFF"/>
                </a:highlight>
                <a:latin typeface="Consolas" panose="020B0609020204030204" pitchFamily="49" charset="0"/>
              </a:rPr>
              <a:t>.nports = nports  </a:t>
            </a:r>
            <a:r>
              <a:rPr lang="vi-VN" b="0">
                <a:solidFill>
                  <a:srgbClr val="008000"/>
                </a:solidFill>
                <a:effectLst/>
                <a:highlight>
                  <a:srgbClr val="FFFFFF"/>
                </a:highlight>
                <a:latin typeface="Consolas" panose="020B0609020204030204" pitchFamily="49" charset="0"/>
              </a:rPr>
              <a:t># Số lượng cổng có thể có</a:t>
            </a:r>
            <a:endParaRPr lang="vi-VN" b="0">
              <a:solidFill>
                <a:srgbClr val="000000"/>
              </a:solidFill>
              <a:effectLst/>
              <a:highlight>
                <a:srgbClr val="FFFFFF"/>
              </a:highlight>
              <a:latin typeface="Consolas" panose="020B0609020204030204" pitchFamily="49" charset="0"/>
            </a:endParaRPr>
          </a:p>
          <a:p>
            <a:r>
              <a:rPr lang="vi-VN" b="0">
                <a:solidFill>
                  <a:srgbClr val="000000"/>
                </a:solidFill>
                <a:effectLst/>
                <a:highlight>
                  <a:srgbClr val="FFFFFF"/>
                </a:highlight>
                <a:latin typeface="Consolas" panose="020B0609020204030204" pitchFamily="49" charset="0"/>
              </a:rPr>
              <a:t>        </a:t>
            </a:r>
            <a:r>
              <a:rPr lang="vi-VN" b="0">
                <a:solidFill>
                  <a:srgbClr val="0000FF"/>
                </a:solidFill>
                <a:effectLst/>
                <a:highlight>
                  <a:srgbClr val="FFFF00"/>
                </a:highlight>
                <a:latin typeface="Consolas" panose="020B0609020204030204" pitchFamily="49" charset="0"/>
              </a:rPr>
              <a:t>self</a:t>
            </a:r>
            <a:r>
              <a:rPr lang="vi-VN" b="0">
                <a:solidFill>
                  <a:srgbClr val="000000"/>
                </a:solidFill>
                <a:effectLst/>
                <a:highlight>
                  <a:srgbClr val="FFFF00"/>
                </a:highlight>
                <a:latin typeface="Consolas" panose="020B0609020204030204" pitchFamily="49" charset="0"/>
              </a:rPr>
              <a:t>.Q = np.ones((nports+</a:t>
            </a:r>
            <a:r>
              <a:rPr lang="vi-VN" b="0">
                <a:solidFill>
                  <a:srgbClr val="098658"/>
                </a:solidFill>
                <a:effectLst/>
                <a:highlight>
                  <a:srgbClr val="FFFF00"/>
                </a:highlight>
                <a:latin typeface="Consolas" panose="020B0609020204030204" pitchFamily="49" charset="0"/>
              </a:rPr>
              <a:t>1</a:t>
            </a:r>
            <a:r>
              <a:rPr lang="vi-VN" b="0">
                <a:solidFill>
                  <a:srgbClr val="000000"/>
                </a:solidFill>
                <a:effectLst/>
                <a:highlight>
                  <a:srgbClr val="FFFF00"/>
                </a:highlight>
                <a:latin typeface="Consolas" panose="020B0609020204030204" pitchFamily="49" charset="0"/>
              </a:rPr>
              <a:t>, nports+</a:t>
            </a:r>
            <a:r>
              <a:rPr lang="vi-VN" b="0">
                <a:solidFill>
                  <a:srgbClr val="098658"/>
                </a:solidFill>
                <a:effectLst/>
                <a:highlight>
                  <a:srgbClr val="FFFF00"/>
                </a:highlight>
                <a:latin typeface="Consolas" panose="020B0609020204030204" pitchFamily="49" charset="0"/>
              </a:rPr>
              <a:t>1</a:t>
            </a:r>
            <a:r>
              <a:rPr lang="vi-VN" b="0">
                <a:solidFill>
                  <a:srgbClr val="000000"/>
                </a:solidFill>
                <a:effectLst/>
                <a:highlight>
                  <a:srgbClr val="FFFF00"/>
                </a:highlight>
                <a:latin typeface="Consolas" panose="020B0609020204030204" pitchFamily="49" charset="0"/>
              </a:rPr>
              <a:t>))  </a:t>
            </a:r>
            <a:r>
              <a:rPr lang="vi-VN" b="0">
                <a:solidFill>
                  <a:srgbClr val="008000"/>
                </a:solidFill>
                <a:effectLst/>
                <a:highlight>
                  <a:srgbClr val="FFFFFF"/>
                </a:highlight>
                <a:latin typeface="Consolas" panose="020B0609020204030204" pitchFamily="49" charset="0"/>
              </a:rPr>
              <a:t># Khởi tạo bảng Q-learning</a:t>
            </a:r>
            <a:endParaRPr lang="vi-VN" b="0">
              <a:solidFill>
                <a:srgbClr val="000000"/>
              </a:solidFill>
              <a:effectLst/>
              <a:highlight>
                <a:srgbClr val="FFFFFF"/>
              </a:highlight>
              <a:latin typeface="Consolas" panose="020B0609020204030204" pitchFamily="49" charset="0"/>
            </a:endParaRPr>
          </a:p>
          <a:p>
            <a:r>
              <a:rPr lang="vi-VN" b="0">
                <a:solidFill>
                  <a:srgbClr val="000000"/>
                </a:solidFill>
                <a:effectLst/>
                <a:highlight>
                  <a:srgbClr val="FFFFFF"/>
                </a:highlight>
                <a:latin typeface="Consolas" panose="020B0609020204030204" pitchFamily="49" charset="0"/>
              </a:rPr>
              <a:t>        </a:t>
            </a:r>
            <a:r>
              <a:rPr lang="vi-VN" b="0">
                <a:solidFill>
                  <a:srgbClr val="0000FF"/>
                </a:solidFill>
                <a:effectLst/>
                <a:highlight>
                  <a:srgbClr val="FFFFFF"/>
                </a:highlight>
                <a:latin typeface="Consolas" panose="020B0609020204030204" pitchFamily="49" charset="0"/>
              </a:rPr>
              <a:t>self</a:t>
            </a:r>
            <a:r>
              <a:rPr lang="vi-VN" b="0">
                <a:solidFill>
                  <a:srgbClr val="000000"/>
                </a:solidFill>
                <a:effectLst/>
                <a:highlight>
                  <a:srgbClr val="FFFFFF"/>
                </a:highlight>
                <a:latin typeface="Consolas" panose="020B0609020204030204" pitchFamily="49" charset="0"/>
              </a:rPr>
              <a:t>.verbose = verbose  </a:t>
            </a:r>
            <a:r>
              <a:rPr lang="vi-VN" b="0">
                <a:solidFill>
                  <a:srgbClr val="008000"/>
                </a:solidFill>
                <a:effectLst/>
                <a:highlight>
                  <a:srgbClr val="FFFFFF"/>
                </a:highlight>
                <a:latin typeface="Consolas" panose="020B0609020204030204" pitchFamily="49" charset="0"/>
              </a:rPr>
              <a:t># Hiển thị thông tin chi tiết nếu đặt là True</a:t>
            </a:r>
            <a:endParaRPr lang="vi-VN" b="0">
              <a:solidFill>
                <a:srgbClr val="000000"/>
              </a:solidFill>
              <a:effectLst/>
              <a:highlight>
                <a:srgbClr val="FFFFFF"/>
              </a:highlight>
              <a:latin typeface="Consolas" panose="020B0609020204030204" pitchFamily="49" charset="0"/>
            </a:endParaRPr>
          </a:p>
          <a:p>
            <a:br>
              <a:rPr lang="vi-VN" b="0">
                <a:solidFill>
                  <a:srgbClr val="000000"/>
                </a:solidFill>
                <a:effectLst/>
                <a:highlight>
                  <a:srgbClr val="FFFFFF"/>
                </a:highlight>
                <a:latin typeface="Consolas" panose="020B0609020204030204" pitchFamily="49" charset="0"/>
              </a:rPr>
            </a:br>
            <a:endParaRPr lang="vi-VN" b="0">
              <a:solidFill>
                <a:srgbClr val="000000"/>
              </a:solidFill>
              <a:effectLst/>
              <a:highlight>
                <a:srgbClr val="FFFFFF"/>
              </a:highlight>
              <a:latin typeface="Consolas" panose="020B0609020204030204" pitchFamily="49" charset="0"/>
            </a:endParaRPr>
          </a:p>
        </p:txBody>
      </p:sp>
      <p:sp>
        <p:nvSpPr>
          <p:cNvPr id="8" name="TextBox 7">
            <a:extLst>
              <a:ext uri="{FF2B5EF4-FFF2-40B4-BE49-F238E27FC236}">
                <a16:creationId xmlns:a16="http://schemas.microsoft.com/office/drawing/2014/main" id="{2491BE66-9FA6-07E0-EF11-F4437CAFA0DA}"/>
              </a:ext>
            </a:extLst>
          </p:cNvPr>
          <p:cNvSpPr txBox="1"/>
          <p:nvPr/>
        </p:nvSpPr>
        <p:spPr>
          <a:xfrm>
            <a:off x="560832" y="3134759"/>
            <a:ext cx="6486144" cy="1600438"/>
          </a:xfrm>
          <a:prstGeom prst="rect">
            <a:avLst/>
          </a:prstGeom>
          <a:noFill/>
        </p:spPr>
        <p:txBody>
          <a:bodyPr wrap="square">
            <a:spAutoFit/>
          </a:bodyPr>
          <a:lstStyle/>
          <a:p>
            <a:r>
              <a:rPr lang="en-US" b="0">
                <a:solidFill>
                  <a:srgbClr val="0000FF"/>
                </a:solidFill>
                <a:effectLst/>
                <a:highlight>
                  <a:srgbClr val="FFFFFF"/>
                </a:highlight>
                <a:latin typeface="Consolas" panose="020B0609020204030204" pitchFamily="49" charset="0"/>
              </a:rPr>
              <a:t>class</a:t>
            </a:r>
            <a:r>
              <a:rPr lang="en-US" b="0">
                <a:solidFill>
                  <a:srgbClr val="000000"/>
                </a:solidFill>
                <a:effectLst/>
                <a:highlight>
                  <a:srgbClr val="FFFFFF"/>
                </a:highlight>
                <a:latin typeface="Consolas" panose="020B0609020204030204" pitchFamily="49" charset="0"/>
              </a:rPr>
              <a:t> Agent():</a:t>
            </a:r>
          </a:p>
          <a:p>
            <a:r>
              <a:rPr lang="en-US" b="0">
                <a:solidFill>
                  <a:srgbClr val="000000"/>
                </a:solidFill>
                <a:effectLst/>
                <a:highlight>
                  <a:srgbClr val="FFFFFF"/>
                </a:highlight>
                <a:latin typeface="Consolas" panose="020B0609020204030204" pitchFamily="49" charset="0"/>
              </a:rPr>
              <a:t>    </a:t>
            </a:r>
            <a:r>
              <a:rPr lang="en-US" b="0">
                <a:solidFill>
                  <a:srgbClr val="0000FF"/>
                </a:solidFill>
                <a:effectLst/>
                <a:highlight>
                  <a:srgbClr val="FFFFFF"/>
                </a:highlight>
                <a:latin typeface="Consolas" panose="020B0609020204030204" pitchFamily="49" charset="0"/>
              </a:rPr>
              <a:t>def</a:t>
            </a:r>
            <a:r>
              <a:rPr lang="en-US" b="0">
                <a:solidFill>
                  <a:srgbClr val="000000"/>
                </a:solidFill>
                <a:effectLst/>
                <a:highlight>
                  <a:srgbClr val="FFFFFF"/>
                </a:highlight>
                <a:latin typeface="Consolas" panose="020B0609020204030204" pitchFamily="49" charset="0"/>
              </a:rPr>
              <a:t> __</a:t>
            </a:r>
            <a:r>
              <a:rPr lang="en-US" b="0" err="1">
                <a:solidFill>
                  <a:srgbClr val="000000"/>
                </a:solidFill>
                <a:effectLst/>
                <a:highlight>
                  <a:srgbClr val="FFFFFF"/>
                </a:highlight>
                <a:latin typeface="Consolas" panose="020B0609020204030204" pitchFamily="49" charset="0"/>
              </a:rPr>
              <a:t>init</a:t>
            </a:r>
            <a:r>
              <a:rPr lang="en-US" b="0">
                <a:solidFill>
                  <a:srgbClr val="000000"/>
                </a:solidFill>
                <a:effectLst/>
                <a:highlight>
                  <a:srgbClr val="FFFFFF"/>
                </a:highlight>
                <a:latin typeface="Consolas" panose="020B0609020204030204" pitchFamily="49" charset="0"/>
              </a:rPr>
              <a:t>__(</a:t>
            </a:r>
            <a:r>
              <a:rPr lang="en-US" b="0" err="1">
                <a:solidFill>
                  <a:srgbClr val="000000"/>
                </a:solidFill>
                <a:effectLst/>
                <a:highlight>
                  <a:srgbClr val="FFFFFF"/>
                </a:highlight>
                <a:latin typeface="Consolas" panose="020B0609020204030204" pitchFamily="49" charset="0"/>
              </a:rPr>
              <a:t>self,verbose</a:t>
            </a:r>
            <a:r>
              <a:rPr lang="en-US" b="0">
                <a:solidFill>
                  <a:srgbClr val="000000"/>
                </a:solidFill>
                <a:effectLst/>
                <a:highlight>
                  <a:srgbClr val="FFFFFF"/>
                </a:highlight>
                <a:latin typeface="Consolas" panose="020B0609020204030204" pitchFamily="49" charset="0"/>
              </a:rPr>
              <a:t>=</a:t>
            </a:r>
            <a:r>
              <a:rPr lang="en-US" b="0">
                <a:solidFill>
                  <a:srgbClr val="0000FF"/>
                </a:solidFill>
                <a:effectLst/>
                <a:highlight>
                  <a:srgbClr val="FFFFFF"/>
                </a:highlight>
                <a:latin typeface="Consolas" panose="020B0609020204030204" pitchFamily="49" charset="0"/>
              </a:rPr>
              <a:t>True</a:t>
            </a:r>
            <a:r>
              <a:rPr lang="en-US" b="0">
                <a:solidFill>
                  <a:srgbClr val="000000"/>
                </a:solidFill>
                <a:effectLst/>
                <a:highlight>
                  <a:srgbClr val="FFFFFF"/>
                </a:highlight>
                <a:latin typeface="Consolas" panose="020B0609020204030204" pitchFamily="49" charset="0"/>
              </a:rPr>
              <a:t>):       </a:t>
            </a:r>
          </a:p>
          <a:p>
            <a:r>
              <a:rPr lang="en-US" b="0">
                <a:solidFill>
                  <a:srgbClr val="000000"/>
                </a:solidFill>
                <a:effectLst/>
                <a:highlight>
                  <a:srgbClr val="FFFFFF"/>
                </a:highlight>
                <a:latin typeface="Consolas" panose="020B0609020204030204" pitchFamily="49" charset="0"/>
              </a:rPr>
              <a:t>        </a:t>
            </a:r>
            <a:r>
              <a:rPr lang="en-US" b="0" err="1">
                <a:solidFill>
                  <a:srgbClr val="0000FF"/>
                </a:solidFill>
                <a:effectLst/>
                <a:highlight>
                  <a:srgbClr val="FFFF00"/>
                </a:highlight>
                <a:latin typeface="Consolas" panose="020B0609020204030204" pitchFamily="49" charset="0"/>
              </a:rPr>
              <a:t>self</a:t>
            </a:r>
            <a:r>
              <a:rPr lang="en-US" b="0" err="1">
                <a:solidFill>
                  <a:srgbClr val="000000"/>
                </a:solidFill>
                <a:effectLst/>
                <a:highlight>
                  <a:srgbClr val="FFFF00"/>
                </a:highlight>
                <a:latin typeface="Consolas" panose="020B0609020204030204" pitchFamily="49" charset="0"/>
              </a:rPr>
              <a:t>.Q</a:t>
            </a:r>
            <a:r>
              <a:rPr lang="en-US" b="0">
                <a:solidFill>
                  <a:srgbClr val="000000"/>
                </a:solidFill>
                <a:effectLst/>
                <a:highlight>
                  <a:srgbClr val="FFFF00"/>
                </a:highlight>
                <a:latin typeface="Consolas" panose="020B0609020204030204" pitchFamily="49" charset="0"/>
              </a:rPr>
              <a:t> = {}               </a:t>
            </a:r>
          </a:p>
          <a:p>
            <a:r>
              <a:rPr lang="en-US" b="0">
                <a:solidFill>
                  <a:srgbClr val="000000"/>
                </a:solidFill>
                <a:effectLst/>
                <a:highlight>
                  <a:srgbClr val="FFFFFF"/>
                </a:highlight>
                <a:latin typeface="Consolas" panose="020B0609020204030204" pitchFamily="49" charset="0"/>
              </a:rPr>
              <a:t>        </a:t>
            </a:r>
            <a:r>
              <a:rPr lang="en-US" b="0" err="1">
                <a:solidFill>
                  <a:srgbClr val="0000FF"/>
                </a:solidFill>
                <a:effectLst/>
                <a:highlight>
                  <a:srgbClr val="FFFFFF"/>
                </a:highlight>
                <a:latin typeface="Consolas" panose="020B0609020204030204" pitchFamily="49" charset="0"/>
              </a:rPr>
              <a:t>self</a:t>
            </a:r>
            <a:r>
              <a:rPr lang="en-US" b="0" err="1">
                <a:solidFill>
                  <a:srgbClr val="000000"/>
                </a:solidFill>
                <a:effectLst/>
                <a:highlight>
                  <a:srgbClr val="FFFFFF"/>
                </a:highlight>
                <a:latin typeface="Consolas" panose="020B0609020204030204" pitchFamily="49" charset="0"/>
              </a:rPr>
              <a:t>.nactions</a:t>
            </a:r>
            <a:r>
              <a:rPr lang="en-US" b="0">
                <a:solidFill>
                  <a:srgbClr val="000000"/>
                </a:solidFill>
                <a:effectLst/>
                <a:highlight>
                  <a:srgbClr val="FFFFFF"/>
                </a:highlight>
                <a:latin typeface="Consolas" panose="020B0609020204030204" pitchFamily="49" charset="0"/>
              </a:rPr>
              <a:t> = </a:t>
            </a:r>
            <a:r>
              <a:rPr lang="en-US" b="0" err="1">
                <a:solidFill>
                  <a:srgbClr val="000000"/>
                </a:solidFill>
                <a:effectLst/>
                <a:highlight>
                  <a:srgbClr val="FFFFFF"/>
                </a:highlight>
                <a:latin typeface="Consolas" panose="020B0609020204030204" pitchFamily="49" charset="0"/>
              </a:rPr>
              <a:t>const.N_ACTIONS</a:t>
            </a:r>
            <a:r>
              <a:rPr lang="en-US" b="0">
                <a:solidFill>
                  <a:srgbClr val="000000"/>
                </a:solidFill>
                <a:effectLst/>
                <a:highlight>
                  <a:srgbClr val="FFFFFF"/>
                </a:highlight>
                <a:latin typeface="Consolas" panose="020B0609020204030204" pitchFamily="49" charset="0"/>
              </a:rPr>
              <a:t>        </a:t>
            </a:r>
          </a:p>
          <a:p>
            <a:r>
              <a:rPr lang="en-US" b="0">
                <a:solidFill>
                  <a:srgbClr val="000000"/>
                </a:solidFill>
                <a:effectLst/>
                <a:highlight>
                  <a:srgbClr val="FFFFFF"/>
                </a:highlight>
                <a:latin typeface="Consolas" panose="020B0609020204030204" pitchFamily="49" charset="0"/>
              </a:rPr>
              <a:t>        </a:t>
            </a:r>
            <a:r>
              <a:rPr lang="en-US" b="0" err="1">
                <a:solidFill>
                  <a:srgbClr val="0000FF"/>
                </a:solidFill>
                <a:effectLst/>
                <a:highlight>
                  <a:srgbClr val="FFFFFF"/>
                </a:highlight>
                <a:latin typeface="Consolas" panose="020B0609020204030204" pitchFamily="49" charset="0"/>
              </a:rPr>
              <a:t>self</a:t>
            </a:r>
            <a:r>
              <a:rPr lang="en-US" b="0" err="1">
                <a:solidFill>
                  <a:srgbClr val="000000"/>
                </a:solidFill>
                <a:effectLst/>
                <a:highlight>
                  <a:srgbClr val="FFFFFF"/>
                </a:highlight>
                <a:latin typeface="Consolas" panose="020B0609020204030204" pitchFamily="49" charset="0"/>
              </a:rPr>
              <a:t>.verbose</a:t>
            </a:r>
            <a:r>
              <a:rPr lang="en-US" b="0">
                <a:solidFill>
                  <a:srgbClr val="000000"/>
                </a:solidFill>
                <a:effectLst/>
                <a:highlight>
                  <a:srgbClr val="FFFFFF"/>
                </a:highlight>
                <a:latin typeface="Consolas" panose="020B0609020204030204" pitchFamily="49" charset="0"/>
              </a:rPr>
              <a:t> = verbose</a:t>
            </a:r>
          </a:p>
          <a:p>
            <a:br>
              <a:rPr lang="en-US" b="0">
                <a:solidFill>
                  <a:srgbClr val="000000"/>
                </a:solidFill>
                <a:effectLst/>
                <a:highlight>
                  <a:srgbClr val="FFFFFF"/>
                </a:highlight>
                <a:latin typeface="Consolas" panose="020B0609020204030204" pitchFamily="49" charset="0"/>
              </a:rPr>
            </a:br>
            <a:endParaRPr lang="en-US" b="0">
              <a:solidFill>
                <a:srgbClr val="000000"/>
              </a:solidFill>
              <a:effectLst/>
              <a:highlight>
                <a:srgbClr val="FFFFFF"/>
              </a:highlight>
              <a:latin typeface="Consolas" panose="020B0609020204030204" pitchFamily="49" charset="0"/>
            </a:endParaRPr>
          </a:p>
        </p:txBody>
      </p:sp>
      <p:sp>
        <p:nvSpPr>
          <p:cNvPr id="11" name="Google Shape;354;p17">
            <a:extLst>
              <a:ext uri="{FF2B5EF4-FFF2-40B4-BE49-F238E27FC236}">
                <a16:creationId xmlns:a16="http://schemas.microsoft.com/office/drawing/2014/main" id="{2F58776D-5345-AEFC-4934-B7DCF804C4DC}"/>
              </a:ext>
            </a:extLst>
          </p:cNvPr>
          <p:cNvSpPr txBox="1"/>
          <p:nvPr/>
        </p:nvSpPr>
        <p:spPr>
          <a:xfrm>
            <a:off x="328290" y="2763359"/>
            <a:ext cx="8487420" cy="371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err="1">
                <a:latin typeface="Roboto"/>
                <a:ea typeface="Roboto"/>
                <a:cs typeface="Roboto"/>
              </a:rPr>
              <a:t>Áp</a:t>
            </a:r>
            <a:r>
              <a:rPr lang="en-US">
                <a:latin typeface="Roboto"/>
                <a:ea typeface="Roboto"/>
                <a:cs typeface="Roboto"/>
              </a:rPr>
              <a:t> </a:t>
            </a:r>
            <a:r>
              <a:rPr lang="en-US" err="1">
                <a:latin typeface="Roboto"/>
                <a:ea typeface="Roboto"/>
                <a:cs typeface="Roboto"/>
              </a:rPr>
              <a:t>dụng</a:t>
            </a:r>
            <a:r>
              <a:rPr lang="en-US">
                <a:latin typeface="Roboto"/>
                <a:ea typeface="Roboto"/>
                <a:cs typeface="Roboto"/>
              </a:rPr>
              <a:t> </a:t>
            </a:r>
            <a:r>
              <a:rPr lang="en-US" b="1">
                <a:solidFill>
                  <a:srgbClr val="FF0000"/>
                </a:solidFill>
                <a:latin typeface="Roboto"/>
                <a:ea typeface="Roboto"/>
                <a:cs typeface="Roboto"/>
              </a:rPr>
              <a:t>Lazy loading</a:t>
            </a:r>
          </a:p>
        </p:txBody>
      </p:sp>
      <p:sp>
        <p:nvSpPr>
          <p:cNvPr id="16" name="Google Shape;354;p17">
            <a:extLst>
              <a:ext uri="{FF2B5EF4-FFF2-40B4-BE49-F238E27FC236}">
                <a16:creationId xmlns:a16="http://schemas.microsoft.com/office/drawing/2014/main" id="{45F9B1AB-A2B8-21D0-A82F-16E187ED16CD}"/>
              </a:ext>
            </a:extLst>
          </p:cNvPr>
          <p:cNvSpPr txBox="1"/>
          <p:nvPr/>
        </p:nvSpPr>
        <p:spPr>
          <a:xfrm>
            <a:off x="270335" y="932680"/>
            <a:ext cx="8487420" cy="371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a:latin typeface="Roboto"/>
                <a:ea typeface="Roboto"/>
                <a:cs typeface="Roboto"/>
              </a:rPr>
              <a:t>Ban </a:t>
            </a:r>
            <a:r>
              <a:rPr lang="en-US" err="1">
                <a:latin typeface="Roboto"/>
                <a:ea typeface="Roboto"/>
                <a:cs typeface="Roboto"/>
              </a:rPr>
              <a:t>đầu</a:t>
            </a:r>
            <a:r>
              <a:rPr lang="en-US">
                <a:latin typeface="Roboto"/>
                <a:ea typeface="Roboto"/>
                <a:cs typeface="Roboto"/>
              </a:rPr>
              <a:t>:</a:t>
            </a:r>
          </a:p>
        </p:txBody>
      </p:sp>
      <p:sp>
        <p:nvSpPr>
          <p:cNvPr id="2" name="Google Shape;641;p22">
            <a:extLst>
              <a:ext uri="{FF2B5EF4-FFF2-40B4-BE49-F238E27FC236}">
                <a16:creationId xmlns:a16="http://schemas.microsoft.com/office/drawing/2014/main" id="{9E95E8D0-0CEB-597C-AF12-0AECB0D9399E}"/>
              </a:ext>
            </a:extLst>
          </p:cNvPr>
          <p:cNvSpPr txBox="1">
            <a:spLocks/>
          </p:cNvSpPr>
          <p:nvPr/>
        </p:nvSpPr>
        <p:spPr>
          <a:xfrm>
            <a:off x="128789" y="593048"/>
            <a:ext cx="6149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3: Server Hacking CTF Problem with Lazy Loading</a:t>
            </a:r>
          </a:p>
        </p:txBody>
      </p:sp>
      <p:sp>
        <p:nvSpPr>
          <p:cNvPr id="3" name="Google Shape;787;p24">
            <a:extLst>
              <a:ext uri="{FF2B5EF4-FFF2-40B4-BE49-F238E27FC236}">
                <a16:creationId xmlns:a16="http://schemas.microsoft.com/office/drawing/2014/main" id="{3BE4B595-7E7D-816B-7203-499C1AD7DDE4}"/>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2275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96982" y="98037"/>
            <a:ext cx="91440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err="1"/>
              <a:t>Triển</a:t>
            </a:r>
            <a:r>
              <a:rPr lang="en-US"/>
              <a:t> </a:t>
            </a:r>
            <a:r>
              <a:rPr lang="en-US" err="1"/>
              <a:t>khai</a:t>
            </a:r>
            <a:endParaRPr/>
          </a:p>
        </p:txBody>
      </p:sp>
      <p:sp>
        <p:nvSpPr>
          <p:cNvPr id="6" name="TextBox 5">
            <a:extLst>
              <a:ext uri="{FF2B5EF4-FFF2-40B4-BE49-F238E27FC236}">
                <a16:creationId xmlns:a16="http://schemas.microsoft.com/office/drawing/2014/main" id="{433203D6-28BF-FC6C-46E8-7CEBF1CA9E0D}"/>
              </a:ext>
            </a:extLst>
          </p:cNvPr>
          <p:cNvSpPr txBox="1"/>
          <p:nvPr/>
        </p:nvSpPr>
        <p:spPr>
          <a:xfrm>
            <a:off x="560832" y="1608163"/>
            <a:ext cx="8583168" cy="646331"/>
          </a:xfrm>
          <a:prstGeom prst="rect">
            <a:avLst/>
          </a:prstGeom>
          <a:noFill/>
        </p:spPr>
        <p:txBody>
          <a:bodyPr wrap="square">
            <a:spAutoFit/>
          </a:bodyPr>
          <a:lstStyle/>
          <a:p>
            <a:pPr defTabSz="360363"/>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.Q</a:t>
            </a:r>
            <a:r>
              <a:rPr lang="en-US" sz="1200" b="0">
                <a:solidFill>
                  <a:srgbClr val="000000"/>
                </a:solidFill>
                <a:effectLst/>
                <a:highlight>
                  <a:srgbClr val="FFFFFF"/>
                </a:highlight>
                <a:latin typeface="Consolas" panose="020B0609020204030204" pitchFamily="49" charset="0"/>
              </a:rPr>
              <a:t>[</a:t>
            </a:r>
            <a:r>
              <a:rPr lang="en-US" sz="1200" b="0" err="1">
                <a:solidFill>
                  <a:srgbClr val="000000"/>
                </a:solidFill>
                <a:effectLst/>
                <a:highlight>
                  <a:srgbClr val="FFFFFF"/>
                </a:highlight>
                <a:latin typeface="Consolas" panose="020B0609020204030204" pitchFamily="49" charset="0"/>
              </a:rPr>
              <a:t>oldstate</a:t>
            </a:r>
            <a:r>
              <a:rPr lang="en-US" sz="1200" b="0">
                <a:solidFill>
                  <a:srgbClr val="000000"/>
                </a:solidFill>
                <a:effectLst/>
                <a:highlight>
                  <a:srgbClr val="FFFFFF"/>
                </a:highlight>
                <a:latin typeface="Consolas" panose="020B0609020204030204" pitchFamily="49" charset="0"/>
              </a:rPr>
              <a:t>, action] = </a:t>
            </a:r>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.Q</a:t>
            </a:r>
            <a:r>
              <a:rPr lang="en-US" sz="1200" b="0">
                <a:solidFill>
                  <a:srgbClr val="000000"/>
                </a:solidFill>
                <a:effectLst/>
                <a:highlight>
                  <a:srgbClr val="FFFFFF"/>
                </a:highlight>
                <a:latin typeface="Consolas" panose="020B0609020204030204" pitchFamily="49" charset="0"/>
              </a:rPr>
              <a:t>[</a:t>
            </a:r>
            <a:r>
              <a:rPr lang="en-US" sz="1200" b="0" err="1">
                <a:solidFill>
                  <a:srgbClr val="000000"/>
                </a:solidFill>
                <a:effectLst/>
                <a:highlight>
                  <a:srgbClr val="FFFFFF"/>
                </a:highlight>
                <a:latin typeface="Consolas" panose="020B0609020204030204" pitchFamily="49" charset="0"/>
              </a:rPr>
              <a:t>oldstate</a:t>
            </a:r>
            <a:r>
              <a:rPr lang="en-US" sz="1200" b="0">
                <a:solidFill>
                  <a:srgbClr val="000000"/>
                </a:solidFill>
                <a:effectLst/>
                <a:highlight>
                  <a:srgbClr val="FFFFFF"/>
                </a:highlight>
                <a:latin typeface="Consolas" panose="020B0609020204030204" pitchFamily="49" charset="0"/>
              </a:rPr>
              <a:t>, action] + </a:t>
            </a:r>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.alpha</a:t>
            </a:r>
            <a:r>
              <a:rPr lang="en-US" sz="1200" b="0">
                <a:solidFill>
                  <a:srgbClr val="000000"/>
                </a:solidFill>
                <a:effectLst/>
                <a:highlight>
                  <a:srgbClr val="FFFFFF"/>
                </a:highlight>
                <a:latin typeface="Consolas" panose="020B0609020204030204" pitchFamily="49" charset="0"/>
              </a:rPr>
              <a:t> * (</a:t>
            </a:r>
          </a:p>
          <a:p>
            <a:pPr defTabSz="360363"/>
            <a:r>
              <a:rPr lang="en-US" sz="1200" b="0">
                <a:solidFill>
                  <a:srgbClr val="000000"/>
                </a:solidFill>
                <a:effectLst/>
                <a:highlight>
                  <a:srgbClr val="FFFFFF"/>
                </a:highlight>
                <a:latin typeface="Consolas" panose="020B0609020204030204" pitchFamily="49" charset="0"/>
              </a:rPr>
              <a:t>    reward + </a:t>
            </a:r>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.gamma</a:t>
            </a:r>
            <a:r>
              <a:rPr lang="en-US" sz="1200" b="0">
                <a:solidFill>
                  <a:srgbClr val="000000"/>
                </a:solidFill>
                <a:effectLst/>
                <a:highlight>
                  <a:srgbClr val="FFFFFF"/>
                </a:highlight>
                <a:latin typeface="Consolas" panose="020B0609020204030204" pitchFamily="49" charset="0"/>
              </a:rPr>
              <a:t> * </a:t>
            </a:r>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.Q</a:t>
            </a:r>
            <a:r>
              <a:rPr lang="en-US" sz="1200" b="0">
                <a:solidFill>
                  <a:srgbClr val="000000"/>
                </a:solidFill>
                <a:effectLst/>
                <a:highlight>
                  <a:srgbClr val="FFFFFF"/>
                </a:highlight>
                <a:latin typeface="Consolas" panose="020B0609020204030204" pitchFamily="49" charset="0"/>
              </a:rPr>
              <a:t>[</a:t>
            </a:r>
            <a:r>
              <a:rPr lang="en-US" sz="1200" b="0" err="1">
                <a:solidFill>
                  <a:srgbClr val="000000"/>
                </a:solidFill>
                <a:effectLst/>
                <a:highlight>
                  <a:srgbClr val="FFFFFF"/>
                </a:highlight>
                <a:latin typeface="Consolas" panose="020B0609020204030204" pitchFamily="49" charset="0"/>
              </a:rPr>
              <a:t>newstate</a:t>
            </a:r>
            <a:r>
              <a:rPr lang="en-US" sz="1200" b="0">
                <a:solidFill>
                  <a:srgbClr val="000000"/>
                </a:solidFill>
                <a:effectLst/>
                <a:highlight>
                  <a:srgbClr val="FFFFFF"/>
                </a:highlight>
                <a:latin typeface="Consolas" panose="020B0609020204030204" pitchFamily="49" charset="0"/>
              </a:rPr>
              <a:t>, </a:t>
            </a:r>
            <a:r>
              <a:rPr lang="en-US" sz="1200" b="0" err="1">
                <a:solidFill>
                  <a:srgbClr val="000000"/>
                </a:solidFill>
                <a:effectLst/>
                <a:highlight>
                  <a:srgbClr val="FFFFFF"/>
                </a:highlight>
                <a:latin typeface="Consolas" panose="020B0609020204030204" pitchFamily="49" charset="0"/>
              </a:rPr>
              <a:t>best_action_newstate</a:t>
            </a:r>
            <a:r>
              <a:rPr lang="en-US" sz="1200" b="0">
                <a:solidFill>
                  <a:srgbClr val="000000"/>
                </a:solidFill>
                <a:effectLst/>
                <a:highlight>
                  <a:srgbClr val="FFFFFF"/>
                </a:highlight>
                <a:latin typeface="Consolas" panose="020B0609020204030204" pitchFamily="49" charset="0"/>
              </a:rPr>
              <a:t>] - </a:t>
            </a:r>
            <a:r>
              <a:rPr lang="en-US" sz="1200" b="0" err="1">
                <a:solidFill>
                  <a:srgbClr val="0000FF"/>
                </a:solidFill>
                <a:effectLst/>
                <a:highlight>
                  <a:srgbClr val="FFFFFF"/>
                </a:highlight>
                <a:latin typeface="Consolas" panose="020B0609020204030204" pitchFamily="49" charset="0"/>
              </a:rPr>
              <a:t>self</a:t>
            </a:r>
            <a:r>
              <a:rPr lang="en-US" sz="1200" b="0" err="1">
                <a:solidFill>
                  <a:srgbClr val="000000"/>
                </a:solidFill>
                <a:effectLst/>
                <a:highlight>
                  <a:srgbClr val="FFFFFF"/>
                </a:highlight>
                <a:latin typeface="Consolas" panose="020B0609020204030204" pitchFamily="49" charset="0"/>
              </a:rPr>
              <a:t>.Q</a:t>
            </a:r>
            <a:r>
              <a:rPr lang="en-US" sz="1200" b="0">
                <a:solidFill>
                  <a:srgbClr val="000000"/>
                </a:solidFill>
                <a:effectLst/>
                <a:highlight>
                  <a:srgbClr val="FFFFFF"/>
                </a:highlight>
                <a:latin typeface="Consolas" panose="020B0609020204030204" pitchFamily="49" charset="0"/>
              </a:rPr>
              <a:t>[</a:t>
            </a:r>
            <a:r>
              <a:rPr lang="en-US" sz="1200" b="0" err="1">
                <a:solidFill>
                  <a:srgbClr val="000000"/>
                </a:solidFill>
                <a:effectLst/>
                <a:highlight>
                  <a:srgbClr val="FFFFFF"/>
                </a:highlight>
                <a:latin typeface="Consolas" panose="020B0609020204030204" pitchFamily="49" charset="0"/>
              </a:rPr>
              <a:t>oldstate</a:t>
            </a:r>
            <a:r>
              <a:rPr lang="en-US" sz="1200" b="0">
                <a:solidFill>
                  <a:srgbClr val="000000"/>
                </a:solidFill>
                <a:effectLst/>
                <a:highlight>
                  <a:srgbClr val="FFFFFF"/>
                </a:highlight>
                <a:latin typeface="Consolas" panose="020B0609020204030204" pitchFamily="49" charset="0"/>
              </a:rPr>
              <a:t>, action]</a:t>
            </a:r>
          </a:p>
          <a:p>
            <a:pPr defTabSz="360363"/>
            <a:r>
              <a:rPr lang="en-US" sz="1200" b="0">
                <a:solidFill>
                  <a:srgbClr val="000000"/>
                </a:solidFill>
                <a:effectLst/>
                <a:highlight>
                  <a:srgbClr val="FFFFFF"/>
                </a:highlight>
                <a:latin typeface="Consolas" panose="020B0609020204030204" pitchFamily="49" charset="0"/>
              </a:rPr>
              <a:t>)</a:t>
            </a:r>
          </a:p>
        </p:txBody>
      </p:sp>
      <p:sp>
        <p:nvSpPr>
          <p:cNvPr id="11" name="Google Shape;354;p17">
            <a:extLst>
              <a:ext uri="{FF2B5EF4-FFF2-40B4-BE49-F238E27FC236}">
                <a16:creationId xmlns:a16="http://schemas.microsoft.com/office/drawing/2014/main" id="{2F58776D-5345-AEFC-4934-B7DCF804C4DC}"/>
              </a:ext>
            </a:extLst>
          </p:cNvPr>
          <p:cNvSpPr txBox="1"/>
          <p:nvPr/>
        </p:nvSpPr>
        <p:spPr>
          <a:xfrm>
            <a:off x="328290" y="2763359"/>
            <a:ext cx="8487420" cy="371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err="1">
                <a:latin typeface="Roboto"/>
                <a:ea typeface="Roboto"/>
                <a:cs typeface="Roboto"/>
              </a:rPr>
              <a:t>Áp</a:t>
            </a:r>
            <a:r>
              <a:rPr lang="en-US">
                <a:latin typeface="Roboto"/>
                <a:ea typeface="Roboto"/>
                <a:cs typeface="Roboto"/>
              </a:rPr>
              <a:t> </a:t>
            </a:r>
            <a:r>
              <a:rPr lang="en-US" err="1">
                <a:latin typeface="Roboto"/>
                <a:ea typeface="Roboto"/>
                <a:cs typeface="Roboto"/>
              </a:rPr>
              <a:t>dụng</a:t>
            </a:r>
            <a:r>
              <a:rPr lang="en-US">
                <a:latin typeface="Roboto"/>
                <a:ea typeface="Roboto"/>
                <a:cs typeface="Roboto"/>
              </a:rPr>
              <a:t> </a:t>
            </a:r>
            <a:r>
              <a:rPr lang="en-US" b="1">
                <a:solidFill>
                  <a:srgbClr val="FF0000"/>
                </a:solidFill>
                <a:latin typeface="Roboto"/>
                <a:ea typeface="Roboto"/>
                <a:cs typeface="Roboto"/>
              </a:rPr>
              <a:t>Lazy loading</a:t>
            </a:r>
          </a:p>
        </p:txBody>
      </p:sp>
      <p:sp>
        <p:nvSpPr>
          <p:cNvPr id="16" name="Google Shape;354;p17">
            <a:extLst>
              <a:ext uri="{FF2B5EF4-FFF2-40B4-BE49-F238E27FC236}">
                <a16:creationId xmlns:a16="http://schemas.microsoft.com/office/drawing/2014/main" id="{45F9B1AB-A2B8-21D0-A82F-16E187ED16CD}"/>
              </a:ext>
            </a:extLst>
          </p:cNvPr>
          <p:cNvSpPr txBox="1"/>
          <p:nvPr/>
        </p:nvSpPr>
        <p:spPr>
          <a:xfrm>
            <a:off x="270335" y="932680"/>
            <a:ext cx="8487420" cy="371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a:latin typeface="Roboto"/>
                <a:ea typeface="Roboto"/>
                <a:cs typeface="Roboto"/>
              </a:rPr>
              <a:t>Ban </a:t>
            </a:r>
            <a:r>
              <a:rPr lang="en-US" err="1">
                <a:latin typeface="Roboto"/>
                <a:ea typeface="Roboto"/>
                <a:cs typeface="Roboto"/>
              </a:rPr>
              <a:t>đầu</a:t>
            </a:r>
            <a:r>
              <a:rPr lang="en-US">
                <a:latin typeface="Roboto"/>
                <a:ea typeface="Roboto"/>
                <a:cs typeface="Roboto"/>
              </a:rPr>
              <a:t>:</a:t>
            </a:r>
          </a:p>
        </p:txBody>
      </p:sp>
      <p:sp>
        <p:nvSpPr>
          <p:cNvPr id="2" name="Google Shape;641;p22">
            <a:extLst>
              <a:ext uri="{FF2B5EF4-FFF2-40B4-BE49-F238E27FC236}">
                <a16:creationId xmlns:a16="http://schemas.microsoft.com/office/drawing/2014/main" id="{9E95E8D0-0CEB-597C-AF12-0AECB0D9399E}"/>
              </a:ext>
            </a:extLst>
          </p:cNvPr>
          <p:cNvSpPr txBox="1">
            <a:spLocks/>
          </p:cNvSpPr>
          <p:nvPr/>
        </p:nvSpPr>
        <p:spPr>
          <a:xfrm>
            <a:off x="128789" y="593048"/>
            <a:ext cx="6149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3: Server Hacking CTF Problem with Lazy Loading</a:t>
            </a:r>
          </a:p>
        </p:txBody>
      </p:sp>
      <p:sp>
        <p:nvSpPr>
          <p:cNvPr id="4" name="TextBox 3">
            <a:extLst>
              <a:ext uri="{FF2B5EF4-FFF2-40B4-BE49-F238E27FC236}">
                <a16:creationId xmlns:a16="http://schemas.microsoft.com/office/drawing/2014/main" id="{BA62B174-9617-53BE-EAD4-CD0D782379B1}"/>
              </a:ext>
            </a:extLst>
          </p:cNvPr>
          <p:cNvSpPr txBox="1"/>
          <p:nvPr/>
        </p:nvSpPr>
        <p:spPr>
          <a:xfrm>
            <a:off x="585787" y="3423541"/>
            <a:ext cx="7972425" cy="769441"/>
          </a:xfrm>
          <a:prstGeom prst="rect">
            <a:avLst/>
          </a:prstGeom>
          <a:noFill/>
        </p:spPr>
        <p:txBody>
          <a:bodyPr wrap="square">
            <a:spAutoFit/>
          </a:bodyPr>
          <a:lstStyle/>
          <a:p>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.Q</a:t>
            </a:r>
            <a:r>
              <a:rPr lang="en-US" sz="1100" b="0">
                <a:solidFill>
                  <a:srgbClr val="000000"/>
                </a:solidFill>
                <a:effectLst/>
                <a:highlight>
                  <a:srgbClr val="FFFFFF"/>
                </a:highlight>
                <a:latin typeface="Consolas" panose="020B0609020204030204" pitchFamily="49" charset="0"/>
              </a:rPr>
              <a:t>[</a:t>
            </a:r>
            <a:r>
              <a:rPr lang="en-US" sz="1100" b="0" err="1">
                <a:solidFill>
                  <a:srgbClr val="000000"/>
                </a:solidFill>
                <a:effectLst/>
                <a:highlight>
                  <a:srgbClr val="FFFFFF"/>
                </a:highlight>
                <a:latin typeface="Consolas" panose="020B0609020204030204" pitchFamily="49" charset="0"/>
              </a:rPr>
              <a:t>oldstate.tobytes</a:t>
            </a:r>
            <a:r>
              <a:rPr lang="en-US" sz="1100" b="0">
                <a:solidFill>
                  <a:srgbClr val="000000"/>
                </a:solidFill>
                <a:effectLst/>
                <a:highlight>
                  <a:srgbClr val="FFFFFF"/>
                </a:highlight>
                <a:latin typeface="Consolas" panose="020B0609020204030204" pitchFamily="49" charset="0"/>
              </a:rPr>
              <a:t>()][action] = </a:t>
            </a:r>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.Q</a:t>
            </a:r>
            <a:r>
              <a:rPr lang="en-US" sz="1100" b="0">
                <a:solidFill>
                  <a:srgbClr val="000000"/>
                </a:solidFill>
                <a:effectLst/>
                <a:highlight>
                  <a:srgbClr val="FFFFFF"/>
                </a:highlight>
                <a:latin typeface="Consolas" panose="020B0609020204030204" pitchFamily="49" charset="0"/>
              </a:rPr>
              <a:t>[</a:t>
            </a:r>
            <a:r>
              <a:rPr lang="en-US" sz="1100" b="0" err="1">
                <a:solidFill>
                  <a:srgbClr val="000000"/>
                </a:solidFill>
                <a:effectLst/>
                <a:highlight>
                  <a:srgbClr val="FFFFFF"/>
                </a:highlight>
                <a:latin typeface="Consolas" panose="020B0609020204030204" pitchFamily="49" charset="0"/>
              </a:rPr>
              <a:t>oldstate.tobytes</a:t>
            </a:r>
            <a:r>
              <a:rPr lang="en-US" sz="1100" b="0">
                <a:solidFill>
                  <a:srgbClr val="000000"/>
                </a:solidFill>
                <a:effectLst/>
                <a:highlight>
                  <a:srgbClr val="FFFFFF"/>
                </a:highlight>
                <a:latin typeface="Consolas" panose="020B0609020204030204" pitchFamily="49" charset="0"/>
              </a:rPr>
              <a:t>()][action] + </a:t>
            </a:r>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.alpha</a:t>
            </a:r>
            <a:r>
              <a:rPr lang="en-US" sz="1100" b="0">
                <a:solidFill>
                  <a:srgbClr val="000000"/>
                </a:solidFill>
                <a:effectLst/>
                <a:highlight>
                  <a:srgbClr val="FFFFFF"/>
                </a:highlight>
                <a:latin typeface="Consolas" panose="020B0609020204030204" pitchFamily="49" charset="0"/>
              </a:rPr>
              <a:t> * (</a:t>
            </a:r>
          </a:p>
          <a:p>
            <a:r>
              <a:rPr lang="en-US" sz="1100" b="0">
                <a:solidFill>
                  <a:srgbClr val="000000"/>
                </a:solidFill>
                <a:effectLst/>
                <a:highlight>
                  <a:srgbClr val="FFFFFF"/>
                </a:highlight>
                <a:latin typeface="Consolas" panose="020B0609020204030204" pitchFamily="49" charset="0"/>
              </a:rPr>
              <a:t>    reward + </a:t>
            </a:r>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.gamma</a:t>
            </a:r>
            <a:r>
              <a:rPr lang="en-US" sz="1100" b="0">
                <a:solidFill>
                  <a:srgbClr val="000000"/>
                </a:solidFill>
                <a:effectLst/>
                <a:highlight>
                  <a:srgbClr val="FFFFFF"/>
                </a:highlight>
                <a:latin typeface="Consolas" panose="020B0609020204030204" pitchFamily="49" charset="0"/>
              </a:rPr>
              <a:t>*</a:t>
            </a:r>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.Q</a:t>
            </a:r>
            <a:r>
              <a:rPr lang="en-US" sz="1100" b="0">
                <a:solidFill>
                  <a:srgbClr val="000000"/>
                </a:solidFill>
                <a:effectLst/>
                <a:highlight>
                  <a:srgbClr val="FFFFFF"/>
                </a:highlight>
                <a:latin typeface="Consolas" panose="020B0609020204030204" pitchFamily="49" charset="0"/>
              </a:rPr>
              <a:t>[</a:t>
            </a:r>
            <a:r>
              <a:rPr lang="en-US" sz="1100" b="0" err="1">
                <a:solidFill>
                  <a:srgbClr val="000000"/>
                </a:solidFill>
                <a:effectLst/>
                <a:highlight>
                  <a:srgbClr val="FFFFFF"/>
                </a:highlight>
                <a:latin typeface="Consolas" panose="020B0609020204030204" pitchFamily="49" charset="0"/>
              </a:rPr>
              <a:t>newstate.tobytes</a:t>
            </a:r>
            <a:r>
              <a:rPr lang="en-US" sz="1100" b="0">
                <a:solidFill>
                  <a:srgbClr val="000000"/>
                </a:solidFill>
                <a:effectLst/>
                <a:highlight>
                  <a:srgbClr val="FFFFFF"/>
                </a:highlight>
                <a:latin typeface="Consolas" panose="020B0609020204030204" pitchFamily="49" charset="0"/>
              </a:rPr>
              <a:t>()][</a:t>
            </a:r>
            <a:r>
              <a:rPr lang="en-US" sz="1100" b="0" err="1">
                <a:solidFill>
                  <a:srgbClr val="000000"/>
                </a:solidFill>
                <a:effectLst/>
                <a:highlight>
                  <a:srgbClr val="FFFFFF"/>
                </a:highlight>
                <a:latin typeface="Consolas" panose="020B0609020204030204" pitchFamily="49" charset="0"/>
              </a:rPr>
              <a:t>best_action_newstate</a:t>
            </a:r>
            <a:r>
              <a:rPr lang="en-US" sz="1100" b="0">
                <a:solidFill>
                  <a:srgbClr val="000000"/>
                </a:solidFill>
                <a:effectLst/>
                <a:highlight>
                  <a:srgbClr val="FFFFFF"/>
                </a:highlight>
                <a:latin typeface="Consolas" panose="020B0609020204030204" pitchFamily="49" charset="0"/>
              </a:rPr>
              <a:t>] - </a:t>
            </a:r>
            <a:r>
              <a:rPr lang="en-US" sz="1100" b="0" err="1">
                <a:solidFill>
                  <a:srgbClr val="0000FF"/>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.Q</a:t>
            </a:r>
            <a:r>
              <a:rPr lang="en-US" sz="1100" b="0">
                <a:solidFill>
                  <a:srgbClr val="000000"/>
                </a:solidFill>
                <a:effectLst/>
                <a:highlight>
                  <a:srgbClr val="FFFFFF"/>
                </a:highlight>
                <a:latin typeface="Consolas" panose="020B0609020204030204" pitchFamily="49" charset="0"/>
              </a:rPr>
              <a:t>[</a:t>
            </a:r>
            <a:r>
              <a:rPr lang="en-US" sz="1100" b="0" err="1">
                <a:solidFill>
                  <a:srgbClr val="000000"/>
                </a:solidFill>
                <a:effectLst/>
                <a:highlight>
                  <a:srgbClr val="FFFFFF"/>
                </a:highlight>
                <a:latin typeface="Consolas" panose="020B0609020204030204" pitchFamily="49" charset="0"/>
              </a:rPr>
              <a:t>oldstate.tobytes</a:t>
            </a:r>
            <a:r>
              <a:rPr lang="en-US" sz="1100" b="0">
                <a:solidFill>
                  <a:srgbClr val="000000"/>
                </a:solidFill>
                <a:effectLst/>
                <a:highlight>
                  <a:srgbClr val="FFFFFF"/>
                </a:highlight>
                <a:latin typeface="Consolas" panose="020B0609020204030204" pitchFamily="49" charset="0"/>
              </a:rPr>
              <a:t>()][action]</a:t>
            </a:r>
          </a:p>
          <a:p>
            <a:r>
              <a:rPr lang="en-US" sz="1100" b="0">
                <a:solidFill>
                  <a:srgbClr val="000000"/>
                </a:solidFill>
                <a:effectLst/>
                <a:highlight>
                  <a:srgbClr val="FFFFFF"/>
                </a:highlight>
                <a:latin typeface="Consolas" panose="020B0609020204030204" pitchFamily="49" charset="0"/>
              </a:rPr>
              <a:t>)</a:t>
            </a:r>
          </a:p>
        </p:txBody>
      </p:sp>
      <p:sp>
        <p:nvSpPr>
          <p:cNvPr id="3" name="Google Shape;787;p24">
            <a:extLst>
              <a:ext uri="{FF2B5EF4-FFF2-40B4-BE49-F238E27FC236}">
                <a16:creationId xmlns:a16="http://schemas.microsoft.com/office/drawing/2014/main" id="{704A10CB-D941-BC7E-DA36-AE706DA68CC3}"/>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233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328290" y="947007"/>
                <a:ext cx="8487420" cy="1399082"/>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b="1">
                    <a:latin typeface="Roboto"/>
                    <a:ea typeface="Roboto"/>
                    <a:cs typeface="Roboto"/>
                  </a:rPr>
                  <a:t>Kết </a:t>
                </a:r>
                <a:r>
                  <a:rPr lang="en-US" b="1" err="1">
                    <a:latin typeface="Roboto"/>
                    <a:ea typeface="Roboto"/>
                    <a:cs typeface="Roboto"/>
                  </a:rPr>
                  <a:t>quả</a:t>
                </a:r>
                <a:r>
                  <a:rPr lang="en-US">
                    <a:latin typeface="Roboto"/>
                    <a:ea typeface="Roboto"/>
                    <a:cs typeface="Roboto"/>
                  </a:rPr>
                  <a:t>: </a:t>
                </a:r>
              </a:p>
              <a:p>
                <a:pPr marL="2540">
                  <a:buSzPts val="1400"/>
                </a:pPr>
                <a:r>
                  <a:rPr lang="en-US">
                    <a:latin typeface="Roboto"/>
                    <a:ea typeface="Roboto"/>
                    <a:cs typeface="Roboto"/>
                  </a:rPr>
                  <a:t>	</a:t>
                </a:r>
                <a:r>
                  <a:rPr lang="vi-VN">
                    <a:latin typeface="Roboto"/>
                    <a:ea typeface="Roboto"/>
                    <a:cs typeface="Roboto"/>
                  </a:rPr>
                  <a:t>N = 4 </a:t>
                </a:r>
                <a:r>
                  <a:rPr lang="vi-VN" err="1">
                    <a:latin typeface="Roboto"/>
                    <a:ea typeface="Roboto"/>
                    <a:cs typeface="Roboto"/>
                  </a:rPr>
                  <a:t>port</a:t>
                </a:r>
                <a:endParaRPr lang="en-US">
                  <a:latin typeface="Roboto"/>
                  <a:ea typeface="Roboto"/>
                  <a:cs typeface="Roboto"/>
                </a:endParaRPr>
              </a:p>
              <a:p>
                <a:pPr marL="2540">
                  <a:buSzPts val="1400"/>
                </a:pPr>
                <a:r>
                  <a:rPr lang="en-US">
                    <a:latin typeface="Roboto"/>
                    <a:ea typeface="Roboto"/>
                    <a:cs typeface="Roboto"/>
                  </a:rPr>
                  <a:t>	</a:t>
                </a:r>
                <a:r>
                  <a:rPr lang="vi-VN">
                    <a:latin typeface="Roboto"/>
                    <a:ea typeface="Roboto"/>
                    <a:cs typeface="Roboto"/>
                  </a:rPr>
                  <a:t>V = 5 </a:t>
                </a:r>
                <a:r>
                  <a:rPr lang="vi-VN" err="1">
                    <a:latin typeface="Roboto"/>
                    <a:ea typeface="Roboto"/>
                    <a:cs typeface="Roboto"/>
                  </a:rPr>
                  <a:t>service</a:t>
                </a:r>
                <a:r>
                  <a:rPr lang="en-US">
                    <a:latin typeface="Roboto"/>
                    <a:ea typeface="Roboto"/>
                    <a:cs typeface="Roboto"/>
                  </a:rPr>
                  <a:t>	</a:t>
                </a:r>
              </a:p>
              <a:p>
                <a:pPr marL="2540">
                  <a:buSzPts val="1400"/>
                </a:pPr>
                <a:r>
                  <a:rPr lang="en-US">
                    <a:latin typeface="Roboto"/>
                    <a:ea typeface="Roboto"/>
                    <a:cs typeface="Roboto"/>
                  </a:rPr>
                  <a:t>	</a:t>
                </a:r>
                <a:r>
                  <a:rPr lang="vi-VN">
                    <a:latin typeface="Roboto"/>
                    <a:ea typeface="Roboto"/>
                    <a:cs typeface="Roboto"/>
                  </a:rPr>
                  <a:t>M = 4 </a:t>
                </a:r>
                <a:r>
                  <a:rPr lang="vi-VN" err="1">
                    <a:latin typeface="Roboto"/>
                    <a:ea typeface="Roboto"/>
                    <a:cs typeface="Roboto"/>
                  </a:rPr>
                  <a:t>param</a:t>
                </a:r>
                <a:endParaRPr lang="en-US">
                  <a:latin typeface="Roboto"/>
                  <a:ea typeface="Roboto"/>
                  <a:cs typeface="Roboto"/>
                </a:endParaRPr>
              </a:p>
              <a:p>
                <a:pPr marL="2540">
                  <a:buSzPts val="1400"/>
                </a:pPr>
                <a:r>
                  <a:rPr lang="en-US">
                    <a:latin typeface="Roboto"/>
                    <a:ea typeface="Roboto"/>
                    <a:cs typeface="Roboto"/>
                  </a:rPr>
                  <a:t>	</a:t>
                </a:r>
                <a:r>
                  <a:rPr lang="en-US" err="1">
                    <a:latin typeface="Roboto"/>
                    <a:ea typeface="Roboto"/>
                    <a:cs typeface="Roboto"/>
                  </a:rPr>
                  <a:t>chạy</a:t>
                </a:r>
                <a:r>
                  <a:rPr lang="en-US">
                    <a:latin typeface="Roboto"/>
                    <a:ea typeface="Roboto"/>
                    <a:cs typeface="Roboto"/>
                  </a:rPr>
                  <a:t> </a:t>
                </a:r>
                <a14:m>
                  <m:oMath xmlns:m="http://schemas.openxmlformats.org/officeDocument/2006/math">
                    <m:sSup>
                      <m:sSupPr>
                        <m:ctrlPr>
                          <a:rPr lang="vi-VN" i="1" dirty="0" smtClean="0">
                            <a:latin typeface="Cambria Math" panose="02040503050406030204" pitchFamily="18" charset="0"/>
                            <a:ea typeface="Roboto"/>
                            <a:cs typeface="Roboto"/>
                          </a:rPr>
                        </m:ctrlPr>
                      </m:sSupPr>
                      <m:e>
                        <m:r>
                          <a:rPr lang="en-US" b="0" i="1" dirty="0" smtClean="0">
                            <a:latin typeface="Cambria Math" panose="02040503050406030204" pitchFamily="18" charset="0"/>
                            <a:ea typeface="Roboto"/>
                            <a:cs typeface="Roboto"/>
                          </a:rPr>
                          <m:t>10</m:t>
                        </m:r>
                      </m:e>
                      <m:sup>
                        <m:r>
                          <a:rPr lang="en-US" b="0" i="1" dirty="0" smtClean="0">
                            <a:latin typeface="Cambria Math" panose="02040503050406030204" pitchFamily="18" charset="0"/>
                            <a:ea typeface="Roboto"/>
                            <a:cs typeface="Roboto"/>
                          </a:rPr>
                          <m:t>6</m:t>
                        </m:r>
                      </m:sup>
                    </m:sSup>
                    <m:r>
                      <a:rPr lang="vi-VN" i="1" dirty="0">
                        <a:latin typeface="Cambria Math" panose="02040503050406030204" pitchFamily="18" charset="0"/>
                        <a:ea typeface="Roboto"/>
                        <a:cs typeface="Roboto"/>
                      </a:rPr>
                      <m:t> </m:t>
                    </m:r>
                  </m:oMath>
                </a14:m>
                <a:r>
                  <a:rPr lang="vi-VN">
                    <a:latin typeface="Roboto"/>
                    <a:ea typeface="Roboto"/>
                    <a:cs typeface="Roboto"/>
                  </a:rPr>
                  <a:t>episodes</a:t>
                </a:r>
                <a:r>
                  <a:rPr lang="en-US">
                    <a:latin typeface="Roboto"/>
                    <a:ea typeface="Roboto"/>
                    <a:cs typeface="Roboto"/>
                  </a:rPr>
                  <a:t> </a:t>
                </a:r>
                <a:r>
                  <a:rPr lang="vi-VN">
                    <a:latin typeface="Roboto"/>
                    <a:ea typeface="Roboto"/>
                    <a:cs typeface="Roboto"/>
                  </a:rPr>
                  <a:t>(e=0.3)</a:t>
                </a:r>
                <a:endParaRPr lang="en-US">
                  <a:latin typeface="Roboto"/>
                  <a:ea typeface="Roboto"/>
                  <a:cs typeface="Roboto"/>
                </a:endParaRP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328290" y="947007"/>
                <a:ext cx="8487420" cy="1399082"/>
              </a:xfrm>
              <a:prstGeom prst="rect">
                <a:avLst/>
              </a:prstGeom>
              <a:blipFill>
                <a:blip r:embed="rId3"/>
                <a:stretch>
                  <a:fillRect l="-144"/>
                </a:stretch>
              </a:blipFill>
              <a:ln>
                <a:noFill/>
              </a:ln>
            </p:spPr>
            <p:txBody>
              <a:bodyPr/>
              <a:lstStyle/>
              <a:p>
                <a:r>
                  <a:rPr lang="en-US">
                    <a:noFill/>
                  </a:rPr>
                  <a:t> </a:t>
                </a:r>
              </a:p>
            </p:txBody>
          </p:sp>
        </mc:Fallback>
      </mc:AlternateContent>
      <p:pic>
        <p:nvPicPr>
          <p:cNvPr id="3" name="Picture 2" descr="A graph of a number of episodes&#10;&#10;Description automatically generated with medium confidence">
            <a:extLst>
              <a:ext uri="{FF2B5EF4-FFF2-40B4-BE49-F238E27FC236}">
                <a16:creationId xmlns:a16="http://schemas.microsoft.com/office/drawing/2014/main" id="{884615BE-5537-3DE6-F6E6-02278C4F3274}"/>
              </a:ext>
            </a:extLst>
          </p:cNvPr>
          <p:cNvPicPr>
            <a:picLocks noChangeAspect="1"/>
          </p:cNvPicPr>
          <p:nvPr/>
        </p:nvPicPr>
        <p:blipFill>
          <a:blip r:embed="rId4"/>
          <a:stretch>
            <a:fillRect/>
          </a:stretch>
        </p:blipFill>
        <p:spPr>
          <a:xfrm>
            <a:off x="1352343" y="2101670"/>
            <a:ext cx="5155614" cy="2990211"/>
          </a:xfrm>
          <a:prstGeom prst="rect">
            <a:avLst/>
          </a:prstGeom>
          <a:ln>
            <a:solidFill>
              <a:schemeClr val="tx1"/>
            </a:solidFill>
          </a:ln>
        </p:spPr>
      </p:pic>
      <p:sp>
        <p:nvSpPr>
          <p:cNvPr id="7" name="Google Shape;641;p22">
            <a:extLst>
              <a:ext uri="{FF2B5EF4-FFF2-40B4-BE49-F238E27FC236}">
                <a16:creationId xmlns:a16="http://schemas.microsoft.com/office/drawing/2014/main" id="{835D5E91-5FEB-67E1-9390-E6761AAF8741}"/>
              </a:ext>
            </a:extLst>
          </p:cNvPr>
          <p:cNvSpPr txBox="1">
            <a:spLocks/>
          </p:cNvSpPr>
          <p:nvPr/>
        </p:nvSpPr>
        <p:spPr>
          <a:xfrm>
            <a:off x="128789" y="593048"/>
            <a:ext cx="6149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3: Server Hacking CTF Problem with Lazy Loading</a:t>
            </a:r>
          </a:p>
        </p:txBody>
      </p:sp>
      <p:sp>
        <p:nvSpPr>
          <p:cNvPr id="9" name="Google Shape;593;p21">
            <a:extLst>
              <a:ext uri="{FF2B5EF4-FFF2-40B4-BE49-F238E27FC236}">
                <a16:creationId xmlns:a16="http://schemas.microsoft.com/office/drawing/2014/main" id="{A5356CC3-6866-FB89-7C82-F18C5F6C9B12}"/>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10" name="Google Shape;787;p24">
            <a:extLst>
              <a:ext uri="{FF2B5EF4-FFF2-40B4-BE49-F238E27FC236}">
                <a16:creationId xmlns:a16="http://schemas.microsoft.com/office/drawing/2014/main" id="{2A366C23-A58E-6A44-8A30-DD67295A77BC}"/>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268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r>
              <a:rPr lang="en"/>
              <a:t>Machine Learning in Pentesting</a:t>
            </a:r>
            <a:endParaRPr/>
          </a:p>
        </p:txBody>
      </p:sp>
      <p:grpSp>
        <p:nvGrpSpPr>
          <p:cNvPr id="236" name="Google Shape;236;p16"/>
          <p:cNvGrpSpPr/>
          <p:nvPr/>
        </p:nvGrpSpPr>
        <p:grpSpPr>
          <a:xfrm>
            <a:off x="3530679" y="1101825"/>
            <a:ext cx="2629341" cy="596100"/>
            <a:chOff x="3297249" y="1109874"/>
            <a:chExt cx="2629341" cy="596100"/>
          </a:xfrm>
        </p:grpSpPr>
        <p:sp>
          <p:nvSpPr>
            <p:cNvPr id="237" name="Google Shape;237;p16"/>
            <p:cNvSpPr/>
            <p:nvPr/>
          </p:nvSpPr>
          <p:spPr>
            <a:xfrm>
              <a:off x="3297249" y="1109874"/>
              <a:ext cx="596100" cy="59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a:solidFill>
                  <a:schemeClr val="lt1"/>
                </a:solidFill>
              </a:endParaRPr>
            </a:p>
          </p:txBody>
        </p:sp>
        <p:sp>
          <p:nvSpPr>
            <p:cNvPr id="239" name="Google Shape;239;p16"/>
            <p:cNvSpPr txBox="1"/>
            <p:nvPr/>
          </p:nvSpPr>
          <p:spPr>
            <a:xfrm>
              <a:off x="3945390" y="1245244"/>
              <a:ext cx="1981200" cy="331800"/>
            </a:xfrm>
            <a:prstGeom prst="rect">
              <a:avLst/>
            </a:prstGeom>
            <a:noFill/>
            <a:ln>
              <a:noFill/>
            </a:ln>
          </p:spPr>
          <p:txBody>
            <a:bodyPr spcFirstLastPara="1" wrap="square" lIns="91425" tIns="91425" rIns="91425" bIns="91425" anchor="ctr" anchorCtr="0">
              <a:noAutofit/>
            </a:bodyPr>
            <a:lstStyle/>
            <a:p>
              <a:r>
                <a:rPr lang="en" sz="1800" b="1" err="1">
                  <a:latin typeface="Fira Sans Extra Condensed"/>
                </a:rPr>
                <a:t>Tổng</a:t>
              </a:r>
              <a:r>
                <a:rPr lang="en" sz="1800" b="1">
                  <a:latin typeface="Fira Sans Extra Condensed"/>
                </a:rPr>
                <a:t> </a:t>
              </a:r>
              <a:r>
                <a:rPr lang="en" sz="1800" b="1" err="1">
                  <a:latin typeface="Fira Sans Extra Condensed"/>
                </a:rPr>
                <a:t>quan</a:t>
              </a:r>
            </a:p>
          </p:txBody>
        </p:sp>
      </p:grpSp>
      <p:grpSp>
        <p:nvGrpSpPr>
          <p:cNvPr id="241" name="Google Shape;241;p16"/>
          <p:cNvGrpSpPr/>
          <p:nvPr/>
        </p:nvGrpSpPr>
        <p:grpSpPr>
          <a:xfrm>
            <a:off x="454801" y="1501136"/>
            <a:ext cx="2653421" cy="2696472"/>
            <a:chOff x="3525722" y="1985800"/>
            <a:chExt cx="2702609" cy="2746178"/>
          </a:xfrm>
        </p:grpSpPr>
        <p:sp>
          <p:nvSpPr>
            <p:cNvPr id="242" name="Google Shape;242;p16"/>
            <p:cNvSpPr/>
            <p:nvPr/>
          </p:nvSpPr>
          <p:spPr>
            <a:xfrm>
              <a:off x="5442457" y="4676877"/>
              <a:ext cx="683885" cy="51372"/>
            </a:xfrm>
            <a:custGeom>
              <a:avLst/>
              <a:gdLst/>
              <a:ahLst/>
              <a:cxnLst/>
              <a:rect l="l" t="t" r="r" b="b"/>
              <a:pathLst>
                <a:path w="19263" h="1447" extrusionOk="0">
                  <a:moveTo>
                    <a:pt x="8650" y="0"/>
                  </a:moveTo>
                  <a:lnTo>
                    <a:pt x="7692" y="10"/>
                  </a:lnTo>
                  <a:lnTo>
                    <a:pt x="6763" y="29"/>
                  </a:lnTo>
                  <a:lnTo>
                    <a:pt x="5882" y="58"/>
                  </a:lnTo>
                  <a:lnTo>
                    <a:pt x="5039" y="86"/>
                  </a:lnTo>
                  <a:lnTo>
                    <a:pt x="4244" y="125"/>
                  </a:lnTo>
                  <a:lnTo>
                    <a:pt x="3506" y="163"/>
                  </a:lnTo>
                  <a:lnTo>
                    <a:pt x="2826" y="211"/>
                  </a:lnTo>
                  <a:lnTo>
                    <a:pt x="2204" y="259"/>
                  </a:lnTo>
                  <a:lnTo>
                    <a:pt x="1648" y="316"/>
                  </a:lnTo>
                  <a:lnTo>
                    <a:pt x="1160" y="374"/>
                  </a:lnTo>
                  <a:lnTo>
                    <a:pt x="757" y="441"/>
                  </a:lnTo>
                  <a:lnTo>
                    <a:pt x="432" y="508"/>
                  </a:lnTo>
                  <a:lnTo>
                    <a:pt x="307" y="536"/>
                  </a:lnTo>
                  <a:lnTo>
                    <a:pt x="202" y="575"/>
                  </a:lnTo>
                  <a:lnTo>
                    <a:pt x="116" y="613"/>
                  </a:lnTo>
                  <a:lnTo>
                    <a:pt x="49" y="642"/>
                  </a:lnTo>
                  <a:lnTo>
                    <a:pt x="10" y="680"/>
                  </a:lnTo>
                  <a:lnTo>
                    <a:pt x="1" y="699"/>
                  </a:lnTo>
                  <a:lnTo>
                    <a:pt x="1" y="718"/>
                  </a:lnTo>
                  <a:lnTo>
                    <a:pt x="1" y="738"/>
                  </a:lnTo>
                  <a:lnTo>
                    <a:pt x="10" y="757"/>
                  </a:lnTo>
                  <a:lnTo>
                    <a:pt x="49" y="795"/>
                  </a:lnTo>
                  <a:lnTo>
                    <a:pt x="116" y="833"/>
                  </a:lnTo>
                  <a:lnTo>
                    <a:pt x="202" y="862"/>
                  </a:lnTo>
                  <a:lnTo>
                    <a:pt x="307" y="900"/>
                  </a:lnTo>
                  <a:lnTo>
                    <a:pt x="432" y="939"/>
                  </a:lnTo>
                  <a:lnTo>
                    <a:pt x="757" y="1006"/>
                  </a:lnTo>
                  <a:lnTo>
                    <a:pt x="1160" y="1063"/>
                  </a:lnTo>
                  <a:lnTo>
                    <a:pt x="1648" y="1121"/>
                  </a:lnTo>
                  <a:lnTo>
                    <a:pt x="2204" y="1178"/>
                  </a:lnTo>
                  <a:lnTo>
                    <a:pt x="2826" y="1236"/>
                  </a:lnTo>
                  <a:lnTo>
                    <a:pt x="3506" y="1274"/>
                  </a:lnTo>
                  <a:lnTo>
                    <a:pt x="4244" y="1322"/>
                  </a:lnTo>
                  <a:lnTo>
                    <a:pt x="5039" y="1360"/>
                  </a:lnTo>
                  <a:lnTo>
                    <a:pt x="5882" y="1389"/>
                  </a:lnTo>
                  <a:lnTo>
                    <a:pt x="6763" y="1408"/>
                  </a:lnTo>
                  <a:lnTo>
                    <a:pt x="7692" y="1427"/>
                  </a:lnTo>
                  <a:lnTo>
                    <a:pt x="8650" y="1437"/>
                  </a:lnTo>
                  <a:lnTo>
                    <a:pt x="9627" y="1446"/>
                  </a:lnTo>
                  <a:lnTo>
                    <a:pt x="10613" y="1437"/>
                  </a:lnTo>
                  <a:lnTo>
                    <a:pt x="11571" y="1427"/>
                  </a:lnTo>
                  <a:lnTo>
                    <a:pt x="12491" y="1408"/>
                  </a:lnTo>
                  <a:lnTo>
                    <a:pt x="13381" y="1389"/>
                  </a:lnTo>
                  <a:lnTo>
                    <a:pt x="14224" y="1360"/>
                  </a:lnTo>
                  <a:lnTo>
                    <a:pt x="15019" y="1322"/>
                  </a:lnTo>
                  <a:lnTo>
                    <a:pt x="15757" y="1274"/>
                  </a:lnTo>
                  <a:lnTo>
                    <a:pt x="16437" y="1236"/>
                  </a:lnTo>
                  <a:lnTo>
                    <a:pt x="17059" y="1178"/>
                  </a:lnTo>
                  <a:lnTo>
                    <a:pt x="17615" y="1121"/>
                  </a:lnTo>
                  <a:lnTo>
                    <a:pt x="18094" y="1063"/>
                  </a:lnTo>
                  <a:lnTo>
                    <a:pt x="18506" y="1006"/>
                  </a:lnTo>
                  <a:lnTo>
                    <a:pt x="18831" y="939"/>
                  </a:lnTo>
                  <a:lnTo>
                    <a:pt x="18956" y="900"/>
                  </a:lnTo>
                  <a:lnTo>
                    <a:pt x="19061" y="862"/>
                  </a:lnTo>
                  <a:lnTo>
                    <a:pt x="19147" y="833"/>
                  </a:lnTo>
                  <a:lnTo>
                    <a:pt x="19214" y="795"/>
                  </a:lnTo>
                  <a:lnTo>
                    <a:pt x="19243" y="757"/>
                  </a:lnTo>
                  <a:lnTo>
                    <a:pt x="19253" y="738"/>
                  </a:lnTo>
                  <a:lnTo>
                    <a:pt x="19262" y="718"/>
                  </a:lnTo>
                  <a:lnTo>
                    <a:pt x="19253" y="699"/>
                  </a:lnTo>
                  <a:lnTo>
                    <a:pt x="19243" y="680"/>
                  </a:lnTo>
                  <a:lnTo>
                    <a:pt x="19214" y="642"/>
                  </a:lnTo>
                  <a:lnTo>
                    <a:pt x="19147" y="613"/>
                  </a:lnTo>
                  <a:lnTo>
                    <a:pt x="19061" y="575"/>
                  </a:lnTo>
                  <a:lnTo>
                    <a:pt x="18956" y="536"/>
                  </a:lnTo>
                  <a:lnTo>
                    <a:pt x="18831" y="508"/>
                  </a:lnTo>
                  <a:lnTo>
                    <a:pt x="18506" y="441"/>
                  </a:lnTo>
                  <a:lnTo>
                    <a:pt x="18094" y="374"/>
                  </a:lnTo>
                  <a:lnTo>
                    <a:pt x="17615" y="316"/>
                  </a:lnTo>
                  <a:lnTo>
                    <a:pt x="17059" y="259"/>
                  </a:lnTo>
                  <a:lnTo>
                    <a:pt x="16437" y="211"/>
                  </a:lnTo>
                  <a:lnTo>
                    <a:pt x="15757" y="163"/>
                  </a:lnTo>
                  <a:lnTo>
                    <a:pt x="15019" y="125"/>
                  </a:lnTo>
                  <a:lnTo>
                    <a:pt x="14224" y="86"/>
                  </a:lnTo>
                  <a:lnTo>
                    <a:pt x="13381" y="58"/>
                  </a:lnTo>
                  <a:lnTo>
                    <a:pt x="12491" y="29"/>
                  </a:lnTo>
                  <a:lnTo>
                    <a:pt x="11571" y="10"/>
                  </a:lnTo>
                  <a:lnTo>
                    <a:pt x="10613"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3525722" y="4641150"/>
              <a:ext cx="995383" cy="90828"/>
            </a:xfrm>
            <a:custGeom>
              <a:avLst/>
              <a:gdLst/>
              <a:ahLst/>
              <a:cxnLst/>
              <a:rect l="l" t="t" r="r" b="b"/>
              <a:pathLst>
                <a:path w="45219" h="2558" extrusionOk="0">
                  <a:moveTo>
                    <a:pt x="22614" y="0"/>
                  </a:moveTo>
                  <a:lnTo>
                    <a:pt x="20296" y="10"/>
                  </a:lnTo>
                  <a:lnTo>
                    <a:pt x="18055" y="29"/>
                  </a:lnTo>
                  <a:lnTo>
                    <a:pt x="15890" y="58"/>
                  </a:lnTo>
                  <a:lnTo>
                    <a:pt x="13812" y="106"/>
                  </a:lnTo>
                  <a:lnTo>
                    <a:pt x="11839" y="154"/>
                  </a:lnTo>
                  <a:lnTo>
                    <a:pt x="9971" y="221"/>
                  </a:lnTo>
                  <a:lnTo>
                    <a:pt x="8228" y="297"/>
                  </a:lnTo>
                  <a:lnTo>
                    <a:pt x="6628" y="374"/>
                  </a:lnTo>
                  <a:lnTo>
                    <a:pt x="5163" y="470"/>
                  </a:lnTo>
                  <a:lnTo>
                    <a:pt x="3870" y="566"/>
                  </a:lnTo>
                  <a:lnTo>
                    <a:pt x="2730" y="671"/>
                  </a:lnTo>
                  <a:lnTo>
                    <a:pt x="2232" y="728"/>
                  </a:lnTo>
                  <a:lnTo>
                    <a:pt x="1782" y="786"/>
                  </a:lnTo>
                  <a:lnTo>
                    <a:pt x="1379" y="843"/>
                  </a:lnTo>
                  <a:lnTo>
                    <a:pt x="1025" y="901"/>
                  </a:lnTo>
                  <a:lnTo>
                    <a:pt x="718" y="958"/>
                  </a:lnTo>
                  <a:lnTo>
                    <a:pt x="460" y="1025"/>
                  </a:lnTo>
                  <a:lnTo>
                    <a:pt x="268" y="1083"/>
                  </a:lnTo>
                  <a:lnTo>
                    <a:pt x="182" y="1121"/>
                  </a:lnTo>
                  <a:lnTo>
                    <a:pt x="125" y="1150"/>
                  </a:lnTo>
                  <a:lnTo>
                    <a:pt x="67" y="1179"/>
                  </a:lnTo>
                  <a:lnTo>
                    <a:pt x="38" y="1217"/>
                  </a:lnTo>
                  <a:lnTo>
                    <a:pt x="10" y="1246"/>
                  </a:lnTo>
                  <a:lnTo>
                    <a:pt x="0" y="1274"/>
                  </a:lnTo>
                  <a:lnTo>
                    <a:pt x="10" y="1313"/>
                  </a:lnTo>
                  <a:lnTo>
                    <a:pt x="38" y="1341"/>
                  </a:lnTo>
                  <a:lnTo>
                    <a:pt x="67" y="1380"/>
                  </a:lnTo>
                  <a:lnTo>
                    <a:pt x="125" y="1408"/>
                  </a:lnTo>
                  <a:lnTo>
                    <a:pt x="182" y="1437"/>
                  </a:lnTo>
                  <a:lnTo>
                    <a:pt x="268" y="1475"/>
                  </a:lnTo>
                  <a:lnTo>
                    <a:pt x="460" y="1533"/>
                  </a:lnTo>
                  <a:lnTo>
                    <a:pt x="718" y="1600"/>
                  </a:lnTo>
                  <a:lnTo>
                    <a:pt x="1025" y="1657"/>
                  </a:lnTo>
                  <a:lnTo>
                    <a:pt x="1379" y="1715"/>
                  </a:lnTo>
                  <a:lnTo>
                    <a:pt x="1782" y="1772"/>
                  </a:lnTo>
                  <a:lnTo>
                    <a:pt x="2232" y="1830"/>
                  </a:lnTo>
                  <a:lnTo>
                    <a:pt x="2730" y="1887"/>
                  </a:lnTo>
                  <a:lnTo>
                    <a:pt x="3870" y="1993"/>
                  </a:lnTo>
                  <a:lnTo>
                    <a:pt x="5163" y="2088"/>
                  </a:lnTo>
                  <a:lnTo>
                    <a:pt x="6628" y="2184"/>
                  </a:lnTo>
                  <a:lnTo>
                    <a:pt x="8228" y="2261"/>
                  </a:lnTo>
                  <a:lnTo>
                    <a:pt x="9971" y="2337"/>
                  </a:lnTo>
                  <a:lnTo>
                    <a:pt x="11839" y="2405"/>
                  </a:lnTo>
                  <a:lnTo>
                    <a:pt x="13812" y="2452"/>
                  </a:lnTo>
                  <a:lnTo>
                    <a:pt x="15890" y="2500"/>
                  </a:lnTo>
                  <a:lnTo>
                    <a:pt x="18055" y="2529"/>
                  </a:lnTo>
                  <a:lnTo>
                    <a:pt x="20296" y="2548"/>
                  </a:lnTo>
                  <a:lnTo>
                    <a:pt x="22614" y="2558"/>
                  </a:lnTo>
                  <a:lnTo>
                    <a:pt x="24922" y="2548"/>
                  </a:lnTo>
                  <a:lnTo>
                    <a:pt x="27163" y="2529"/>
                  </a:lnTo>
                  <a:lnTo>
                    <a:pt x="29328" y="2500"/>
                  </a:lnTo>
                  <a:lnTo>
                    <a:pt x="31407" y="2452"/>
                  </a:lnTo>
                  <a:lnTo>
                    <a:pt x="33380" y="2405"/>
                  </a:lnTo>
                  <a:lnTo>
                    <a:pt x="35247" y="2337"/>
                  </a:lnTo>
                  <a:lnTo>
                    <a:pt x="36991" y="2261"/>
                  </a:lnTo>
                  <a:lnTo>
                    <a:pt x="38590" y="2184"/>
                  </a:lnTo>
                  <a:lnTo>
                    <a:pt x="40056" y="2088"/>
                  </a:lnTo>
                  <a:lnTo>
                    <a:pt x="41358" y="1993"/>
                  </a:lnTo>
                  <a:lnTo>
                    <a:pt x="42488" y="1887"/>
                  </a:lnTo>
                  <a:lnTo>
                    <a:pt x="42986" y="1830"/>
                  </a:lnTo>
                  <a:lnTo>
                    <a:pt x="43437" y="1772"/>
                  </a:lnTo>
                  <a:lnTo>
                    <a:pt x="43839" y="1715"/>
                  </a:lnTo>
                  <a:lnTo>
                    <a:pt x="44193" y="1657"/>
                  </a:lnTo>
                  <a:lnTo>
                    <a:pt x="44500" y="1600"/>
                  </a:lnTo>
                  <a:lnTo>
                    <a:pt x="44758" y="1533"/>
                  </a:lnTo>
                  <a:lnTo>
                    <a:pt x="44950" y="1475"/>
                  </a:lnTo>
                  <a:lnTo>
                    <a:pt x="45036" y="1437"/>
                  </a:lnTo>
                  <a:lnTo>
                    <a:pt x="45094" y="1408"/>
                  </a:lnTo>
                  <a:lnTo>
                    <a:pt x="45151" y="1380"/>
                  </a:lnTo>
                  <a:lnTo>
                    <a:pt x="45189" y="1341"/>
                  </a:lnTo>
                  <a:lnTo>
                    <a:pt x="45209" y="1313"/>
                  </a:lnTo>
                  <a:lnTo>
                    <a:pt x="45218" y="1274"/>
                  </a:lnTo>
                  <a:lnTo>
                    <a:pt x="45209" y="1246"/>
                  </a:lnTo>
                  <a:lnTo>
                    <a:pt x="45189" y="1217"/>
                  </a:lnTo>
                  <a:lnTo>
                    <a:pt x="45151" y="1179"/>
                  </a:lnTo>
                  <a:lnTo>
                    <a:pt x="45094" y="1150"/>
                  </a:lnTo>
                  <a:lnTo>
                    <a:pt x="45036" y="1121"/>
                  </a:lnTo>
                  <a:lnTo>
                    <a:pt x="44950" y="1083"/>
                  </a:lnTo>
                  <a:lnTo>
                    <a:pt x="44758" y="1025"/>
                  </a:lnTo>
                  <a:lnTo>
                    <a:pt x="44500" y="958"/>
                  </a:lnTo>
                  <a:lnTo>
                    <a:pt x="44193" y="901"/>
                  </a:lnTo>
                  <a:lnTo>
                    <a:pt x="43839" y="843"/>
                  </a:lnTo>
                  <a:lnTo>
                    <a:pt x="43437" y="786"/>
                  </a:lnTo>
                  <a:lnTo>
                    <a:pt x="42986" y="728"/>
                  </a:lnTo>
                  <a:lnTo>
                    <a:pt x="42488" y="671"/>
                  </a:lnTo>
                  <a:lnTo>
                    <a:pt x="41358" y="566"/>
                  </a:lnTo>
                  <a:lnTo>
                    <a:pt x="40056" y="470"/>
                  </a:lnTo>
                  <a:lnTo>
                    <a:pt x="38590" y="374"/>
                  </a:lnTo>
                  <a:lnTo>
                    <a:pt x="36991" y="297"/>
                  </a:lnTo>
                  <a:lnTo>
                    <a:pt x="35247" y="221"/>
                  </a:lnTo>
                  <a:lnTo>
                    <a:pt x="33380" y="154"/>
                  </a:lnTo>
                  <a:lnTo>
                    <a:pt x="31407" y="106"/>
                  </a:lnTo>
                  <a:lnTo>
                    <a:pt x="29328" y="58"/>
                  </a:lnTo>
                  <a:lnTo>
                    <a:pt x="27163" y="29"/>
                  </a:lnTo>
                  <a:lnTo>
                    <a:pt x="24922" y="10"/>
                  </a:lnTo>
                  <a:lnTo>
                    <a:pt x="22614"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5580521" y="4523830"/>
              <a:ext cx="288067" cy="139134"/>
            </a:xfrm>
            <a:custGeom>
              <a:avLst/>
              <a:gdLst/>
              <a:ahLst/>
              <a:cxnLst/>
              <a:rect l="l" t="t" r="r" b="b"/>
              <a:pathLst>
                <a:path w="8114" h="3919" extrusionOk="0">
                  <a:moveTo>
                    <a:pt x="1447" y="1"/>
                  </a:moveTo>
                  <a:lnTo>
                    <a:pt x="1" y="1007"/>
                  </a:lnTo>
                  <a:lnTo>
                    <a:pt x="2050" y="2826"/>
                  </a:lnTo>
                  <a:lnTo>
                    <a:pt x="2184" y="2932"/>
                  </a:lnTo>
                  <a:lnTo>
                    <a:pt x="2318" y="3037"/>
                  </a:lnTo>
                  <a:lnTo>
                    <a:pt x="2462" y="3123"/>
                  </a:lnTo>
                  <a:lnTo>
                    <a:pt x="2615" y="3210"/>
                  </a:lnTo>
                  <a:lnTo>
                    <a:pt x="2769" y="3277"/>
                  </a:lnTo>
                  <a:lnTo>
                    <a:pt x="2922" y="3344"/>
                  </a:lnTo>
                  <a:lnTo>
                    <a:pt x="3085" y="3392"/>
                  </a:lnTo>
                  <a:lnTo>
                    <a:pt x="3247" y="3439"/>
                  </a:lnTo>
                  <a:lnTo>
                    <a:pt x="3860" y="3564"/>
                  </a:lnTo>
                  <a:lnTo>
                    <a:pt x="4588" y="3698"/>
                  </a:lnTo>
                  <a:lnTo>
                    <a:pt x="4972" y="3765"/>
                  </a:lnTo>
                  <a:lnTo>
                    <a:pt x="5364" y="3813"/>
                  </a:lnTo>
                  <a:lnTo>
                    <a:pt x="5757" y="3861"/>
                  </a:lnTo>
                  <a:lnTo>
                    <a:pt x="6140" y="3899"/>
                  </a:lnTo>
                  <a:lnTo>
                    <a:pt x="6514" y="3918"/>
                  </a:lnTo>
                  <a:lnTo>
                    <a:pt x="6858" y="3918"/>
                  </a:lnTo>
                  <a:lnTo>
                    <a:pt x="7021" y="3909"/>
                  </a:lnTo>
                  <a:lnTo>
                    <a:pt x="7175" y="3899"/>
                  </a:lnTo>
                  <a:lnTo>
                    <a:pt x="7328" y="3880"/>
                  </a:lnTo>
                  <a:lnTo>
                    <a:pt x="7462" y="3861"/>
                  </a:lnTo>
                  <a:lnTo>
                    <a:pt x="7586" y="3832"/>
                  </a:lnTo>
                  <a:lnTo>
                    <a:pt x="7701" y="3794"/>
                  </a:lnTo>
                  <a:lnTo>
                    <a:pt x="7807" y="3746"/>
                  </a:lnTo>
                  <a:lnTo>
                    <a:pt x="7893" y="3698"/>
                  </a:lnTo>
                  <a:lnTo>
                    <a:pt x="7969" y="3641"/>
                  </a:lnTo>
                  <a:lnTo>
                    <a:pt x="8027" y="3574"/>
                  </a:lnTo>
                  <a:lnTo>
                    <a:pt x="8075" y="3497"/>
                  </a:lnTo>
                  <a:lnTo>
                    <a:pt x="8104" y="3420"/>
                  </a:lnTo>
                  <a:lnTo>
                    <a:pt x="8113" y="3353"/>
                  </a:lnTo>
                  <a:lnTo>
                    <a:pt x="8113" y="3296"/>
                  </a:lnTo>
                  <a:lnTo>
                    <a:pt x="8113" y="3238"/>
                  </a:lnTo>
                  <a:lnTo>
                    <a:pt x="8094" y="3181"/>
                  </a:lnTo>
                  <a:lnTo>
                    <a:pt x="8075" y="3123"/>
                  </a:lnTo>
                  <a:lnTo>
                    <a:pt x="8046" y="3076"/>
                  </a:lnTo>
                  <a:lnTo>
                    <a:pt x="7979" y="2961"/>
                  </a:lnTo>
                  <a:lnTo>
                    <a:pt x="7883" y="2855"/>
                  </a:lnTo>
                  <a:lnTo>
                    <a:pt x="7768" y="2750"/>
                  </a:lnTo>
                  <a:lnTo>
                    <a:pt x="7634" y="2654"/>
                  </a:lnTo>
                  <a:lnTo>
                    <a:pt x="7481" y="2549"/>
                  </a:lnTo>
                  <a:lnTo>
                    <a:pt x="7318" y="2453"/>
                  </a:lnTo>
                  <a:lnTo>
                    <a:pt x="7136" y="2367"/>
                  </a:lnTo>
                  <a:lnTo>
                    <a:pt x="6945" y="2271"/>
                  </a:lnTo>
                  <a:lnTo>
                    <a:pt x="6734" y="2185"/>
                  </a:lnTo>
                  <a:lnTo>
                    <a:pt x="6312" y="2022"/>
                  </a:lnTo>
                  <a:lnTo>
                    <a:pt x="5862" y="1878"/>
                  </a:lnTo>
                  <a:lnTo>
                    <a:pt x="5403" y="1744"/>
                  </a:lnTo>
                  <a:lnTo>
                    <a:pt x="4972" y="1629"/>
                  </a:lnTo>
                  <a:lnTo>
                    <a:pt x="4550" y="1524"/>
                  </a:lnTo>
                  <a:lnTo>
                    <a:pt x="4186" y="1438"/>
                  </a:lnTo>
                  <a:lnTo>
                    <a:pt x="3621" y="1323"/>
                  </a:lnTo>
                  <a:lnTo>
                    <a:pt x="3410" y="1284"/>
                  </a:lnTo>
                  <a:lnTo>
                    <a:pt x="1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3950723" y="4466034"/>
              <a:ext cx="209181" cy="236376"/>
            </a:xfrm>
            <a:custGeom>
              <a:avLst/>
              <a:gdLst/>
              <a:ahLst/>
              <a:cxnLst/>
              <a:rect l="l" t="t" r="r" b="b"/>
              <a:pathLst>
                <a:path w="5892" h="6658" extrusionOk="0">
                  <a:moveTo>
                    <a:pt x="5508" y="1"/>
                  </a:moveTo>
                  <a:lnTo>
                    <a:pt x="3047" y="1198"/>
                  </a:lnTo>
                  <a:lnTo>
                    <a:pt x="2893" y="1284"/>
                  </a:lnTo>
                  <a:lnTo>
                    <a:pt x="2750" y="1370"/>
                  </a:lnTo>
                  <a:lnTo>
                    <a:pt x="2616" y="1466"/>
                  </a:lnTo>
                  <a:lnTo>
                    <a:pt x="2481" y="1571"/>
                  </a:lnTo>
                  <a:lnTo>
                    <a:pt x="2357" y="1686"/>
                  </a:lnTo>
                  <a:lnTo>
                    <a:pt x="2242" y="1811"/>
                  </a:lnTo>
                  <a:lnTo>
                    <a:pt x="2127" y="1945"/>
                  </a:lnTo>
                  <a:lnTo>
                    <a:pt x="2022" y="2079"/>
                  </a:lnTo>
                  <a:lnTo>
                    <a:pt x="1677" y="2596"/>
                  </a:lnTo>
                  <a:lnTo>
                    <a:pt x="1275" y="3219"/>
                  </a:lnTo>
                  <a:lnTo>
                    <a:pt x="1064" y="3545"/>
                  </a:lnTo>
                  <a:lnTo>
                    <a:pt x="872" y="3889"/>
                  </a:lnTo>
                  <a:lnTo>
                    <a:pt x="681" y="4234"/>
                  </a:lnTo>
                  <a:lnTo>
                    <a:pt x="499" y="4579"/>
                  </a:lnTo>
                  <a:lnTo>
                    <a:pt x="336" y="4914"/>
                  </a:lnTo>
                  <a:lnTo>
                    <a:pt x="202" y="5230"/>
                  </a:lnTo>
                  <a:lnTo>
                    <a:pt x="154" y="5384"/>
                  </a:lnTo>
                  <a:lnTo>
                    <a:pt x="96" y="5537"/>
                  </a:lnTo>
                  <a:lnTo>
                    <a:pt x="58" y="5680"/>
                  </a:lnTo>
                  <a:lnTo>
                    <a:pt x="29" y="5815"/>
                  </a:lnTo>
                  <a:lnTo>
                    <a:pt x="10" y="5939"/>
                  </a:lnTo>
                  <a:lnTo>
                    <a:pt x="1" y="6064"/>
                  </a:lnTo>
                  <a:lnTo>
                    <a:pt x="1" y="6169"/>
                  </a:lnTo>
                  <a:lnTo>
                    <a:pt x="10" y="6274"/>
                  </a:lnTo>
                  <a:lnTo>
                    <a:pt x="39" y="6370"/>
                  </a:lnTo>
                  <a:lnTo>
                    <a:pt x="77" y="6447"/>
                  </a:lnTo>
                  <a:lnTo>
                    <a:pt x="125" y="6514"/>
                  </a:lnTo>
                  <a:lnTo>
                    <a:pt x="192" y="6571"/>
                  </a:lnTo>
                  <a:lnTo>
                    <a:pt x="250" y="6610"/>
                  </a:lnTo>
                  <a:lnTo>
                    <a:pt x="298" y="6629"/>
                  </a:lnTo>
                  <a:lnTo>
                    <a:pt x="355" y="6648"/>
                  </a:lnTo>
                  <a:lnTo>
                    <a:pt x="413" y="6657"/>
                  </a:lnTo>
                  <a:lnTo>
                    <a:pt x="537" y="6657"/>
                  </a:lnTo>
                  <a:lnTo>
                    <a:pt x="662" y="6629"/>
                  </a:lnTo>
                  <a:lnTo>
                    <a:pt x="796" y="6590"/>
                  </a:lnTo>
                  <a:lnTo>
                    <a:pt x="939" y="6523"/>
                  </a:lnTo>
                  <a:lnTo>
                    <a:pt x="1083" y="6437"/>
                  </a:lnTo>
                  <a:lnTo>
                    <a:pt x="1227" y="6332"/>
                  </a:lnTo>
                  <a:lnTo>
                    <a:pt x="1380" y="6217"/>
                  </a:lnTo>
                  <a:lnTo>
                    <a:pt x="1533" y="6083"/>
                  </a:lnTo>
                  <a:lnTo>
                    <a:pt x="1696" y="5939"/>
                  </a:lnTo>
                  <a:lnTo>
                    <a:pt x="1849" y="5776"/>
                  </a:lnTo>
                  <a:lnTo>
                    <a:pt x="2165" y="5441"/>
                  </a:lnTo>
                  <a:lnTo>
                    <a:pt x="2472" y="5087"/>
                  </a:lnTo>
                  <a:lnTo>
                    <a:pt x="2769" y="4723"/>
                  </a:lnTo>
                  <a:lnTo>
                    <a:pt x="3047" y="4359"/>
                  </a:lnTo>
                  <a:lnTo>
                    <a:pt x="3296" y="4014"/>
                  </a:lnTo>
                  <a:lnTo>
                    <a:pt x="3516" y="3698"/>
                  </a:lnTo>
                  <a:lnTo>
                    <a:pt x="3842" y="3228"/>
                  </a:lnTo>
                  <a:lnTo>
                    <a:pt x="3956" y="3047"/>
                  </a:lnTo>
                  <a:lnTo>
                    <a:pt x="5891" y="1725"/>
                  </a:lnTo>
                  <a:lnTo>
                    <a:pt x="55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4109202" y="3262998"/>
              <a:ext cx="1703978" cy="44911"/>
            </a:xfrm>
            <a:custGeom>
              <a:avLst/>
              <a:gdLst/>
              <a:ahLst/>
              <a:cxnLst/>
              <a:rect l="l" t="t" r="r" b="b"/>
              <a:pathLst>
                <a:path w="47996" h="1265" extrusionOk="0">
                  <a:moveTo>
                    <a:pt x="0" y="0"/>
                  </a:moveTo>
                  <a:lnTo>
                    <a:pt x="0" y="1265"/>
                  </a:lnTo>
                  <a:lnTo>
                    <a:pt x="47996" y="1265"/>
                  </a:lnTo>
                  <a:lnTo>
                    <a:pt x="47996"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3841912" y="3228313"/>
              <a:ext cx="534952" cy="1474135"/>
            </a:xfrm>
            <a:custGeom>
              <a:avLst/>
              <a:gdLst/>
              <a:ahLst/>
              <a:cxnLst/>
              <a:rect l="l" t="t" r="r" b="b"/>
              <a:pathLst>
                <a:path w="15068" h="41522" extrusionOk="0">
                  <a:moveTo>
                    <a:pt x="11130" y="0"/>
                  </a:moveTo>
                  <a:lnTo>
                    <a:pt x="1" y="41521"/>
                  </a:lnTo>
                  <a:lnTo>
                    <a:pt x="1409" y="41521"/>
                  </a:lnTo>
                  <a:lnTo>
                    <a:pt x="15067" y="383"/>
                  </a:lnTo>
                  <a:lnTo>
                    <a:pt x="1113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5515909" y="3228313"/>
              <a:ext cx="534916" cy="1474135"/>
            </a:xfrm>
            <a:custGeom>
              <a:avLst/>
              <a:gdLst/>
              <a:ahLst/>
              <a:cxnLst/>
              <a:rect l="l" t="t" r="r" b="b"/>
              <a:pathLst>
                <a:path w="15067" h="41522" extrusionOk="0">
                  <a:moveTo>
                    <a:pt x="3928" y="0"/>
                  </a:moveTo>
                  <a:lnTo>
                    <a:pt x="1" y="383"/>
                  </a:lnTo>
                  <a:lnTo>
                    <a:pt x="13649" y="41521"/>
                  </a:lnTo>
                  <a:lnTo>
                    <a:pt x="15067" y="41521"/>
                  </a:lnTo>
                  <a:lnTo>
                    <a:pt x="392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4007171" y="3158589"/>
              <a:ext cx="1914153" cy="114638"/>
            </a:xfrm>
            <a:custGeom>
              <a:avLst/>
              <a:gdLst/>
              <a:ahLst/>
              <a:cxnLst/>
              <a:rect l="l" t="t" r="r" b="b"/>
              <a:pathLst>
                <a:path w="53916" h="3229" extrusionOk="0">
                  <a:moveTo>
                    <a:pt x="1" y="1"/>
                  </a:moveTo>
                  <a:lnTo>
                    <a:pt x="1" y="3229"/>
                  </a:lnTo>
                  <a:lnTo>
                    <a:pt x="53916" y="3229"/>
                  </a:lnTo>
                  <a:lnTo>
                    <a:pt x="539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5118400" y="2880435"/>
              <a:ext cx="295203" cy="279227"/>
            </a:xfrm>
            <a:custGeom>
              <a:avLst/>
              <a:gdLst/>
              <a:ahLst/>
              <a:cxnLst/>
              <a:rect l="l" t="t" r="r" b="b"/>
              <a:pathLst>
                <a:path w="8315" h="7865" extrusionOk="0">
                  <a:moveTo>
                    <a:pt x="1" y="1"/>
                  </a:moveTo>
                  <a:lnTo>
                    <a:pt x="1993" y="7865"/>
                  </a:lnTo>
                  <a:lnTo>
                    <a:pt x="8315" y="7865"/>
                  </a:lnTo>
                  <a:lnTo>
                    <a:pt x="632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4628090" y="2140196"/>
              <a:ext cx="1228600" cy="793374"/>
            </a:xfrm>
            <a:custGeom>
              <a:avLst/>
              <a:gdLst/>
              <a:ahLst/>
              <a:cxnLst/>
              <a:rect l="l" t="t" r="r" b="b"/>
              <a:pathLst>
                <a:path w="34606" h="22347" extrusionOk="0">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4628090" y="2140196"/>
              <a:ext cx="1228600" cy="793374"/>
            </a:xfrm>
            <a:custGeom>
              <a:avLst/>
              <a:gdLst/>
              <a:ahLst/>
              <a:cxnLst/>
              <a:rect l="l" t="t" r="r" b="b"/>
              <a:pathLst>
                <a:path w="34606" h="22347" extrusionOk="0">
                  <a:moveTo>
                    <a:pt x="32642" y="1916"/>
                  </a:moveTo>
                  <a:lnTo>
                    <a:pt x="30353" y="20430"/>
                  </a:lnTo>
                  <a:lnTo>
                    <a:pt x="1964" y="20430"/>
                  </a:lnTo>
                  <a:lnTo>
                    <a:pt x="4253" y="1916"/>
                  </a:lnTo>
                  <a:close/>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4697779" y="2208181"/>
              <a:ext cx="1089217" cy="657364"/>
            </a:xfrm>
            <a:custGeom>
              <a:avLst/>
              <a:gdLst/>
              <a:ahLst/>
              <a:cxnLst/>
              <a:rect l="l" t="t" r="r" b="b"/>
              <a:pathLst>
                <a:path w="30680" h="18516" fill="none" extrusionOk="0">
                  <a:moveTo>
                    <a:pt x="30679" y="1"/>
                  </a:moveTo>
                  <a:lnTo>
                    <a:pt x="28390" y="18515"/>
                  </a:lnTo>
                  <a:lnTo>
                    <a:pt x="1" y="18515"/>
                  </a:lnTo>
                  <a:lnTo>
                    <a:pt x="2290" y="1"/>
                  </a:lnTo>
                  <a:lnTo>
                    <a:pt x="306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4628090" y="2140196"/>
              <a:ext cx="1228600" cy="793374"/>
            </a:xfrm>
            <a:custGeom>
              <a:avLst/>
              <a:gdLst/>
              <a:ahLst/>
              <a:cxnLst/>
              <a:rect l="l" t="t" r="r" b="b"/>
              <a:pathLst>
                <a:path w="34606" h="22347" fill="none" extrusionOk="0">
                  <a:moveTo>
                    <a:pt x="32958" y="0"/>
                  </a:moveTo>
                  <a:lnTo>
                    <a:pt x="4004" y="0"/>
                  </a:lnTo>
                  <a:lnTo>
                    <a:pt x="4004" y="0"/>
                  </a:ln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lnTo>
                    <a:pt x="329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5022866" y="3079385"/>
              <a:ext cx="390741" cy="80271"/>
            </a:xfrm>
            <a:custGeom>
              <a:avLst/>
              <a:gdLst/>
              <a:ahLst/>
              <a:cxnLst/>
              <a:rect l="l" t="t" r="r" b="b"/>
              <a:pathLst>
                <a:path w="11006" h="2261" extrusionOk="0">
                  <a:moveTo>
                    <a:pt x="2165" y="0"/>
                  </a:moveTo>
                  <a:lnTo>
                    <a:pt x="1945" y="10"/>
                  </a:lnTo>
                  <a:lnTo>
                    <a:pt x="1734" y="48"/>
                  </a:lnTo>
                  <a:lnTo>
                    <a:pt x="1523" y="96"/>
                  </a:lnTo>
                  <a:lnTo>
                    <a:pt x="1322" y="173"/>
                  </a:lnTo>
                  <a:lnTo>
                    <a:pt x="1131" y="259"/>
                  </a:lnTo>
                  <a:lnTo>
                    <a:pt x="958" y="374"/>
                  </a:lnTo>
                  <a:lnTo>
                    <a:pt x="786" y="498"/>
                  </a:lnTo>
                  <a:lnTo>
                    <a:pt x="633" y="632"/>
                  </a:lnTo>
                  <a:lnTo>
                    <a:pt x="499" y="786"/>
                  </a:lnTo>
                  <a:lnTo>
                    <a:pt x="374" y="958"/>
                  </a:lnTo>
                  <a:lnTo>
                    <a:pt x="259" y="1140"/>
                  </a:lnTo>
                  <a:lnTo>
                    <a:pt x="173" y="1322"/>
                  </a:lnTo>
                  <a:lnTo>
                    <a:pt x="96" y="1523"/>
                  </a:lnTo>
                  <a:lnTo>
                    <a:pt x="48" y="1734"/>
                  </a:lnTo>
                  <a:lnTo>
                    <a:pt x="10" y="1944"/>
                  </a:lnTo>
                  <a:lnTo>
                    <a:pt x="0" y="2165"/>
                  </a:lnTo>
                  <a:lnTo>
                    <a:pt x="0" y="2261"/>
                  </a:lnTo>
                  <a:lnTo>
                    <a:pt x="11006" y="2261"/>
                  </a:lnTo>
                  <a:lnTo>
                    <a:pt x="11006" y="2165"/>
                  </a:lnTo>
                  <a:lnTo>
                    <a:pt x="10996" y="1944"/>
                  </a:lnTo>
                  <a:lnTo>
                    <a:pt x="10967" y="1734"/>
                  </a:lnTo>
                  <a:lnTo>
                    <a:pt x="10910" y="1523"/>
                  </a:lnTo>
                  <a:lnTo>
                    <a:pt x="10843" y="1322"/>
                  </a:lnTo>
                  <a:lnTo>
                    <a:pt x="10747" y="1140"/>
                  </a:lnTo>
                  <a:lnTo>
                    <a:pt x="10642" y="958"/>
                  </a:lnTo>
                  <a:lnTo>
                    <a:pt x="10517" y="786"/>
                  </a:lnTo>
                  <a:lnTo>
                    <a:pt x="10374" y="632"/>
                  </a:lnTo>
                  <a:lnTo>
                    <a:pt x="10220" y="498"/>
                  </a:lnTo>
                  <a:lnTo>
                    <a:pt x="10057" y="374"/>
                  </a:lnTo>
                  <a:lnTo>
                    <a:pt x="9875" y="259"/>
                  </a:lnTo>
                  <a:lnTo>
                    <a:pt x="9684" y="173"/>
                  </a:lnTo>
                  <a:lnTo>
                    <a:pt x="9483" y="96"/>
                  </a:lnTo>
                  <a:lnTo>
                    <a:pt x="9282" y="48"/>
                  </a:lnTo>
                  <a:lnTo>
                    <a:pt x="9061" y="10"/>
                  </a:lnTo>
                  <a:lnTo>
                    <a:pt x="8841"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852494" y="2303395"/>
              <a:ext cx="320375" cy="46970"/>
            </a:xfrm>
            <a:custGeom>
              <a:avLst/>
              <a:gdLst/>
              <a:ahLst/>
              <a:cxnLst/>
              <a:rect l="l" t="t" r="r" b="b"/>
              <a:pathLst>
                <a:path w="9024" h="1323" extrusionOk="0">
                  <a:moveTo>
                    <a:pt x="173" y="1"/>
                  </a:moveTo>
                  <a:lnTo>
                    <a:pt x="1" y="1323"/>
                  </a:lnTo>
                  <a:lnTo>
                    <a:pt x="8861" y="1323"/>
                  </a:lnTo>
                  <a:lnTo>
                    <a:pt x="90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5336733" y="2406456"/>
              <a:ext cx="320339" cy="47289"/>
            </a:xfrm>
            <a:custGeom>
              <a:avLst/>
              <a:gdLst/>
              <a:ahLst/>
              <a:cxnLst/>
              <a:rect l="l" t="t" r="r" b="b"/>
              <a:pathLst>
                <a:path w="9023" h="1332" extrusionOk="0">
                  <a:moveTo>
                    <a:pt x="163" y="0"/>
                  </a:moveTo>
                  <a:lnTo>
                    <a:pt x="0" y="1331"/>
                  </a:lnTo>
                  <a:lnTo>
                    <a:pt x="8860" y="1331"/>
                  </a:lnTo>
                  <a:lnTo>
                    <a:pt x="9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5160220" y="2509801"/>
              <a:ext cx="343842" cy="47325"/>
            </a:xfrm>
            <a:custGeom>
              <a:avLst/>
              <a:gdLst/>
              <a:ahLst/>
              <a:cxnLst/>
              <a:rect l="l" t="t" r="r" b="b"/>
              <a:pathLst>
                <a:path w="9685" h="1333" extrusionOk="0">
                  <a:moveTo>
                    <a:pt x="164" y="1"/>
                  </a:moveTo>
                  <a:lnTo>
                    <a:pt x="1" y="1332"/>
                  </a:lnTo>
                  <a:lnTo>
                    <a:pt x="9522" y="1332"/>
                  </a:lnTo>
                  <a:lnTo>
                    <a:pt x="9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4842305" y="2406456"/>
              <a:ext cx="440053" cy="47289"/>
            </a:xfrm>
            <a:custGeom>
              <a:avLst/>
              <a:gdLst/>
              <a:ahLst/>
              <a:cxnLst/>
              <a:rect l="l" t="t" r="r" b="b"/>
              <a:pathLst>
                <a:path w="12395" h="1332" extrusionOk="0">
                  <a:moveTo>
                    <a:pt x="163" y="0"/>
                  </a:moveTo>
                  <a:lnTo>
                    <a:pt x="0" y="1331"/>
                  </a:lnTo>
                  <a:lnTo>
                    <a:pt x="12232" y="1331"/>
                  </a:lnTo>
                  <a:lnTo>
                    <a:pt x="12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4831087" y="2509801"/>
              <a:ext cx="274789" cy="47325"/>
            </a:xfrm>
            <a:custGeom>
              <a:avLst/>
              <a:gdLst/>
              <a:ahLst/>
              <a:cxnLst/>
              <a:rect l="l" t="t" r="r" b="b"/>
              <a:pathLst>
                <a:path w="7740" h="1333" extrusionOk="0">
                  <a:moveTo>
                    <a:pt x="163" y="1"/>
                  </a:moveTo>
                  <a:lnTo>
                    <a:pt x="0" y="1332"/>
                  </a:lnTo>
                  <a:lnTo>
                    <a:pt x="7577" y="1332"/>
                  </a:lnTo>
                  <a:lnTo>
                    <a:pt x="7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a:off x="4816105" y="2613181"/>
              <a:ext cx="369333" cy="47289"/>
            </a:xfrm>
            <a:custGeom>
              <a:avLst/>
              <a:gdLst/>
              <a:ahLst/>
              <a:cxnLst/>
              <a:rect l="l" t="t" r="r" b="b"/>
              <a:pathLst>
                <a:path w="10403" h="1332" extrusionOk="0">
                  <a:moveTo>
                    <a:pt x="164" y="1"/>
                  </a:moveTo>
                  <a:lnTo>
                    <a:pt x="1" y="1332"/>
                  </a:lnTo>
                  <a:lnTo>
                    <a:pt x="10240" y="1332"/>
                  </a:lnTo>
                  <a:lnTo>
                    <a:pt x="104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5229271" y="2613181"/>
              <a:ext cx="180246" cy="47289"/>
            </a:xfrm>
            <a:custGeom>
              <a:avLst/>
              <a:gdLst/>
              <a:ahLst/>
              <a:cxnLst/>
              <a:rect l="l" t="t" r="r" b="b"/>
              <a:pathLst>
                <a:path w="5077" h="1332" extrusionOk="0">
                  <a:moveTo>
                    <a:pt x="163" y="1"/>
                  </a:moveTo>
                  <a:lnTo>
                    <a:pt x="0" y="1332"/>
                  </a:lnTo>
                  <a:lnTo>
                    <a:pt x="4914" y="1332"/>
                  </a:lnTo>
                  <a:lnTo>
                    <a:pt x="5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4802863" y="2716561"/>
              <a:ext cx="204068" cy="47289"/>
            </a:xfrm>
            <a:custGeom>
              <a:avLst/>
              <a:gdLst/>
              <a:ahLst/>
              <a:cxnLst/>
              <a:rect l="l" t="t" r="r" b="b"/>
              <a:pathLst>
                <a:path w="5748" h="1332" extrusionOk="0">
                  <a:moveTo>
                    <a:pt x="163" y="0"/>
                  </a:moveTo>
                  <a:lnTo>
                    <a:pt x="0" y="1332"/>
                  </a:lnTo>
                  <a:lnTo>
                    <a:pt x="5584" y="1332"/>
                  </a:lnTo>
                  <a:lnTo>
                    <a:pt x="57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4439365" y="3464966"/>
              <a:ext cx="1235771" cy="1133772"/>
            </a:xfrm>
            <a:custGeom>
              <a:avLst/>
              <a:gdLst/>
              <a:ahLst/>
              <a:cxnLst/>
              <a:rect l="l" t="t" r="r" b="b"/>
              <a:pathLst>
                <a:path w="34808" h="31935" extrusionOk="0">
                  <a:moveTo>
                    <a:pt x="6092" y="1"/>
                  </a:moveTo>
                  <a:lnTo>
                    <a:pt x="5814" y="20"/>
                  </a:lnTo>
                  <a:lnTo>
                    <a:pt x="5537" y="39"/>
                  </a:lnTo>
                  <a:lnTo>
                    <a:pt x="5268" y="77"/>
                  </a:lnTo>
                  <a:lnTo>
                    <a:pt x="4991" y="135"/>
                  </a:lnTo>
                  <a:lnTo>
                    <a:pt x="4713" y="192"/>
                  </a:lnTo>
                  <a:lnTo>
                    <a:pt x="4445" y="269"/>
                  </a:lnTo>
                  <a:lnTo>
                    <a:pt x="4176" y="365"/>
                  </a:lnTo>
                  <a:lnTo>
                    <a:pt x="3918" y="460"/>
                  </a:lnTo>
                  <a:lnTo>
                    <a:pt x="3650" y="575"/>
                  </a:lnTo>
                  <a:lnTo>
                    <a:pt x="3391" y="700"/>
                  </a:lnTo>
                  <a:lnTo>
                    <a:pt x="3142" y="844"/>
                  </a:lnTo>
                  <a:lnTo>
                    <a:pt x="2893" y="997"/>
                  </a:lnTo>
                  <a:lnTo>
                    <a:pt x="2711" y="1112"/>
                  </a:lnTo>
                  <a:lnTo>
                    <a:pt x="2548" y="1227"/>
                  </a:lnTo>
                  <a:lnTo>
                    <a:pt x="2385" y="1351"/>
                  </a:lnTo>
                  <a:lnTo>
                    <a:pt x="2223" y="1485"/>
                  </a:lnTo>
                  <a:lnTo>
                    <a:pt x="2069" y="1619"/>
                  </a:lnTo>
                  <a:lnTo>
                    <a:pt x="1926" y="1753"/>
                  </a:lnTo>
                  <a:lnTo>
                    <a:pt x="1782" y="1897"/>
                  </a:lnTo>
                  <a:lnTo>
                    <a:pt x="1648" y="2041"/>
                  </a:lnTo>
                  <a:lnTo>
                    <a:pt x="1514" y="2185"/>
                  </a:lnTo>
                  <a:lnTo>
                    <a:pt x="1389" y="2338"/>
                  </a:lnTo>
                  <a:lnTo>
                    <a:pt x="1265" y="2491"/>
                  </a:lnTo>
                  <a:lnTo>
                    <a:pt x="1150" y="2644"/>
                  </a:lnTo>
                  <a:lnTo>
                    <a:pt x="1044" y="2807"/>
                  </a:lnTo>
                  <a:lnTo>
                    <a:pt x="939" y="2960"/>
                  </a:lnTo>
                  <a:lnTo>
                    <a:pt x="843" y="3133"/>
                  </a:lnTo>
                  <a:lnTo>
                    <a:pt x="748" y="3296"/>
                  </a:lnTo>
                  <a:lnTo>
                    <a:pt x="661" y="3468"/>
                  </a:lnTo>
                  <a:lnTo>
                    <a:pt x="575" y="3640"/>
                  </a:lnTo>
                  <a:lnTo>
                    <a:pt x="498" y="3813"/>
                  </a:lnTo>
                  <a:lnTo>
                    <a:pt x="431" y="3985"/>
                  </a:lnTo>
                  <a:lnTo>
                    <a:pt x="307" y="4340"/>
                  </a:lnTo>
                  <a:lnTo>
                    <a:pt x="202" y="4704"/>
                  </a:lnTo>
                  <a:lnTo>
                    <a:pt x="115" y="5068"/>
                  </a:lnTo>
                  <a:lnTo>
                    <a:pt x="58" y="5441"/>
                  </a:lnTo>
                  <a:lnTo>
                    <a:pt x="20" y="5815"/>
                  </a:lnTo>
                  <a:lnTo>
                    <a:pt x="0" y="6188"/>
                  </a:lnTo>
                  <a:lnTo>
                    <a:pt x="10" y="6562"/>
                  </a:lnTo>
                  <a:lnTo>
                    <a:pt x="29" y="6935"/>
                  </a:lnTo>
                  <a:lnTo>
                    <a:pt x="87" y="7309"/>
                  </a:lnTo>
                  <a:lnTo>
                    <a:pt x="154" y="7673"/>
                  </a:lnTo>
                  <a:lnTo>
                    <a:pt x="249" y="8037"/>
                  </a:lnTo>
                  <a:lnTo>
                    <a:pt x="364" y="8401"/>
                  </a:lnTo>
                  <a:lnTo>
                    <a:pt x="431" y="8573"/>
                  </a:lnTo>
                  <a:lnTo>
                    <a:pt x="498" y="8746"/>
                  </a:lnTo>
                  <a:lnTo>
                    <a:pt x="575" y="8928"/>
                  </a:lnTo>
                  <a:lnTo>
                    <a:pt x="661" y="9100"/>
                  </a:lnTo>
                  <a:lnTo>
                    <a:pt x="748" y="9263"/>
                  </a:lnTo>
                  <a:lnTo>
                    <a:pt x="843" y="9435"/>
                  </a:lnTo>
                  <a:lnTo>
                    <a:pt x="939" y="9598"/>
                  </a:lnTo>
                  <a:lnTo>
                    <a:pt x="1044" y="9761"/>
                  </a:lnTo>
                  <a:lnTo>
                    <a:pt x="1150" y="9924"/>
                  </a:lnTo>
                  <a:lnTo>
                    <a:pt x="1265" y="10077"/>
                  </a:lnTo>
                  <a:lnTo>
                    <a:pt x="1389" y="10230"/>
                  </a:lnTo>
                  <a:lnTo>
                    <a:pt x="1514" y="10383"/>
                  </a:lnTo>
                  <a:lnTo>
                    <a:pt x="1648" y="10527"/>
                  </a:lnTo>
                  <a:lnTo>
                    <a:pt x="1782" y="10671"/>
                  </a:lnTo>
                  <a:lnTo>
                    <a:pt x="1926" y="10814"/>
                  </a:lnTo>
                  <a:lnTo>
                    <a:pt x="2079" y="10948"/>
                  </a:lnTo>
                  <a:lnTo>
                    <a:pt x="2232" y="11083"/>
                  </a:lnTo>
                  <a:lnTo>
                    <a:pt x="2395" y="11217"/>
                  </a:lnTo>
                  <a:lnTo>
                    <a:pt x="2558" y="11341"/>
                  </a:lnTo>
                  <a:lnTo>
                    <a:pt x="2730" y="11466"/>
                  </a:lnTo>
                  <a:lnTo>
                    <a:pt x="32566" y="31934"/>
                  </a:lnTo>
                  <a:lnTo>
                    <a:pt x="32767" y="31838"/>
                  </a:lnTo>
                  <a:lnTo>
                    <a:pt x="32968" y="31723"/>
                  </a:lnTo>
                  <a:lnTo>
                    <a:pt x="33150" y="31618"/>
                  </a:lnTo>
                  <a:lnTo>
                    <a:pt x="33332" y="31503"/>
                  </a:lnTo>
                  <a:lnTo>
                    <a:pt x="33505" y="31388"/>
                  </a:lnTo>
                  <a:lnTo>
                    <a:pt x="33677" y="31264"/>
                  </a:lnTo>
                  <a:lnTo>
                    <a:pt x="33830" y="31139"/>
                  </a:lnTo>
                  <a:lnTo>
                    <a:pt x="33974" y="31015"/>
                  </a:lnTo>
                  <a:lnTo>
                    <a:pt x="34118" y="30881"/>
                  </a:lnTo>
                  <a:lnTo>
                    <a:pt x="34242" y="30737"/>
                  </a:lnTo>
                  <a:lnTo>
                    <a:pt x="34367" y="30603"/>
                  </a:lnTo>
                  <a:lnTo>
                    <a:pt x="34472" y="30459"/>
                  </a:lnTo>
                  <a:lnTo>
                    <a:pt x="34568" y="30306"/>
                  </a:lnTo>
                  <a:lnTo>
                    <a:pt x="34664" y="30153"/>
                  </a:lnTo>
                  <a:lnTo>
                    <a:pt x="34740" y="29990"/>
                  </a:lnTo>
                  <a:lnTo>
                    <a:pt x="34807" y="29827"/>
                  </a:lnTo>
                  <a:lnTo>
                    <a:pt x="11054" y="2185"/>
                  </a:lnTo>
                  <a:lnTo>
                    <a:pt x="10852" y="1964"/>
                  </a:lnTo>
                  <a:lnTo>
                    <a:pt x="10651" y="1763"/>
                  </a:lnTo>
                  <a:lnTo>
                    <a:pt x="10441" y="1572"/>
                  </a:lnTo>
                  <a:lnTo>
                    <a:pt x="10220" y="1380"/>
                  </a:lnTo>
                  <a:lnTo>
                    <a:pt x="10000" y="1208"/>
                  </a:lnTo>
                  <a:lnTo>
                    <a:pt x="9761" y="1045"/>
                  </a:lnTo>
                  <a:lnTo>
                    <a:pt x="9531" y="901"/>
                  </a:lnTo>
                  <a:lnTo>
                    <a:pt x="9282" y="757"/>
                  </a:lnTo>
                  <a:lnTo>
                    <a:pt x="9033" y="633"/>
                  </a:lnTo>
                  <a:lnTo>
                    <a:pt x="8784" y="518"/>
                  </a:lnTo>
                  <a:lnTo>
                    <a:pt x="8525" y="413"/>
                  </a:lnTo>
                  <a:lnTo>
                    <a:pt x="8266" y="317"/>
                  </a:lnTo>
                  <a:lnTo>
                    <a:pt x="7998" y="240"/>
                  </a:lnTo>
                  <a:lnTo>
                    <a:pt x="7730" y="164"/>
                  </a:lnTo>
                  <a:lnTo>
                    <a:pt x="7462" y="106"/>
                  </a:lnTo>
                  <a:lnTo>
                    <a:pt x="7194" y="68"/>
                  </a:lnTo>
                  <a:lnTo>
                    <a:pt x="6916" y="29"/>
                  </a:lnTo>
                  <a:lnTo>
                    <a:pt x="6648" y="10"/>
                  </a:lnTo>
                  <a:lnTo>
                    <a:pt x="6370" y="1"/>
                  </a:lnTo>
                  <a:close/>
                </a:path>
              </a:pathLst>
            </a:custGeom>
            <a:solidFill>
              <a:srgbClr val="6F1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4195221" y="2199696"/>
              <a:ext cx="205772" cy="324777"/>
            </a:xfrm>
            <a:custGeom>
              <a:avLst/>
              <a:gdLst/>
              <a:ahLst/>
              <a:cxnLst/>
              <a:rect l="l" t="t" r="r" b="b"/>
              <a:pathLst>
                <a:path w="5796" h="9148" extrusionOk="0">
                  <a:moveTo>
                    <a:pt x="3573" y="1"/>
                  </a:moveTo>
                  <a:lnTo>
                    <a:pt x="3228" y="796"/>
                  </a:lnTo>
                  <a:lnTo>
                    <a:pt x="2893" y="1543"/>
                  </a:lnTo>
                  <a:lnTo>
                    <a:pt x="2567" y="2232"/>
                  </a:lnTo>
                  <a:lnTo>
                    <a:pt x="2242" y="2874"/>
                  </a:lnTo>
                  <a:lnTo>
                    <a:pt x="1935" y="3458"/>
                  </a:lnTo>
                  <a:lnTo>
                    <a:pt x="1638" y="3995"/>
                  </a:lnTo>
                  <a:lnTo>
                    <a:pt x="1360" y="4483"/>
                  </a:lnTo>
                  <a:lnTo>
                    <a:pt x="1102" y="4914"/>
                  </a:lnTo>
                  <a:lnTo>
                    <a:pt x="862" y="5297"/>
                  </a:lnTo>
                  <a:lnTo>
                    <a:pt x="652" y="5632"/>
                  </a:lnTo>
                  <a:lnTo>
                    <a:pt x="460" y="5910"/>
                  </a:lnTo>
                  <a:lnTo>
                    <a:pt x="307" y="6140"/>
                  </a:lnTo>
                  <a:lnTo>
                    <a:pt x="87" y="6447"/>
                  </a:lnTo>
                  <a:lnTo>
                    <a:pt x="0" y="6552"/>
                  </a:lnTo>
                  <a:lnTo>
                    <a:pt x="230" y="6542"/>
                  </a:lnTo>
                  <a:lnTo>
                    <a:pt x="451" y="6562"/>
                  </a:lnTo>
                  <a:lnTo>
                    <a:pt x="680" y="6590"/>
                  </a:lnTo>
                  <a:lnTo>
                    <a:pt x="920" y="6638"/>
                  </a:lnTo>
                  <a:lnTo>
                    <a:pt x="1159" y="6705"/>
                  </a:lnTo>
                  <a:lnTo>
                    <a:pt x="1399" y="6782"/>
                  </a:lnTo>
                  <a:lnTo>
                    <a:pt x="1638" y="6868"/>
                  </a:lnTo>
                  <a:lnTo>
                    <a:pt x="1878" y="6973"/>
                  </a:lnTo>
                  <a:lnTo>
                    <a:pt x="2117" y="7079"/>
                  </a:lnTo>
                  <a:lnTo>
                    <a:pt x="2357" y="7194"/>
                  </a:lnTo>
                  <a:lnTo>
                    <a:pt x="2586" y="7318"/>
                  </a:lnTo>
                  <a:lnTo>
                    <a:pt x="2826" y="7452"/>
                  </a:lnTo>
                  <a:lnTo>
                    <a:pt x="3286" y="7720"/>
                  </a:lnTo>
                  <a:lnTo>
                    <a:pt x="3717" y="7989"/>
                  </a:lnTo>
                  <a:lnTo>
                    <a:pt x="4512" y="8506"/>
                  </a:lnTo>
                  <a:lnTo>
                    <a:pt x="4856" y="8736"/>
                  </a:lnTo>
                  <a:lnTo>
                    <a:pt x="5153" y="8918"/>
                  </a:lnTo>
                  <a:lnTo>
                    <a:pt x="5278" y="8994"/>
                  </a:lnTo>
                  <a:lnTo>
                    <a:pt x="5402" y="9052"/>
                  </a:lnTo>
                  <a:lnTo>
                    <a:pt x="5498" y="9100"/>
                  </a:lnTo>
                  <a:lnTo>
                    <a:pt x="5594" y="9128"/>
                  </a:lnTo>
                  <a:lnTo>
                    <a:pt x="5661" y="9148"/>
                  </a:lnTo>
                  <a:lnTo>
                    <a:pt x="5728" y="9138"/>
                  </a:lnTo>
                  <a:lnTo>
                    <a:pt x="5747" y="9128"/>
                  </a:lnTo>
                  <a:lnTo>
                    <a:pt x="5766" y="9109"/>
                  </a:lnTo>
                  <a:lnTo>
                    <a:pt x="5776" y="9090"/>
                  </a:lnTo>
                  <a:lnTo>
                    <a:pt x="5786" y="9061"/>
                  </a:lnTo>
                  <a:lnTo>
                    <a:pt x="5795" y="1361"/>
                  </a:lnTo>
                  <a:lnTo>
                    <a:pt x="3573"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p:nvPr/>
          </p:nvSpPr>
          <p:spPr>
            <a:xfrm>
              <a:off x="4350256" y="2323134"/>
              <a:ext cx="50733" cy="169027"/>
            </a:xfrm>
            <a:custGeom>
              <a:avLst/>
              <a:gdLst/>
              <a:ahLst/>
              <a:cxnLst/>
              <a:rect l="l" t="t" r="r" b="b"/>
              <a:pathLst>
                <a:path w="1429" h="4761" extrusionOk="0">
                  <a:moveTo>
                    <a:pt x="384" y="0"/>
                  </a:moveTo>
                  <a:lnTo>
                    <a:pt x="365" y="10"/>
                  </a:lnTo>
                  <a:lnTo>
                    <a:pt x="346" y="29"/>
                  </a:lnTo>
                  <a:lnTo>
                    <a:pt x="336" y="48"/>
                  </a:lnTo>
                  <a:lnTo>
                    <a:pt x="307" y="106"/>
                  </a:lnTo>
                  <a:lnTo>
                    <a:pt x="240" y="269"/>
                  </a:lnTo>
                  <a:lnTo>
                    <a:pt x="183" y="441"/>
                  </a:lnTo>
                  <a:lnTo>
                    <a:pt x="135" y="613"/>
                  </a:lnTo>
                  <a:lnTo>
                    <a:pt x="97" y="786"/>
                  </a:lnTo>
                  <a:lnTo>
                    <a:pt x="58" y="958"/>
                  </a:lnTo>
                  <a:lnTo>
                    <a:pt x="30" y="1140"/>
                  </a:lnTo>
                  <a:lnTo>
                    <a:pt x="20" y="1313"/>
                  </a:lnTo>
                  <a:lnTo>
                    <a:pt x="11" y="1495"/>
                  </a:lnTo>
                  <a:lnTo>
                    <a:pt x="1" y="1667"/>
                  </a:lnTo>
                  <a:lnTo>
                    <a:pt x="11" y="1849"/>
                  </a:lnTo>
                  <a:lnTo>
                    <a:pt x="20" y="2021"/>
                  </a:lnTo>
                  <a:lnTo>
                    <a:pt x="39" y="2194"/>
                  </a:lnTo>
                  <a:lnTo>
                    <a:pt x="58" y="2366"/>
                  </a:lnTo>
                  <a:lnTo>
                    <a:pt x="97" y="2539"/>
                  </a:lnTo>
                  <a:lnTo>
                    <a:pt x="125" y="2711"/>
                  </a:lnTo>
                  <a:lnTo>
                    <a:pt x="173" y="2874"/>
                  </a:lnTo>
                  <a:lnTo>
                    <a:pt x="221" y="3037"/>
                  </a:lnTo>
                  <a:lnTo>
                    <a:pt x="269" y="3190"/>
                  </a:lnTo>
                  <a:lnTo>
                    <a:pt x="327" y="3343"/>
                  </a:lnTo>
                  <a:lnTo>
                    <a:pt x="394" y="3496"/>
                  </a:lnTo>
                  <a:lnTo>
                    <a:pt x="461" y="3640"/>
                  </a:lnTo>
                  <a:lnTo>
                    <a:pt x="528" y="3774"/>
                  </a:lnTo>
                  <a:lnTo>
                    <a:pt x="604" y="3908"/>
                  </a:lnTo>
                  <a:lnTo>
                    <a:pt x="681" y="4033"/>
                  </a:lnTo>
                  <a:lnTo>
                    <a:pt x="767" y="4157"/>
                  </a:lnTo>
                  <a:lnTo>
                    <a:pt x="853" y="4263"/>
                  </a:lnTo>
                  <a:lnTo>
                    <a:pt x="940" y="4368"/>
                  </a:lnTo>
                  <a:lnTo>
                    <a:pt x="1035" y="4464"/>
                  </a:lnTo>
                  <a:lnTo>
                    <a:pt x="1122" y="4560"/>
                  </a:lnTo>
                  <a:lnTo>
                    <a:pt x="1217" y="4636"/>
                  </a:lnTo>
                  <a:lnTo>
                    <a:pt x="1323" y="4703"/>
                  </a:lnTo>
                  <a:lnTo>
                    <a:pt x="1419" y="4761"/>
                  </a:lnTo>
                  <a:lnTo>
                    <a:pt x="1428" y="1092"/>
                  </a:lnTo>
                  <a:lnTo>
                    <a:pt x="1237" y="872"/>
                  </a:lnTo>
                  <a:lnTo>
                    <a:pt x="1055" y="652"/>
                  </a:lnTo>
                  <a:lnTo>
                    <a:pt x="882" y="431"/>
                  </a:lnTo>
                  <a:lnTo>
                    <a:pt x="719" y="240"/>
                  </a:lnTo>
                  <a:lnTo>
                    <a:pt x="643" y="163"/>
                  </a:lnTo>
                  <a:lnTo>
                    <a:pt x="576" y="96"/>
                  </a:lnTo>
                  <a:lnTo>
                    <a:pt x="509" y="48"/>
                  </a:lnTo>
                  <a:lnTo>
                    <a:pt x="451" y="20"/>
                  </a:lnTo>
                  <a:lnTo>
                    <a:pt x="403"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a:off x="4349262" y="2111972"/>
              <a:ext cx="225121" cy="345865"/>
            </a:xfrm>
            <a:custGeom>
              <a:avLst/>
              <a:gdLst/>
              <a:ahLst/>
              <a:cxnLst/>
              <a:rect l="l" t="t" r="r" b="b"/>
              <a:pathLst>
                <a:path w="6341" h="9742" extrusionOk="0">
                  <a:moveTo>
                    <a:pt x="153" y="0"/>
                  </a:moveTo>
                  <a:lnTo>
                    <a:pt x="96" y="20"/>
                  </a:lnTo>
                  <a:lnTo>
                    <a:pt x="58" y="39"/>
                  </a:lnTo>
                  <a:lnTo>
                    <a:pt x="29" y="67"/>
                  </a:lnTo>
                  <a:lnTo>
                    <a:pt x="10" y="106"/>
                  </a:lnTo>
                  <a:lnTo>
                    <a:pt x="0" y="154"/>
                  </a:lnTo>
                  <a:lnTo>
                    <a:pt x="10" y="211"/>
                  </a:lnTo>
                  <a:lnTo>
                    <a:pt x="39" y="364"/>
                  </a:lnTo>
                  <a:lnTo>
                    <a:pt x="106" y="556"/>
                  </a:lnTo>
                  <a:lnTo>
                    <a:pt x="182" y="795"/>
                  </a:lnTo>
                  <a:lnTo>
                    <a:pt x="268" y="1083"/>
                  </a:lnTo>
                  <a:lnTo>
                    <a:pt x="355" y="1428"/>
                  </a:lnTo>
                  <a:lnTo>
                    <a:pt x="393" y="1610"/>
                  </a:lnTo>
                  <a:lnTo>
                    <a:pt x="431" y="1811"/>
                  </a:lnTo>
                  <a:lnTo>
                    <a:pt x="470" y="2031"/>
                  </a:lnTo>
                  <a:lnTo>
                    <a:pt x="498" y="2261"/>
                  </a:lnTo>
                  <a:lnTo>
                    <a:pt x="517" y="2500"/>
                  </a:lnTo>
                  <a:lnTo>
                    <a:pt x="537" y="2759"/>
                  </a:lnTo>
                  <a:lnTo>
                    <a:pt x="537" y="3037"/>
                  </a:lnTo>
                  <a:lnTo>
                    <a:pt x="537" y="3324"/>
                  </a:lnTo>
                  <a:lnTo>
                    <a:pt x="527" y="3630"/>
                  </a:lnTo>
                  <a:lnTo>
                    <a:pt x="498" y="3947"/>
                  </a:lnTo>
                  <a:lnTo>
                    <a:pt x="460" y="4282"/>
                  </a:lnTo>
                  <a:lnTo>
                    <a:pt x="403" y="4636"/>
                  </a:lnTo>
                  <a:lnTo>
                    <a:pt x="364" y="4952"/>
                  </a:lnTo>
                  <a:lnTo>
                    <a:pt x="326" y="5268"/>
                  </a:lnTo>
                  <a:lnTo>
                    <a:pt x="316" y="5575"/>
                  </a:lnTo>
                  <a:lnTo>
                    <a:pt x="316" y="5872"/>
                  </a:lnTo>
                  <a:lnTo>
                    <a:pt x="326" y="6159"/>
                  </a:lnTo>
                  <a:lnTo>
                    <a:pt x="355" y="6437"/>
                  </a:lnTo>
                  <a:lnTo>
                    <a:pt x="393" y="6705"/>
                  </a:lnTo>
                  <a:lnTo>
                    <a:pt x="441" y="6964"/>
                  </a:lnTo>
                  <a:lnTo>
                    <a:pt x="498" y="7222"/>
                  </a:lnTo>
                  <a:lnTo>
                    <a:pt x="565" y="7462"/>
                  </a:lnTo>
                  <a:lnTo>
                    <a:pt x="652" y="7692"/>
                  </a:lnTo>
                  <a:lnTo>
                    <a:pt x="738" y="7912"/>
                  </a:lnTo>
                  <a:lnTo>
                    <a:pt x="824" y="8113"/>
                  </a:lnTo>
                  <a:lnTo>
                    <a:pt x="929" y="8314"/>
                  </a:lnTo>
                  <a:lnTo>
                    <a:pt x="1035" y="8496"/>
                  </a:lnTo>
                  <a:lnTo>
                    <a:pt x="1140" y="8678"/>
                  </a:lnTo>
                  <a:lnTo>
                    <a:pt x="1255" y="8831"/>
                  </a:lnTo>
                  <a:lnTo>
                    <a:pt x="1379" y="8985"/>
                  </a:lnTo>
                  <a:lnTo>
                    <a:pt x="1504" y="9119"/>
                  </a:lnTo>
                  <a:lnTo>
                    <a:pt x="1619" y="9243"/>
                  </a:lnTo>
                  <a:lnTo>
                    <a:pt x="1743" y="9358"/>
                  </a:lnTo>
                  <a:lnTo>
                    <a:pt x="1878" y="9454"/>
                  </a:lnTo>
                  <a:lnTo>
                    <a:pt x="2002" y="9540"/>
                  </a:lnTo>
                  <a:lnTo>
                    <a:pt x="2117" y="9607"/>
                  </a:lnTo>
                  <a:lnTo>
                    <a:pt x="2242" y="9665"/>
                  </a:lnTo>
                  <a:lnTo>
                    <a:pt x="2366" y="9703"/>
                  </a:lnTo>
                  <a:lnTo>
                    <a:pt x="2481" y="9732"/>
                  </a:lnTo>
                  <a:lnTo>
                    <a:pt x="2586" y="9741"/>
                  </a:lnTo>
                  <a:lnTo>
                    <a:pt x="2692" y="9741"/>
                  </a:lnTo>
                  <a:lnTo>
                    <a:pt x="2797" y="9722"/>
                  </a:lnTo>
                  <a:lnTo>
                    <a:pt x="2893" y="9684"/>
                  </a:lnTo>
                  <a:lnTo>
                    <a:pt x="2979" y="9626"/>
                  </a:lnTo>
                  <a:lnTo>
                    <a:pt x="3247" y="9416"/>
                  </a:lnTo>
                  <a:lnTo>
                    <a:pt x="3506" y="9186"/>
                  </a:lnTo>
                  <a:lnTo>
                    <a:pt x="3745" y="8946"/>
                  </a:lnTo>
                  <a:lnTo>
                    <a:pt x="3975" y="8688"/>
                  </a:lnTo>
                  <a:lnTo>
                    <a:pt x="4186" y="8420"/>
                  </a:lnTo>
                  <a:lnTo>
                    <a:pt x="4387" y="8132"/>
                  </a:lnTo>
                  <a:lnTo>
                    <a:pt x="4579" y="7845"/>
                  </a:lnTo>
                  <a:lnTo>
                    <a:pt x="4751" y="7548"/>
                  </a:lnTo>
                  <a:lnTo>
                    <a:pt x="4914" y="7251"/>
                  </a:lnTo>
                  <a:lnTo>
                    <a:pt x="5067" y="6945"/>
                  </a:lnTo>
                  <a:lnTo>
                    <a:pt x="5211" y="6638"/>
                  </a:lnTo>
                  <a:lnTo>
                    <a:pt x="5345" y="6332"/>
                  </a:lnTo>
                  <a:lnTo>
                    <a:pt x="5460" y="6015"/>
                  </a:lnTo>
                  <a:lnTo>
                    <a:pt x="5575" y="5709"/>
                  </a:lnTo>
                  <a:lnTo>
                    <a:pt x="5670" y="5412"/>
                  </a:lnTo>
                  <a:lnTo>
                    <a:pt x="5766" y="5115"/>
                  </a:lnTo>
                  <a:lnTo>
                    <a:pt x="5852" y="4818"/>
                  </a:lnTo>
                  <a:lnTo>
                    <a:pt x="5920" y="4531"/>
                  </a:lnTo>
                  <a:lnTo>
                    <a:pt x="6054" y="3994"/>
                  </a:lnTo>
                  <a:lnTo>
                    <a:pt x="6149" y="3506"/>
                  </a:lnTo>
                  <a:lnTo>
                    <a:pt x="6226" y="3075"/>
                  </a:lnTo>
                  <a:lnTo>
                    <a:pt x="6274" y="2730"/>
                  </a:lnTo>
                  <a:lnTo>
                    <a:pt x="6303" y="2462"/>
                  </a:lnTo>
                  <a:lnTo>
                    <a:pt x="6331" y="2232"/>
                  </a:lnTo>
                  <a:lnTo>
                    <a:pt x="6341" y="2146"/>
                  </a:lnTo>
                  <a:lnTo>
                    <a:pt x="6341" y="2069"/>
                  </a:lnTo>
                  <a:lnTo>
                    <a:pt x="6341" y="1993"/>
                  </a:lnTo>
                  <a:lnTo>
                    <a:pt x="6331" y="1916"/>
                  </a:lnTo>
                  <a:lnTo>
                    <a:pt x="6312" y="1849"/>
                  </a:lnTo>
                  <a:lnTo>
                    <a:pt x="6293" y="1772"/>
                  </a:lnTo>
                  <a:lnTo>
                    <a:pt x="6264" y="1705"/>
                  </a:lnTo>
                  <a:lnTo>
                    <a:pt x="6226" y="1638"/>
                  </a:lnTo>
                  <a:lnTo>
                    <a:pt x="6188" y="1571"/>
                  </a:lnTo>
                  <a:lnTo>
                    <a:pt x="6140" y="1514"/>
                  </a:lnTo>
                  <a:lnTo>
                    <a:pt x="6034" y="1389"/>
                  </a:lnTo>
                  <a:lnTo>
                    <a:pt x="5910" y="1284"/>
                  </a:lnTo>
                  <a:lnTo>
                    <a:pt x="5766" y="1178"/>
                  </a:lnTo>
                  <a:lnTo>
                    <a:pt x="5594" y="1083"/>
                  </a:lnTo>
                  <a:lnTo>
                    <a:pt x="5421" y="987"/>
                  </a:lnTo>
                  <a:lnTo>
                    <a:pt x="5220" y="910"/>
                  </a:lnTo>
                  <a:lnTo>
                    <a:pt x="5019" y="824"/>
                  </a:lnTo>
                  <a:lnTo>
                    <a:pt x="4799" y="757"/>
                  </a:lnTo>
                  <a:lnTo>
                    <a:pt x="4569" y="690"/>
                  </a:lnTo>
                  <a:lnTo>
                    <a:pt x="4339" y="623"/>
                  </a:lnTo>
                  <a:lnTo>
                    <a:pt x="4090" y="565"/>
                  </a:lnTo>
                  <a:lnTo>
                    <a:pt x="3592" y="470"/>
                  </a:lnTo>
                  <a:lnTo>
                    <a:pt x="3084" y="374"/>
                  </a:lnTo>
                  <a:lnTo>
                    <a:pt x="2586" y="307"/>
                  </a:lnTo>
                  <a:lnTo>
                    <a:pt x="2098" y="240"/>
                  </a:lnTo>
                  <a:lnTo>
                    <a:pt x="1217" y="134"/>
                  </a:lnTo>
                  <a:lnTo>
                    <a:pt x="853" y="87"/>
                  </a:lnTo>
                  <a:lnTo>
                    <a:pt x="546" y="39"/>
                  </a:lnTo>
                  <a:lnTo>
                    <a:pt x="31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4182618" y="1985800"/>
              <a:ext cx="505378" cy="302694"/>
            </a:xfrm>
            <a:custGeom>
              <a:avLst/>
              <a:gdLst/>
              <a:ahLst/>
              <a:cxnLst/>
              <a:rect l="l" t="t" r="r" b="b"/>
              <a:pathLst>
                <a:path w="14235" h="8526" extrusionOk="0">
                  <a:moveTo>
                    <a:pt x="4800" y="1"/>
                  </a:moveTo>
                  <a:lnTo>
                    <a:pt x="4646" y="10"/>
                  </a:lnTo>
                  <a:lnTo>
                    <a:pt x="4484" y="20"/>
                  </a:lnTo>
                  <a:lnTo>
                    <a:pt x="4302" y="49"/>
                  </a:lnTo>
                  <a:lnTo>
                    <a:pt x="4129" y="87"/>
                  </a:lnTo>
                  <a:lnTo>
                    <a:pt x="3957" y="125"/>
                  </a:lnTo>
                  <a:lnTo>
                    <a:pt x="3784" y="164"/>
                  </a:lnTo>
                  <a:lnTo>
                    <a:pt x="3621" y="221"/>
                  </a:lnTo>
                  <a:lnTo>
                    <a:pt x="3459" y="279"/>
                  </a:lnTo>
                  <a:lnTo>
                    <a:pt x="3305" y="336"/>
                  </a:lnTo>
                  <a:lnTo>
                    <a:pt x="3152" y="403"/>
                  </a:lnTo>
                  <a:lnTo>
                    <a:pt x="2999" y="480"/>
                  </a:lnTo>
                  <a:lnTo>
                    <a:pt x="2855" y="556"/>
                  </a:lnTo>
                  <a:lnTo>
                    <a:pt x="2712" y="643"/>
                  </a:lnTo>
                  <a:lnTo>
                    <a:pt x="2568" y="729"/>
                  </a:lnTo>
                  <a:lnTo>
                    <a:pt x="2434" y="825"/>
                  </a:lnTo>
                  <a:lnTo>
                    <a:pt x="2309" y="920"/>
                  </a:lnTo>
                  <a:lnTo>
                    <a:pt x="2051" y="1131"/>
                  </a:lnTo>
                  <a:lnTo>
                    <a:pt x="1811" y="1361"/>
                  </a:lnTo>
                  <a:lnTo>
                    <a:pt x="1591" y="1600"/>
                  </a:lnTo>
                  <a:lnTo>
                    <a:pt x="1380" y="1849"/>
                  </a:lnTo>
                  <a:lnTo>
                    <a:pt x="1189" y="2118"/>
                  </a:lnTo>
                  <a:lnTo>
                    <a:pt x="1007" y="2395"/>
                  </a:lnTo>
                  <a:lnTo>
                    <a:pt x="844" y="2683"/>
                  </a:lnTo>
                  <a:lnTo>
                    <a:pt x="691" y="2980"/>
                  </a:lnTo>
                  <a:lnTo>
                    <a:pt x="557" y="3286"/>
                  </a:lnTo>
                  <a:lnTo>
                    <a:pt x="442" y="3593"/>
                  </a:lnTo>
                  <a:lnTo>
                    <a:pt x="336" y="3909"/>
                  </a:lnTo>
                  <a:lnTo>
                    <a:pt x="240" y="4225"/>
                  </a:lnTo>
                  <a:lnTo>
                    <a:pt x="164" y="4551"/>
                  </a:lnTo>
                  <a:lnTo>
                    <a:pt x="106" y="4876"/>
                  </a:lnTo>
                  <a:lnTo>
                    <a:pt x="58" y="5192"/>
                  </a:lnTo>
                  <a:lnTo>
                    <a:pt x="20" y="5518"/>
                  </a:lnTo>
                  <a:lnTo>
                    <a:pt x="1" y="5834"/>
                  </a:lnTo>
                  <a:lnTo>
                    <a:pt x="1" y="6150"/>
                  </a:lnTo>
                  <a:lnTo>
                    <a:pt x="11" y="6457"/>
                  </a:lnTo>
                  <a:lnTo>
                    <a:pt x="39" y="6763"/>
                  </a:lnTo>
                  <a:lnTo>
                    <a:pt x="78" y="7050"/>
                  </a:lnTo>
                  <a:lnTo>
                    <a:pt x="135" y="7338"/>
                  </a:lnTo>
                  <a:lnTo>
                    <a:pt x="202" y="7616"/>
                  </a:lnTo>
                  <a:lnTo>
                    <a:pt x="288" y="7884"/>
                  </a:lnTo>
                  <a:lnTo>
                    <a:pt x="394" y="8133"/>
                  </a:lnTo>
                  <a:lnTo>
                    <a:pt x="432" y="8229"/>
                  </a:lnTo>
                  <a:lnTo>
                    <a:pt x="489" y="8305"/>
                  </a:lnTo>
                  <a:lnTo>
                    <a:pt x="547" y="8372"/>
                  </a:lnTo>
                  <a:lnTo>
                    <a:pt x="604" y="8430"/>
                  </a:lnTo>
                  <a:lnTo>
                    <a:pt x="662" y="8468"/>
                  </a:lnTo>
                  <a:lnTo>
                    <a:pt x="729" y="8497"/>
                  </a:lnTo>
                  <a:lnTo>
                    <a:pt x="806" y="8516"/>
                  </a:lnTo>
                  <a:lnTo>
                    <a:pt x="882" y="8525"/>
                  </a:lnTo>
                  <a:lnTo>
                    <a:pt x="959" y="8525"/>
                  </a:lnTo>
                  <a:lnTo>
                    <a:pt x="1045" y="8516"/>
                  </a:lnTo>
                  <a:lnTo>
                    <a:pt x="1131" y="8487"/>
                  </a:lnTo>
                  <a:lnTo>
                    <a:pt x="1217" y="8458"/>
                  </a:lnTo>
                  <a:lnTo>
                    <a:pt x="1313" y="8420"/>
                  </a:lnTo>
                  <a:lnTo>
                    <a:pt x="1409" y="8372"/>
                  </a:lnTo>
                  <a:lnTo>
                    <a:pt x="1610" y="8257"/>
                  </a:lnTo>
                  <a:lnTo>
                    <a:pt x="1830" y="8114"/>
                  </a:lnTo>
                  <a:lnTo>
                    <a:pt x="2051" y="7951"/>
                  </a:lnTo>
                  <a:lnTo>
                    <a:pt x="2290" y="7759"/>
                  </a:lnTo>
                  <a:lnTo>
                    <a:pt x="2539" y="7558"/>
                  </a:lnTo>
                  <a:lnTo>
                    <a:pt x="3066" y="7127"/>
                  </a:lnTo>
                  <a:lnTo>
                    <a:pt x="3621" y="6667"/>
                  </a:lnTo>
                  <a:lnTo>
                    <a:pt x="3909" y="6447"/>
                  </a:lnTo>
                  <a:lnTo>
                    <a:pt x="4196" y="6227"/>
                  </a:lnTo>
                  <a:lnTo>
                    <a:pt x="4493" y="6016"/>
                  </a:lnTo>
                  <a:lnTo>
                    <a:pt x="4800" y="5824"/>
                  </a:lnTo>
                  <a:lnTo>
                    <a:pt x="5106" y="5642"/>
                  </a:lnTo>
                  <a:lnTo>
                    <a:pt x="5413" y="5489"/>
                  </a:lnTo>
                  <a:lnTo>
                    <a:pt x="5566" y="5422"/>
                  </a:lnTo>
                  <a:lnTo>
                    <a:pt x="5729" y="5355"/>
                  </a:lnTo>
                  <a:lnTo>
                    <a:pt x="5882" y="5298"/>
                  </a:lnTo>
                  <a:lnTo>
                    <a:pt x="6035" y="5250"/>
                  </a:lnTo>
                  <a:lnTo>
                    <a:pt x="6198" y="5211"/>
                  </a:lnTo>
                  <a:lnTo>
                    <a:pt x="6351" y="5183"/>
                  </a:lnTo>
                  <a:lnTo>
                    <a:pt x="6514" y="5154"/>
                  </a:lnTo>
                  <a:lnTo>
                    <a:pt x="6667" y="5144"/>
                  </a:lnTo>
                  <a:lnTo>
                    <a:pt x="6983" y="5144"/>
                  </a:lnTo>
                  <a:lnTo>
                    <a:pt x="7137" y="5164"/>
                  </a:lnTo>
                  <a:lnTo>
                    <a:pt x="7290" y="5192"/>
                  </a:lnTo>
                  <a:lnTo>
                    <a:pt x="7443" y="5231"/>
                  </a:lnTo>
                  <a:lnTo>
                    <a:pt x="7596" y="5288"/>
                  </a:lnTo>
                  <a:lnTo>
                    <a:pt x="7750" y="5355"/>
                  </a:lnTo>
                  <a:lnTo>
                    <a:pt x="7903" y="5432"/>
                  </a:lnTo>
                  <a:lnTo>
                    <a:pt x="8056" y="5527"/>
                  </a:lnTo>
                  <a:lnTo>
                    <a:pt x="8209" y="5633"/>
                  </a:lnTo>
                  <a:lnTo>
                    <a:pt x="8363" y="5748"/>
                  </a:lnTo>
                  <a:lnTo>
                    <a:pt x="8506" y="5882"/>
                  </a:lnTo>
                  <a:lnTo>
                    <a:pt x="8765" y="6121"/>
                  </a:lnTo>
                  <a:lnTo>
                    <a:pt x="9014" y="6322"/>
                  </a:lnTo>
                  <a:lnTo>
                    <a:pt x="9263" y="6504"/>
                  </a:lnTo>
                  <a:lnTo>
                    <a:pt x="9502" y="6667"/>
                  </a:lnTo>
                  <a:lnTo>
                    <a:pt x="9742" y="6801"/>
                  </a:lnTo>
                  <a:lnTo>
                    <a:pt x="9981" y="6916"/>
                  </a:lnTo>
                  <a:lnTo>
                    <a:pt x="10211" y="7003"/>
                  </a:lnTo>
                  <a:lnTo>
                    <a:pt x="10441" y="7079"/>
                  </a:lnTo>
                  <a:lnTo>
                    <a:pt x="10661" y="7127"/>
                  </a:lnTo>
                  <a:lnTo>
                    <a:pt x="10882" y="7165"/>
                  </a:lnTo>
                  <a:lnTo>
                    <a:pt x="11102" y="7175"/>
                  </a:lnTo>
                  <a:lnTo>
                    <a:pt x="11303" y="7175"/>
                  </a:lnTo>
                  <a:lnTo>
                    <a:pt x="11514" y="7156"/>
                  </a:lnTo>
                  <a:lnTo>
                    <a:pt x="11705" y="7127"/>
                  </a:lnTo>
                  <a:lnTo>
                    <a:pt x="11897" y="7079"/>
                  </a:lnTo>
                  <a:lnTo>
                    <a:pt x="12089" y="7022"/>
                  </a:lnTo>
                  <a:lnTo>
                    <a:pt x="12271" y="6945"/>
                  </a:lnTo>
                  <a:lnTo>
                    <a:pt x="12443" y="6859"/>
                  </a:lnTo>
                  <a:lnTo>
                    <a:pt x="12606" y="6763"/>
                  </a:lnTo>
                  <a:lnTo>
                    <a:pt x="12769" y="6658"/>
                  </a:lnTo>
                  <a:lnTo>
                    <a:pt x="12922" y="6543"/>
                  </a:lnTo>
                  <a:lnTo>
                    <a:pt x="13065" y="6418"/>
                  </a:lnTo>
                  <a:lnTo>
                    <a:pt x="13200" y="6294"/>
                  </a:lnTo>
                  <a:lnTo>
                    <a:pt x="13324" y="6150"/>
                  </a:lnTo>
                  <a:lnTo>
                    <a:pt x="13449" y="6016"/>
                  </a:lnTo>
                  <a:lnTo>
                    <a:pt x="13564" y="5863"/>
                  </a:lnTo>
                  <a:lnTo>
                    <a:pt x="13669" y="5709"/>
                  </a:lnTo>
                  <a:lnTo>
                    <a:pt x="13765" y="5556"/>
                  </a:lnTo>
                  <a:lnTo>
                    <a:pt x="13851" y="5403"/>
                  </a:lnTo>
                  <a:lnTo>
                    <a:pt x="13928" y="5240"/>
                  </a:lnTo>
                  <a:lnTo>
                    <a:pt x="13995" y="5077"/>
                  </a:lnTo>
                  <a:lnTo>
                    <a:pt x="14052" y="4924"/>
                  </a:lnTo>
                  <a:lnTo>
                    <a:pt x="14100" y="4742"/>
                  </a:lnTo>
                  <a:lnTo>
                    <a:pt x="14148" y="4531"/>
                  </a:lnTo>
                  <a:lnTo>
                    <a:pt x="14196" y="4292"/>
                  </a:lnTo>
                  <a:lnTo>
                    <a:pt x="14224" y="4033"/>
                  </a:lnTo>
                  <a:lnTo>
                    <a:pt x="14234" y="3765"/>
                  </a:lnTo>
                  <a:lnTo>
                    <a:pt x="14234" y="3478"/>
                  </a:lnTo>
                  <a:lnTo>
                    <a:pt x="14224" y="3334"/>
                  </a:lnTo>
                  <a:lnTo>
                    <a:pt x="14205" y="3190"/>
                  </a:lnTo>
                  <a:lnTo>
                    <a:pt x="14177" y="3047"/>
                  </a:lnTo>
                  <a:lnTo>
                    <a:pt x="14148" y="2903"/>
                  </a:lnTo>
                  <a:lnTo>
                    <a:pt x="14110" y="2759"/>
                  </a:lnTo>
                  <a:lnTo>
                    <a:pt x="14071" y="2616"/>
                  </a:lnTo>
                  <a:lnTo>
                    <a:pt x="14014" y="2472"/>
                  </a:lnTo>
                  <a:lnTo>
                    <a:pt x="13956" y="2338"/>
                  </a:lnTo>
                  <a:lnTo>
                    <a:pt x="13880" y="2204"/>
                  </a:lnTo>
                  <a:lnTo>
                    <a:pt x="13803" y="2070"/>
                  </a:lnTo>
                  <a:lnTo>
                    <a:pt x="13707" y="1945"/>
                  </a:lnTo>
                  <a:lnTo>
                    <a:pt x="13602" y="1830"/>
                  </a:lnTo>
                  <a:lnTo>
                    <a:pt x="13497" y="1715"/>
                  </a:lnTo>
                  <a:lnTo>
                    <a:pt x="13372" y="1610"/>
                  </a:lnTo>
                  <a:lnTo>
                    <a:pt x="13228" y="1514"/>
                  </a:lnTo>
                  <a:lnTo>
                    <a:pt x="13085" y="1418"/>
                  </a:lnTo>
                  <a:lnTo>
                    <a:pt x="12922" y="1332"/>
                  </a:lnTo>
                  <a:lnTo>
                    <a:pt x="12749" y="1265"/>
                  </a:lnTo>
                  <a:lnTo>
                    <a:pt x="12558" y="1198"/>
                  </a:lnTo>
                  <a:lnTo>
                    <a:pt x="12357" y="1141"/>
                  </a:lnTo>
                  <a:lnTo>
                    <a:pt x="12280" y="1131"/>
                  </a:lnTo>
                  <a:lnTo>
                    <a:pt x="12203" y="1122"/>
                  </a:lnTo>
                  <a:lnTo>
                    <a:pt x="12041" y="1122"/>
                  </a:lnTo>
                  <a:lnTo>
                    <a:pt x="11887" y="1150"/>
                  </a:lnTo>
                  <a:lnTo>
                    <a:pt x="11715" y="1189"/>
                  </a:lnTo>
                  <a:lnTo>
                    <a:pt x="11543" y="1246"/>
                  </a:lnTo>
                  <a:lnTo>
                    <a:pt x="11351" y="1304"/>
                  </a:lnTo>
                  <a:lnTo>
                    <a:pt x="11150" y="1371"/>
                  </a:lnTo>
                  <a:lnTo>
                    <a:pt x="10939" y="1438"/>
                  </a:lnTo>
                  <a:lnTo>
                    <a:pt x="10700" y="1505"/>
                  </a:lnTo>
                  <a:lnTo>
                    <a:pt x="10451" y="1562"/>
                  </a:lnTo>
                  <a:lnTo>
                    <a:pt x="10173" y="1610"/>
                  </a:lnTo>
                  <a:lnTo>
                    <a:pt x="9866" y="1639"/>
                  </a:lnTo>
                  <a:lnTo>
                    <a:pt x="9704" y="1639"/>
                  </a:lnTo>
                  <a:lnTo>
                    <a:pt x="9541" y="1648"/>
                  </a:lnTo>
                  <a:lnTo>
                    <a:pt x="9368" y="1639"/>
                  </a:lnTo>
                  <a:lnTo>
                    <a:pt x="9186" y="1629"/>
                  </a:lnTo>
                  <a:lnTo>
                    <a:pt x="8995" y="1610"/>
                  </a:lnTo>
                  <a:lnTo>
                    <a:pt x="8803" y="1591"/>
                  </a:lnTo>
                  <a:lnTo>
                    <a:pt x="8593" y="1553"/>
                  </a:lnTo>
                  <a:lnTo>
                    <a:pt x="8382" y="1514"/>
                  </a:lnTo>
                  <a:lnTo>
                    <a:pt x="8296" y="1495"/>
                  </a:lnTo>
                  <a:lnTo>
                    <a:pt x="8209" y="1466"/>
                  </a:lnTo>
                  <a:lnTo>
                    <a:pt x="8037" y="1390"/>
                  </a:lnTo>
                  <a:lnTo>
                    <a:pt x="7845" y="1284"/>
                  </a:lnTo>
                  <a:lnTo>
                    <a:pt x="7644" y="1169"/>
                  </a:lnTo>
                  <a:lnTo>
                    <a:pt x="7223" y="901"/>
                  </a:lnTo>
                  <a:lnTo>
                    <a:pt x="6993" y="758"/>
                  </a:lnTo>
                  <a:lnTo>
                    <a:pt x="6754" y="614"/>
                  </a:lnTo>
                  <a:lnTo>
                    <a:pt x="6504" y="480"/>
                  </a:lnTo>
                  <a:lnTo>
                    <a:pt x="6246" y="346"/>
                  </a:lnTo>
                  <a:lnTo>
                    <a:pt x="5978" y="231"/>
                  </a:lnTo>
                  <a:lnTo>
                    <a:pt x="5844" y="183"/>
                  </a:lnTo>
                  <a:lnTo>
                    <a:pt x="5700" y="135"/>
                  </a:lnTo>
                  <a:lnTo>
                    <a:pt x="5556" y="97"/>
                  </a:lnTo>
                  <a:lnTo>
                    <a:pt x="5413" y="58"/>
                  </a:lnTo>
                  <a:lnTo>
                    <a:pt x="5259" y="30"/>
                  </a:lnTo>
                  <a:lnTo>
                    <a:pt x="5116" y="10"/>
                  </a:lnTo>
                  <a:lnTo>
                    <a:pt x="49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6"/>
            <p:cNvSpPr/>
            <p:nvPr/>
          </p:nvSpPr>
          <p:spPr>
            <a:xfrm>
              <a:off x="4517219" y="2289124"/>
              <a:ext cx="35751" cy="87088"/>
            </a:xfrm>
            <a:custGeom>
              <a:avLst/>
              <a:gdLst/>
              <a:ahLst/>
              <a:cxnLst/>
              <a:rect l="l" t="t" r="r" b="b"/>
              <a:pathLst>
                <a:path w="1007" h="2453" extrusionOk="0">
                  <a:moveTo>
                    <a:pt x="1007" y="1"/>
                  </a:moveTo>
                  <a:lnTo>
                    <a:pt x="30" y="1907"/>
                  </a:lnTo>
                  <a:lnTo>
                    <a:pt x="10" y="1974"/>
                  </a:lnTo>
                  <a:lnTo>
                    <a:pt x="1" y="2041"/>
                  </a:lnTo>
                  <a:lnTo>
                    <a:pt x="1" y="2108"/>
                  </a:lnTo>
                  <a:lnTo>
                    <a:pt x="20" y="2175"/>
                  </a:lnTo>
                  <a:lnTo>
                    <a:pt x="49" y="2232"/>
                  </a:lnTo>
                  <a:lnTo>
                    <a:pt x="97" y="2290"/>
                  </a:lnTo>
                  <a:lnTo>
                    <a:pt x="144" y="2338"/>
                  </a:lnTo>
                  <a:lnTo>
                    <a:pt x="202" y="2366"/>
                  </a:lnTo>
                  <a:lnTo>
                    <a:pt x="326" y="2414"/>
                  </a:lnTo>
                  <a:lnTo>
                    <a:pt x="451" y="2443"/>
                  </a:lnTo>
                  <a:lnTo>
                    <a:pt x="499" y="2453"/>
                  </a:lnTo>
                  <a:lnTo>
                    <a:pt x="547" y="2453"/>
                  </a:lnTo>
                  <a:lnTo>
                    <a:pt x="643" y="2443"/>
                  </a:lnTo>
                  <a:lnTo>
                    <a:pt x="729" y="2405"/>
                  </a:lnTo>
                  <a:lnTo>
                    <a:pt x="805" y="2357"/>
                  </a:lnTo>
                  <a:lnTo>
                    <a:pt x="882" y="2290"/>
                  </a:lnTo>
                  <a:lnTo>
                    <a:pt x="930" y="2213"/>
                  </a:lnTo>
                  <a:lnTo>
                    <a:pt x="968" y="2127"/>
                  </a:lnTo>
                  <a:lnTo>
                    <a:pt x="987" y="2031"/>
                  </a:lnTo>
                  <a:lnTo>
                    <a:pt x="10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6"/>
            <p:cNvSpPr/>
            <p:nvPr/>
          </p:nvSpPr>
          <p:spPr>
            <a:xfrm>
              <a:off x="4495457" y="2269066"/>
              <a:ext cx="20804" cy="32343"/>
            </a:xfrm>
            <a:custGeom>
              <a:avLst/>
              <a:gdLst/>
              <a:ahLst/>
              <a:cxnLst/>
              <a:rect l="l" t="t" r="r" b="b"/>
              <a:pathLst>
                <a:path w="586" h="911" extrusionOk="0">
                  <a:moveTo>
                    <a:pt x="441" y="0"/>
                  </a:moveTo>
                  <a:lnTo>
                    <a:pt x="384" y="10"/>
                  </a:lnTo>
                  <a:lnTo>
                    <a:pt x="326" y="29"/>
                  </a:lnTo>
                  <a:lnTo>
                    <a:pt x="279" y="77"/>
                  </a:lnTo>
                  <a:lnTo>
                    <a:pt x="221" y="125"/>
                  </a:lnTo>
                  <a:lnTo>
                    <a:pt x="164" y="192"/>
                  </a:lnTo>
                  <a:lnTo>
                    <a:pt x="116" y="269"/>
                  </a:lnTo>
                  <a:lnTo>
                    <a:pt x="68" y="364"/>
                  </a:lnTo>
                  <a:lnTo>
                    <a:pt x="39" y="451"/>
                  </a:lnTo>
                  <a:lnTo>
                    <a:pt x="10" y="537"/>
                  </a:lnTo>
                  <a:lnTo>
                    <a:pt x="1" y="623"/>
                  </a:lnTo>
                  <a:lnTo>
                    <a:pt x="1" y="700"/>
                  </a:lnTo>
                  <a:lnTo>
                    <a:pt x="1" y="767"/>
                  </a:lnTo>
                  <a:lnTo>
                    <a:pt x="20" y="824"/>
                  </a:lnTo>
                  <a:lnTo>
                    <a:pt x="49" y="872"/>
                  </a:lnTo>
                  <a:lnTo>
                    <a:pt x="97" y="901"/>
                  </a:lnTo>
                  <a:lnTo>
                    <a:pt x="144" y="910"/>
                  </a:lnTo>
                  <a:lnTo>
                    <a:pt x="192" y="901"/>
                  </a:lnTo>
                  <a:lnTo>
                    <a:pt x="250" y="882"/>
                  </a:lnTo>
                  <a:lnTo>
                    <a:pt x="307" y="843"/>
                  </a:lnTo>
                  <a:lnTo>
                    <a:pt x="355" y="786"/>
                  </a:lnTo>
                  <a:lnTo>
                    <a:pt x="413" y="719"/>
                  </a:lnTo>
                  <a:lnTo>
                    <a:pt x="461" y="642"/>
                  </a:lnTo>
                  <a:lnTo>
                    <a:pt x="508" y="556"/>
                  </a:lnTo>
                  <a:lnTo>
                    <a:pt x="537" y="460"/>
                  </a:lnTo>
                  <a:lnTo>
                    <a:pt x="566" y="374"/>
                  </a:lnTo>
                  <a:lnTo>
                    <a:pt x="576" y="288"/>
                  </a:lnTo>
                  <a:lnTo>
                    <a:pt x="585" y="211"/>
                  </a:lnTo>
                  <a:lnTo>
                    <a:pt x="576" y="144"/>
                  </a:lnTo>
                  <a:lnTo>
                    <a:pt x="556" y="87"/>
                  </a:lnTo>
                  <a:lnTo>
                    <a:pt x="528" y="39"/>
                  </a:lnTo>
                  <a:lnTo>
                    <a:pt x="489" y="10"/>
                  </a:lnTo>
                  <a:lnTo>
                    <a:pt x="4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6"/>
            <p:cNvSpPr/>
            <p:nvPr/>
          </p:nvSpPr>
          <p:spPr>
            <a:xfrm>
              <a:off x="4493433" y="2231647"/>
              <a:ext cx="39798" cy="18745"/>
            </a:xfrm>
            <a:custGeom>
              <a:avLst/>
              <a:gdLst/>
              <a:ahLst/>
              <a:cxnLst/>
              <a:rect l="l" t="t" r="r" b="b"/>
              <a:pathLst>
                <a:path w="1121" h="528" extrusionOk="0">
                  <a:moveTo>
                    <a:pt x="403" y="1"/>
                  </a:moveTo>
                  <a:lnTo>
                    <a:pt x="307" y="10"/>
                  </a:lnTo>
                  <a:lnTo>
                    <a:pt x="221" y="30"/>
                  </a:lnTo>
                  <a:lnTo>
                    <a:pt x="134" y="68"/>
                  </a:lnTo>
                  <a:lnTo>
                    <a:pt x="96" y="97"/>
                  </a:lnTo>
                  <a:lnTo>
                    <a:pt x="67" y="125"/>
                  </a:lnTo>
                  <a:lnTo>
                    <a:pt x="0" y="192"/>
                  </a:lnTo>
                  <a:lnTo>
                    <a:pt x="163" y="250"/>
                  </a:lnTo>
                  <a:lnTo>
                    <a:pt x="297" y="307"/>
                  </a:lnTo>
                  <a:lnTo>
                    <a:pt x="537" y="394"/>
                  </a:lnTo>
                  <a:lnTo>
                    <a:pt x="671" y="432"/>
                  </a:lnTo>
                  <a:lnTo>
                    <a:pt x="805" y="470"/>
                  </a:lnTo>
                  <a:lnTo>
                    <a:pt x="949" y="509"/>
                  </a:lnTo>
                  <a:lnTo>
                    <a:pt x="1121" y="528"/>
                  </a:lnTo>
                  <a:lnTo>
                    <a:pt x="1102" y="441"/>
                  </a:lnTo>
                  <a:lnTo>
                    <a:pt x="1064" y="355"/>
                  </a:lnTo>
                  <a:lnTo>
                    <a:pt x="1016" y="288"/>
                  </a:lnTo>
                  <a:lnTo>
                    <a:pt x="958" y="221"/>
                  </a:lnTo>
                  <a:lnTo>
                    <a:pt x="891" y="164"/>
                  </a:lnTo>
                  <a:lnTo>
                    <a:pt x="824" y="116"/>
                  </a:lnTo>
                  <a:lnTo>
                    <a:pt x="747" y="68"/>
                  </a:lnTo>
                  <a:lnTo>
                    <a:pt x="661" y="39"/>
                  </a:lnTo>
                  <a:lnTo>
                    <a:pt x="575" y="10"/>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p:nvPr/>
          </p:nvSpPr>
          <p:spPr>
            <a:xfrm>
              <a:off x="4192168" y="2071500"/>
              <a:ext cx="302339" cy="282280"/>
            </a:xfrm>
            <a:custGeom>
              <a:avLst/>
              <a:gdLst/>
              <a:ahLst/>
              <a:cxnLst/>
              <a:rect l="l" t="t" r="r" b="b"/>
              <a:pathLst>
                <a:path w="8516" h="7951" extrusionOk="0">
                  <a:moveTo>
                    <a:pt x="4828" y="1"/>
                  </a:moveTo>
                  <a:lnTo>
                    <a:pt x="4569" y="10"/>
                  </a:lnTo>
                  <a:lnTo>
                    <a:pt x="4320" y="20"/>
                  </a:lnTo>
                  <a:lnTo>
                    <a:pt x="4080" y="29"/>
                  </a:lnTo>
                  <a:lnTo>
                    <a:pt x="3630" y="77"/>
                  </a:lnTo>
                  <a:lnTo>
                    <a:pt x="3218" y="135"/>
                  </a:lnTo>
                  <a:lnTo>
                    <a:pt x="2854" y="192"/>
                  </a:lnTo>
                  <a:lnTo>
                    <a:pt x="2567" y="259"/>
                  </a:lnTo>
                  <a:lnTo>
                    <a:pt x="2337" y="307"/>
                  </a:lnTo>
                  <a:lnTo>
                    <a:pt x="2146" y="355"/>
                  </a:lnTo>
                  <a:lnTo>
                    <a:pt x="1964" y="566"/>
                  </a:lnTo>
                  <a:lnTo>
                    <a:pt x="1763" y="815"/>
                  </a:lnTo>
                  <a:lnTo>
                    <a:pt x="1504" y="1150"/>
                  </a:lnTo>
                  <a:lnTo>
                    <a:pt x="1226" y="1543"/>
                  </a:lnTo>
                  <a:lnTo>
                    <a:pt x="1082" y="1763"/>
                  </a:lnTo>
                  <a:lnTo>
                    <a:pt x="939" y="2002"/>
                  </a:lnTo>
                  <a:lnTo>
                    <a:pt x="795" y="2251"/>
                  </a:lnTo>
                  <a:lnTo>
                    <a:pt x="651" y="2510"/>
                  </a:lnTo>
                  <a:lnTo>
                    <a:pt x="517" y="2778"/>
                  </a:lnTo>
                  <a:lnTo>
                    <a:pt x="402" y="3056"/>
                  </a:lnTo>
                  <a:lnTo>
                    <a:pt x="288" y="3343"/>
                  </a:lnTo>
                  <a:lnTo>
                    <a:pt x="192" y="3631"/>
                  </a:lnTo>
                  <a:lnTo>
                    <a:pt x="115" y="3928"/>
                  </a:lnTo>
                  <a:lnTo>
                    <a:pt x="48" y="4225"/>
                  </a:lnTo>
                  <a:lnTo>
                    <a:pt x="10" y="4521"/>
                  </a:lnTo>
                  <a:lnTo>
                    <a:pt x="0" y="4665"/>
                  </a:lnTo>
                  <a:lnTo>
                    <a:pt x="0" y="4818"/>
                  </a:lnTo>
                  <a:lnTo>
                    <a:pt x="0" y="4972"/>
                  </a:lnTo>
                  <a:lnTo>
                    <a:pt x="10" y="5115"/>
                  </a:lnTo>
                  <a:lnTo>
                    <a:pt x="29" y="5269"/>
                  </a:lnTo>
                  <a:lnTo>
                    <a:pt x="48" y="5412"/>
                  </a:lnTo>
                  <a:lnTo>
                    <a:pt x="77" y="5556"/>
                  </a:lnTo>
                  <a:lnTo>
                    <a:pt x="115" y="5709"/>
                  </a:lnTo>
                  <a:lnTo>
                    <a:pt x="163" y="5853"/>
                  </a:lnTo>
                  <a:lnTo>
                    <a:pt x="220" y="5996"/>
                  </a:lnTo>
                  <a:lnTo>
                    <a:pt x="288" y="6131"/>
                  </a:lnTo>
                  <a:lnTo>
                    <a:pt x="364" y="6274"/>
                  </a:lnTo>
                  <a:lnTo>
                    <a:pt x="441" y="6408"/>
                  </a:lnTo>
                  <a:lnTo>
                    <a:pt x="537" y="6542"/>
                  </a:lnTo>
                  <a:lnTo>
                    <a:pt x="642" y="6677"/>
                  </a:lnTo>
                  <a:lnTo>
                    <a:pt x="757" y="6811"/>
                  </a:lnTo>
                  <a:lnTo>
                    <a:pt x="881" y="6945"/>
                  </a:lnTo>
                  <a:lnTo>
                    <a:pt x="1015" y="7069"/>
                  </a:lnTo>
                  <a:lnTo>
                    <a:pt x="1159" y="7184"/>
                  </a:lnTo>
                  <a:lnTo>
                    <a:pt x="1322" y="7309"/>
                  </a:lnTo>
                  <a:lnTo>
                    <a:pt x="1494" y="7424"/>
                  </a:lnTo>
                  <a:lnTo>
                    <a:pt x="1676" y="7539"/>
                  </a:lnTo>
                  <a:lnTo>
                    <a:pt x="1916" y="7673"/>
                  </a:lnTo>
                  <a:lnTo>
                    <a:pt x="2146" y="7768"/>
                  </a:lnTo>
                  <a:lnTo>
                    <a:pt x="2366" y="7855"/>
                  </a:lnTo>
                  <a:lnTo>
                    <a:pt x="2577" y="7903"/>
                  </a:lnTo>
                  <a:lnTo>
                    <a:pt x="2778" y="7941"/>
                  </a:lnTo>
                  <a:lnTo>
                    <a:pt x="2979" y="7950"/>
                  </a:lnTo>
                  <a:lnTo>
                    <a:pt x="3161" y="7941"/>
                  </a:lnTo>
                  <a:lnTo>
                    <a:pt x="3343" y="7922"/>
                  </a:lnTo>
                  <a:lnTo>
                    <a:pt x="3515" y="7874"/>
                  </a:lnTo>
                  <a:lnTo>
                    <a:pt x="3678" y="7816"/>
                  </a:lnTo>
                  <a:lnTo>
                    <a:pt x="3831" y="7740"/>
                  </a:lnTo>
                  <a:lnTo>
                    <a:pt x="3985" y="7644"/>
                  </a:lnTo>
                  <a:lnTo>
                    <a:pt x="4119" y="7548"/>
                  </a:lnTo>
                  <a:lnTo>
                    <a:pt x="4253" y="7433"/>
                  </a:lnTo>
                  <a:lnTo>
                    <a:pt x="4377" y="7309"/>
                  </a:lnTo>
                  <a:lnTo>
                    <a:pt x="4502" y="7175"/>
                  </a:lnTo>
                  <a:lnTo>
                    <a:pt x="4607" y="7031"/>
                  </a:lnTo>
                  <a:lnTo>
                    <a:pt x="4713" y="6887"/>
                  </a:lnTo>
                  <a:lnTo>
                    <a:pt x="4808" y="6734"/>
                  </a:lnTo>
                  <a:lnTo>
                    <a:pt x="4895" y="6581"/>
                  </a:lnTo>
                  <a:lnTo>
                    <a:pt x="4971" y="6418"/>
                  </a:lnTo>
                  <a:lnTo>
                    <a:pt x="5048" y="6255"/>
                  </a:lnTo>
                  <a:lnTo>
                    <a:pt x="5115" y="6092"/>
                  </a:lnTo>
                  <a:lnTo>
                    <a:pt x="5172" y="5929"/>
                  </a:lnTo>
                  <a:lnTo>
                    <a:pt x="5230" y="5767"/>
                  </a:lnTo>
                  <a:lnTo>
                    <a:pt x="5278" y="5604"/>
                  </a:lnTo>
                  <a:lnTo>
                    <a:pt x="5345" y="5307"/>
                  </a:lnTo>
                  <a:lnTo>
                    <a:pt x="5393" y="5029"/>
                  </a:lnTo>
                  <a:lnTo>
                    <a:pt x="5412" y="4780"/>
                  </a:lnTo>
                  <a:lnTo>
                    <a:pt x="5431" y="4579"/>
                  </a:lnTo>
                  <a:lnTo>
                    <a:pt x="5460" y="4387"/>
                  </a:lnTo>
                  <a:lnTo>
                    <a:pt x="5508" y="4196"/>
                  </a:lnTo>
                  <a:lnTo>
                    <a:pt x="5565" y="4014"/>
                  </a:lnTo>
                  <a:lnTo>
                    <a:pt x="5642" y="3841"/>
                  </a:lnTo>
                  <a:lnTo>
                    <a:pt x="5728" y="3679"/>
                  </a:lnTo>
                  <a:lnTo>
                    <a:pt x="5814" y="3516"/>
                  </a:lnTo>
                  <a:lnTo>
                    <a:pt x="5919" y="3363"/>
                  </a:lnTo>
                  <a:lnTo>
                    <a:pt x="6034" y="3219"/>
                  </a:lnTo>
                  <a:lnTo>
                    <a:pt x="6149" y="3085"/>
                  </a:lnTo>
                  <a:lnTo>
                    <a:pt x="6274" y="2951"/>
                  </a:lnTo>
                  <a:lnTo>
                    <a:pt x="6408" y="2826"/>
                  </a:lnTo>
                  <a:lnTo>
                    <a:pt x="6542" y="2711"/>
                  </a:lnTo>
                  <a:lnTo>
                    <a:pt x="6676" y="2596"/>
                  </a:lnTo>
                  <a:lnTo>
                    <a:pt x="6820" y="2500"/>
                  </a:lnTo>
                  <a:lnTo>
                    <a:pt x="6954" y="2395"/>
                  </a:lnTo>
                  <a:lnTo>
                    <a:pt x="7241" y="2223"/>
                  </a:lnTo>
                  <a:lnTo>
                    <a:pt x="7509" y="2069"/>
                  </a:lnTo>
                  <a:lnTo>
                    <a:pt x="7758" y="1945"/>
                  </a:lnTo>
                  <a:lnTo>
                    <a:pt x="7979" y="1840"/>
                  </a:lnTo>
                  <a:lnTo>
                    <a:pt x="8170" y="1763"/>
                  </a:lnTo>
                  <a:lnTo>
                    <a:pt x="8314" y="1715"/>
                  </a:lnTo>
                  <a:lnTo>
                    <a:pt x="8448" y="1667"/>
                  </a:lnTo>
                  <a:lnTo>
                    <a:pt x="8515" y="1370"/>
                  </a:lnTo>
                  <a:lnTo>
                    <a:pt x="8410" y="1265"/>
                  </a:lnTo>
                  <a:lnTo>
                    <a:pt x="8314" y="1169"/>
                  </a:lnTo>
                  <a:lnTo>
                    <a:pt x="8103" y="987"/>
                  </a:lnTo>
                  <a:lnTo>
                    <a:pt x="7883" y="815"/>
                  </a:lnTo>
                  <a:lnTo>
                    <a:pt x="7653" y="671"/>
                  </a:lnTo>
                  <a:lnTo>
                    <a:pt x="7414" y="537"/>
                  </a:lnTo>
                  <a:lnTo>
                    <a:pt x="7174" y="432"/>
                  </a:lnTo>
                  <a:lnTo>
                    <a:pt x="6916" y="326"/>
                  </a:lnTo>
                  <a:lnTo>
                    <a:pt x="6657" y="250"/>
                  </a:lnTo>
                  <a:lnTo>
                    <a:pt x="6398" y="173"/>
                  </a:lnTo>
                  <a:lnTo>
                    <a:pt x="6140" y="125"/>
                  </a:lnTo>
                  <a:lnTo>
                    <a:pt x="5872" y="77"/>
                  </a:lnTo>
                  <a:lnTo>
                    <a:pt x="5603" y="48"/>
                  </a:lnTo>
                  <a:lnTo>
                    <a:pt x="5345" y="20"/>
                  </a:lnTo>
                  <a:lnTo>
                    <a:pt x="5077" y="10"/>
                  </a:lnTo>
                  <a:lnTo>
                    <a:pt x="48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4192168" y="2071500"/>
              <a:ext cx="302339" cy="282280"/>
            </a:xfrm>
            <a:custGeom>
              <a:avLst/>
              <a:gdLst/>
              <a:ahLst/>
              <a:cxnLst/>
              <a:rect l="l" t="t" r="r" b="b"/>
              <a:pathLst>
                <a:path w="8516" h="7951" fill="none" extrusionOk="0">
                  <a:moveTo>
                    <a:pt x="8448" y="1667"/>
                  </a:moveTo>
                  <a:lnTo>
                    <a:pt x="8448" y="1667"/>
                  </a:lnTo>
                  <a:lnTo>
                    <a:pt x="8314" y="1715"/>
                  </a:lnTo>
                  <a:lnTo>
                    <a:pt x="8170" y="1763"/>
                  </a:lnTo>
                  <a:lnTo>
                    <a:pt x="7979" y="1840"/>
                  </a:lnTo>
                  <a:lnTo>
                    <a:pt x="7758" y="1945"/>
                  </a:lnTo>
                  <a:lnTo>
                    <a:pt x="7509" y="2069"/>
                  </a:lnTo>
                  <a:lnTo>
                    <a:pt x="7241" y="2223"/>
                  </a:lnTo>
                  <a:lnTo>
                    <a:pt x="6954" y="2395"/>
                  </a:lnTo>
                  <a:lnTo>
                    <a:pt x="6820" y="2500"/>
                  </a:lnTo>
                  <a:lnTo>
                    <a:pt x="6676" y="2596"/>
                  </a:lnTo>
                  <a:lnTo>
                    <a:pt x="6542" y="2711"/>
                  </a:lnTo>
                  <a:lnTo>
                    <a:pt x="6408" y="2826"/>
                  </a:lnTo>
                  <a:lnTo>
                    <a:pt x="6274" y="2951"/>
                  </a:lnTo>
                  <a:lnTo>
                    <a:pt x="6149" y="3085"/>
                  </a:lnTo>
                  <a:lnTo>
                    <a:pt x="6034" y="3219"/>
                  </a:lnTo>
                  <a:lnTo>
                    <a:pt x="5919" y="3363"/>
                  </a:lnTo>
                  <a:lnTo>
                    <a:pt x="5814" y="3516"/>
                  </a:lnTo>
                  <a:lnTo>
                    <a:pt x="5728" y="3679"/>
                  </a:lnTo>
                  <a:lnTo>
                    <a:pt x="5642" y="3841"/>
                  </a:lnTo>
                  <a:lnTo>
                    <a:pt x="5565" y="4014"/>
                  </a:lnTo>
                  <a:lnTo>
                    <a:pt x="5508" y="4196"/>
                  </a:lnTo>
                  <a:lnTo>
                    <a:pt x="5460" y="4387"/>
                  </a:lnTo>
                  <a:lnTo>
                    <a:pt x="5431" y="4579"/>
                  </a:lnTo>
                  <a:lnTo>
                    <a:pt x="5412" y="4780"/>
                  </a:lnTo>
                  <a:lnTo>
                    <a:pt x="5412" y="4780"/>
                  </a:lnTo>
                  <a:lnTo>
                    <a:pt x="5393" y="5029"/>
                  </a:lnTo>
                  <a:lnTo>
                    <a:pt x="5345" y="5307"/>
                  </a:lnTo>
                  <a:lnTo>
                    <a:pt x="5278" y="5604"/>
                  </a:lnTo>
                  <a:lnTo>
                    <a:pt x="5230" y="5767"/>
                  </a:lnTo>
                  <a:lnTo>
                    <a:pt x="5172" y="5929"/>
                  </a:lnTo>
                  <a:lnTo>
                    <a:pt x="5115" y="6092"/>
                  </a:lnTo>
                  <a:lnTo>
                    <a:pt x="5048" y="6255"/>
                  </a:lnTo>
                  <a:lnTo>
                    <a:pt x="4971" y="6418"/>
                  </a:lnTo>
                  <a:lnTo>
                    <a:pt x="4895" y="6581"/>
                  </a:lnTo>
                  <a:lnTo>
                    <a:pt x="4808" y="6734"/>
                  </a:lnTo>
                  <a:lnTo>
                    <a:pt x="4713" y="6887"/>
                  </a:lnTo>
                  <a:lnTo>
                    <a:pt x="4607" y="7031"/>
                  </a:lnTo>
                  <a:lnTo>
                    <a:pt x="4502" y="7175"/>
                  </a:lnTo>
                  <a:lnTo>
                    <a:pt x="4377" y="7309"/>
                  </a:lnTo>
                  <a:lnTo>
                    <a:pt x="4253" y="7433"/>
                  </a:lnTo>
                  <a:lnTo>
                    <a:pt x="4119" y="7548"/>
                  </a:lnTo>
                  <a:lnTo>
                    <a:pt x="3985" y="7644"/>
                  </a:lnTo>
                  <a:lnTo>
                    <a:pt x="3831" y="7740"/>
                  </a:lnTo>
                  <a:lnTo>
                    <a:pt x="3678" y="7816"/>
                  </a:lnTo>
                  <a:lnTo>
                    <a:pt x="3515" y="7874"/>
                  </a:lnTo>
                  <a:lnTo>
                    <a:pt x="3343" y="7922"/>
                  </a:lnTo>
                  <a:lnTo>
                    <a:pt x="3161" y="7941"/>
                  </a:lnTo>
                  <a:lnTo>
                    <a:pt x="2979" y="7950"/>
                  </a:lnTo>
                  <a:lnTo>
                    <a:pt x="2778" y="7941"/>
                  </a:lnTo>
                  <a:lnTo>
                    <a:pt x="2577" y="7903"/>
                  </a:lnTo>
                  <a:lnTo>
                    <a:pt x="2366" y="7855"/>
                  </a:lnTo>
                  <a:lnTo>
                    <a:pt x="2146" y="7768"/>
                  </a:lnTo>
                  <a:lnTo>
                    <a:pt x="1916" y="7673"/>
                  </a:lnTo>
                  <a:lnTo>
                    <a:pt x="1676" y="7539"/>
                  </a:lnTo>
                  <a:lnTo>
                    <a:pt x="1676" y="7539"/>
                  </a:lnTo>
                  <a:lnTo>
                    <a:pt x="1494" y="7424"/>
                  </a:lnTo>
                  <a:lnTo>
                    <a:pt x="1322" y="7309"/>
                  </a:lnTo>
                  <a:lnTo>
                    <a:pt x="1159" y="7184"/>
                  </a:lnTo>
                  <a:lnTo>
                    <a:pt x="1015" y="7069"/>
                  </a:lnTo>
                  <a:lnTo>
                    <a:pt x="881" y="6945"/>
                  </a:lnTo>
                  <a:lnTo>
                    <a:pt x="757" y="6811"/>
                  </a:lnTo>
                  <a:lnTo>
                    <a:pt x="642" y="6677"/>
                  </a:lnTo>
                  <a:lnTo>
                    <a:pt x="537" y="6542"/>
                  </a:lnTo>
                  <a:lnTo>
                    <a:pt x="441" y="6408"/>
                  </a:lnTo>
                  <a:lnTo>
                    <a:pt x="364" y="6274"/>
                  </a:lnTo>
                  <a:lnTo>
                    <a:pt x="288" y="6131"/>
                  </a:lnTo>
                  <a:lnTo>
                    <a:pt x="220" y="5996"/>
                  </a:lnTo>
                  <a:lnTo>
                    <a:pt x="163" y="5853"/>
                  </a:lnTo>
                  <a:lnTo>
                    <a:pt x="115" y="5709"/>
                  </a:lnTo>
                  <a:lnTo>
                    <a:pt x="77" y="5556"/>
                  </a:lnTo>
                  <a:lnTo>
                    <a:pt x="48" y="5412"/>
                  </a:lnTo>
                  <a:lnTo>
                    <a:pt x="29" y="5269"/>
                  </a:lnTo>
                  <a:lnTo>
                    <a:pt x="10" y="5115"/>
                  </a:lnTo>
                  <a:lnTo>
                    <a:pt x="0" y="4972"/>
                  </a:lnTo>
                  <a:lnTo>
                    <a:pt x="0" y="4818"/>
                  </a:lnTo>
                  <a:lnTo>
                    <a:pt x="0" y="4665"/>
                  </a:lnTo>
                  <a:lnTo>
                    <a:pt x="10" y="4521"/>
                  </a:lnTo>
                  <a:lnTo>
                    <a:pt x="48" y="4225"/>
                  </a:lnTo>
                  <a:lnTo>
                    <a:pt x="115" y="3928"/>
                  </a:lnTo>
                  <a:lnTo>
                    <a:pt x="192" y="3631"/>
                  </a:lnTo>
                  <a:lnTo>
                    <a:pt x="288" y="3343"/>
                  </a:lnTo>
                  <a:lnTo>
                    <a:pt x="402" y="3056"/>
                  </a:lnTo>
                  <a:lnTo>
                    <a:pt x="517" y="2778"/>
                  </a:lnTo>
                  <a:lnTo>
                    <a:pt x="651" y="2510"/>
                  </a:lnTo>
                  <a:lnTo>
                    <a:pt x="795" y="2251"/>
                  </a:lnTo>
                  <a:lnTo>
                    <a:pt x="939" y="2002"/>
                  </a:lnTo>
                  <a:lnTo>
                    <a:pt x="1082" y="1763"/>
                  </a:lnTo>
                  <a:lnTo>
                    <a:pt x="1226" y="1543"/>
                  </a:lnTo>
                  <a:lnTo>
                    <a:pt x="1504" y="1150"/>
                  </a:lnTo>
                  <a:lnTo>
                    <a:pt x="1763" y="815"/>
                  </a:lnTo>
                  <a:lnTo>
                    <a:pt x="1964" y="566"/>
                  </a:lnTo>
                  <a:lnTo>
                    <a:pt x="2146" y="355"/>
                  </a:lnTo>
                  <a:lnTo>
                    <a:pt x="2146" y="355"/>
                  </a:lnTo>
                  <a:lnTo>
                    <a:pt x="2337" y="307"/>
                  </a:lnTo>
                  <a:lnTo>
                    <a:pt x="2567" y="259"/>
                  </a:lnTo>
                  <a:lnTo>
                    <a:pt x="2854" y="192"/>
                  </a:lnTo>
                  <a:lnTo>
                    <a:pt x="3218" y="135"/>
                  </a:lnTo>
                  <a:lnTo>
                    <a:pt x="3630" y="77"/>
                  </a:lnTo>
                  <a:lnTo>
                    <a:pt x="4080" y="29"/>
                  </a:lnTo>
                  <a:lnTo>
                    <a:pt x="4320" y="20"/>
                  </a:lnTo>
                  <a:lnTo>
                    <a:pt x="4569" y="10"/>
                  </a:lnTo>
                  <a:lnTo>
                    <a:pt x="4828" y="1"/>
                  </a:lnTo>
                  <a:lnTo>
                    <a:pt x="5077" y="10"/>
                  </a:lnTo>
                  <a:lnTo>
                    <a:pt x="5345" y="20"/>
                  </a:lnTo>
                  <a:lnTo>
                    <a:pt x="5603" y="48"/>
                  </a:lnTo>
                  <a:lnTo>
                    <a:pt x="5872" y="77"/>
                  </a:lnTo>
                  <a:lnTo>
                    <a:pt x="6140" y="125"/>
                  </a:lnTo>
                  <a:lnTo>
                    <a:pt x="6398" y="173"/>
                  </a:lnTo>
                  <a:lnTo>
                    <a:pt x="6657" y="250"/>
                  </a:lnTo>
                  <a:lnTo>
                    <a:pt x="6916" y="326"/>
                  </a:lnTo>
                  <a:lnTo>
                    <a:pt x="7174" y="432"/>
                  </a:lnTo>
                  <a:lnTo>
                    <a:pt x="7414" y="537"/>
                  </a:lnTo>
                  <a:lnTo>
                    <a:pt x="7653" y="671"/>
                  </a:lnTo>
                  <a:lnTo>
                    <a:pt x="7883" y="815"/>
                  </a:lnTo>
                  <a:lnTo>
                    <a:pt x="8103" y="987"/>
                  </a:lnTo>
                  <a:lnTo>
                    <a:pt x="8314" y="1169"/>
                  </a:lnTo>
                  <a:lnTo>
                    <a:pt x="8410" y="1265"/>
                  </a:lnTo>
                  <a:lnTo>
                    <a:pt x="8515" y="13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4351286" y="2191211"/>
              <a:ext cx="65999" cy="113253"/>
            </a:xfrm>
            <a:custGeom>
              <a:avLst/>
              <a:gdLst/>
              <a:ahLst/>
              <a:cxnLst/>
              <a:rect l="l" t="t" r="r" b="b"/>
              <a:pathLst>
                <a:path w="1859" h="3190" extrusionOk="0">
                  <a:moveTo>
                    <a:pt x="1188" y="0"/>
                  </a:moveTo>
                  <a:lnTo>
                    <a:pt x="1093" y="19"/>
                  </a:lnTo>
                  <a:lnTo>
                    <a:pt x="987" y="48"/>
                  </a:lnTo>
                  <a:lnTo>
                    <a:pt x="891" y="86"/>
                  </a:lnTo>
                  <a:lnTo>
                    <a:pt x="796" y="134"/>
                  </a:lnTo>
                  <a:lnTo>
                    <a:pt x="690" y="211"/>
                  </a:lnTo>
                  <a:lnTo>
                    <a:pt x="595" y="287"/>
                  </a:lnTo>
                  <a:lnTo>
                    <a:pt x="499" y="393"/>
                  </a:lnTo>
                  <a:lnTo>
                    <a:pt x="403" y="508"/>
                  </a:lnTo>
                  <a:lnTo>
                    <a:pt x="317" y="642"/>
                  </a:lnTo>
                  <a:lnTo>
                    <a:pt x="240" y="795"/>
                  </a:lnTo>
                  <a:lnTo>
                    <a:pt x="164" y="967"/>
                  </a:lnTo>
                  <a:lnTo>
                    <a:pt x="96" y="1159"/>
                  </a:lnTo>
                  <a:lnTo>
                    <a:pt x="39" y="1370"/>
                  </a:lnTo>
                  <a:lnTo>
                    <a:pt x="10" y="1523"/>
                  </a:lnTo>
                  <a:lnTo>
                    <a:pt x="1" y="1676"/>
                  </a:lnTo>
                  <a:lnTo>
                    <a:pt x="1" y="1830"/>
                  </a:lnTo>
                  <a:lnTo>
                    <a:pt x="20" y="1983"/>
                  </a:lnTo>
                  <a:lnTo>
                    <a:pt x="49" y="2126"/>
                  </a:lnTo>
                  <a:lnTo>
                    <a:pt x="87" y="2270"/>
                  </a:lnTo>
                  <a:lnTo>
                    <a:pt x="135" y="2404"/>
                  </a:lnTo>
                  <a:lnTo>
                    <a:pt x="183" y="2538"/>
                  </a:lnTo>
                  <a:lnTo>
                    <a:pt x="250" y="2653"/>
                  </a:lnTo>
                  <a:lnTo>
                    <a:pt x="317" y="2768"/>
                  </a:lnTo>
                  <a:lnTo>
                    <a:pt x="393" y="2874"/>
                  </a:lnTo>
                  <a:lnTo>
                    <a:pt x="460" y="2960"/>
                  </a:lnTo>
                  <a:lnTo>
                    <a:pt x="547" y="3036"/>
                  </a:lnTo>
                  <a:lnTo>
                    <a:pt x="623" y="3103"/>
                  </a:lnTo>
                  <a:lnTo>
                    <a:pt x="700" y="3151"/>
                  </a:lnTo>
                  <a:lnTo>
                    <a:pt x="777" y="3180"/>
                  </a:lnTo>
                  <a:lnTo>
                    <a:pt x="853" y="3190"/>
                  </a:lnTo>
                  <a:lnTo>
                    <a:pt x="930" y="3190"/>
                  </a:lnTo>
                  <a:lnTo>
                    <a:pt x="997" y="3161"/>
                  </a:lnTo>
                  <a:lnTo>
                    <a:pt x="1064" y="3123"/>
                  </a:lnTo>
                  <a:lnTo>
                    <a:pt x="1131" y="3075"/>
                  </a:lnTo>
                  <a:lnTo>
                    <a:pt x="1198" y="3008"/>
                  </a:lnTo>
                  <a:lnTo>
                    <a:pt x="1255" y="2921"/>
                  </a:lnTo>
                  <a:lnTo>
                    <a:pt x="1313" y="2826"/>
                  </a:lnTo>
                  <a:lnTo>
                    <a:pt x="1370" y="2720"/>
                  </a:lnTo>
                  <a:lnTo>
                    <a:pt x="1428" y="2605"/>
                  </a:lnTo>
                  <a:lnTo>
                    <a:pt x="1533" y="2347"/>
                  </a:lnTo>
                  <a:lnTo>
                    <a:pt x="1639" y="2069"/>
                  </a:lnTo>
                  <a:lnTo>
                    <a:pt x="1734" y="1762"/>
                  </a:lnTo>
                  <a:lnTo>
                    <a:pt x="1773" y="1600"/>
                  </a:lnTo>
                  <a:lnTo>
                    <a:pt x="1811" y="1446"/>
                  </a:lnTo>
                  <a:lnTo>
                    <a:pt x="1830" y="1303"/>
                  </a:lnTo>
                  <a:lnTo>
                    <a:pt x="1849" y="1149"/>
                  </a:lnTo>
                  <a:lnTo>
                    <a:pt x="1859" y="1015"/>
                  </a:lnTo>
                  <a:lnTo>
                    <a:pt x="1859" y="881"/>
                  </a:lnTo>
                  <a:lnTo>
                    <a:pt x="1849" y="747"/>
                  </a:lnTo>
                  <a:lnTo>
                    <a:pt x="1840" y="623"/>
                  </a:lnTo>
                  <a:lnTo>
                    <a:pt x="1811" y="517"/>
                  </a:lnTo>
                  <a:lnTo>
                    <a:pt x="1782" y="412"/>
                  </a:lnTo>
                  <a:lnTo>
                    <a:pt x="1744" y="316"/>
                  </a:lnTo>
                  <a:lnTo>
                    <a:pt x="1696" y="230"/>
                  </a:lnTo>
                  <a:lnTo>
                    <a:pt x="1648" y="163"/>
                  </a:lnTo>
                  <a:lnTo>
                    <a:pt x="1581" y="105"/>
                  </a:lnTo>
                  <a:lnTo>
                    <a:pt x="1514" y="58"/>
                  </a:lnTo>
                  <a:lnTo>
                    <a:pt x="1447" y="29"/>
                  </a:lnTo>
                  <a:lnTo>
                    <a:pt x="1361" y="10"/>
                  </a:lnTo>
                  <a:lnTo>
                    <a:pt x="127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4401272" y="2145308"/>
              <a:ext cx="55455" cy="109170"/>
            </a:xfrm>
            <a:custGeom>
              <a:avLst/>
              <a:gdLst/>
              <a:ahLst/>
              <a:cxnLst/>
              <a:rect l="l" t="t" r="r" b="b"/>
              <a:pathLst>
                <a:path w="1562" h="3075" extrusionOk="0">
                  <a:moveTo>
                    <a:pt x="1514" y="0"/>
                  </a:moveTo>
                  <a:lnTo>
                    <a:pt x="1390" y="10"/>
                  </a:lnTo>
                  <a:lnTo>
                    <a:pt x="1294" y="19"/>
                  </a:lnTo>
                  <a:lnTo>
                    <a:pt x="1188" y="48"/>
                  </a:lnTo>
                  <a:lnTo>
                    <a:pt x="1083" y="77"/>
                  </a:lnTo>
                  <a:lnTo>
                    <a:pt x="958" y="115"/>
                  </a:lnTo>
                  <a:lnTo>
                    <a:pt x="834" y="172"/>
                  </a:lnTo>
                  <a:lnTo>
                    <a:pt x="700" y="239"/>
                  </a:lnTo>
                  <a:lnTo>
                    <a:pt x="575" y="326"/>
                  </a:lnTo>
                  <a:lnTo>
                    <a:pt x="441" y="441"/>
                  </a:lnTo>
                  <a:lnTo>
                    <a:pt x="326" y="565"/>
                  </a:lnTo>
                  <a:lnTo>
                    <a:pt x="211" y="718"/>
                  </a:lnTo>
                  <a:lnTo>
                    <a:pt x="154" y="795"/>
                  </a:lnTo>
                  <a:lnTo>
                    <a:pt x="106" y="891"/>
                  </a:lnTo>
                  <a:lnTo>
                    <a:pt x="58" y="987"/>
                  </a:lnTo>
                  <a:lnTo>
                    <a:pt x="10" y="1092"/>
                  </a:lnTo>
                  <a:lnTo>
                    <a:pt x="1" y="1379"/>
                  </a:lnTo>
                  <a:lnTo>
                    <a:pt x="1" y="1676"/>
                  </a:lnTo>
                  <a:lnTo>
                    <a:pt x="10" y="2021"/>
                  </a:lnTo>
                  <a:lnTo>
                    <a:pt x="29" y="2375"/>
                  </a:lnTo>
                  <a:lnTo>
                    <a:pt x="49" y="2538"/>
                  </a:lnTo>
                  <a:lnTo>
                    <a:pt x="68" y="2691"/>
                  </a:lnTo>
                  <a:lnTo>
                    <a:pt x="96" y="2826"/>
                  </a:lnTo>
                  <a:lnTo>
                    <a:pt x="135" y="2941"/>
                  </a:lnTo>
                  <a:lnTo>
                    <a:pt x="173" y="3017"/>
                  </a:lnTo>
                  <a:lnTo>
                    <a:pt x="202" y="3046"/>
                  </a:lnTo>
                  <a:lnTo>
                    <a:pt x="231" y="3075"/>
                  </a:lnTo>
                  <a:lnTo>
                    <a:pt x="259" y="3075"/>
                  </a:lnTo>
                  <a:lnTo>
                    <a:pt x="288" y="3065"/>
                  </a:lnTo>
                  <a:lnTo>
                    <a:pt x="326" y="3036"/>
                  </a:lnTo>
                  <a:lnTo>
                    <a:pt x="374" y="2988"/>
                  </a:lnTo>
                  <a:lnTo>
                    <a:pt x="460" y="2845"/>
                  </a:lnTo>
                  <a:lnTo>
                    <a:pt x="566" y="2663"/>
                  </a:lnTo>
                  <a:lnTo>
                    <a:pt x="671" y="2433"/>
                  </a:lnTo>
                  <a:lnTo>
                    <a:pt x="786" y="2174"/>
                  </a:lnTo>
                  <a:lnTo>
                    <a:pt x="1006" y="1600"/>
                  </a:lnTo>
                  <a:lnTo>
                    <a:pt x="1217" y="1015"/>
                  </a:lnTo>
                  <a:lnTo>
                    <a:pt x="1399" y="508"/>
                  </a:lnTo>
                  <a:lnTo>
                    <a:pt x="1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4969826" y="2855300"/>
              <a:ext cx="235666" cy="113928"/>
            </a:xfrm>
            <a:custGeom>
              <a:avLst/>
              <a:gdLst/>
              <a:ahLst/>
              <a:cxnLst/>
              <a:rect l="l" t="t" r="r" b="b"/>
              <a:pathLst>
                <a:path w="6638" h="3209" extrusionOk="0">
                  <a:moveTo>
                    <a:pt x="3190" y="0"/>
                  </a:moveTo>
                  <a:lnTo>
                    <a:pt x="3113" y="10"/>
                  </a:lnTo>
                  <a:lnTo>
                    <a:pt x="3037" y="48"/>
                  </a:lnTo>
                  <a:lnTo>
                    <a:pt x="2912" y="115"/>
                  </a:lnTo>
                  <a:lnTo>
                    <a:pt x="2519" y="335"/>
                  </a:lnTo>
                  <a:lnTo>
                    <a:pt x="1466" y="968"/>
                  </a:lnTo>
                  <a:lnTo>
                    <a:pt x="0" y="1849"/>
                  </a:lnTo>
                  <a:lnTo>
                    <a:pt x="326" y="3046"/>
                  </a:lnTo>
                  <a:lnTo>
                    <a:pt x="680" y="3094"/>
                  </a:lnTo>
                  <a:lnTo>
                    <a:pt x="1073" y="3132"/>
                  </a:lnTo>
                  <a:lnTo>
                    <a:pt x="1542" y="3170"/>
                  </a:lnTo>
                  <a:lnTo>
                    <a:pt x="2040" y="3199"/>
                  </a:lnTo>
                  <a:lnTo>
                    <a:pt x="2289" y="3199"/>
                  </a:lnTo>
                  <a:lnTo>
                    <a:pt x="2538" y="3209"/>
                  </a:lnTo>
                  <a:lnTo>
                    <a:pt x="2768" y="3199"/>
                  </a:lnTo>
                  <a:lnTo>
                    <a:pt x="2979" y="3180"/>
                  </a:lnTo>
                  <a:lnTo>
                    <a:pt x="3161" y="3161"/>
                  </a:lnTo>
                  <a:lnTo>
                    <a:pt x="3324" y="3123"/>
                  </a:lnTo>
                  <a:lnTo>
                    <a:pt x="3650" y="3046"/>
                  </a:lnTo>
                  <a:lnTo>
                    <a:pt x="4052" y="2950"/>
                  </a:lnTo>
                  <a:lnTo>
                    <a:pt x="4981" y="2759"/>
                  </a:lnTo>
                  <a:lnTo>
                    <a:pt x="5450" y="2653"/>
                  </a:lnTo>
                  <a:lnTo>
                    <a:pt x="5881" y="2538"/>
                  </a:lnTo>
                  <a:lnTo>
                    <a:pt x="6082" y="2481"/>
                  </a:lnTo>
                  <a:lnTo>
                    <a:pt x="6255" y="2414"/>
                  </a:lnTo>
                  <a:lnTo>
                    <a:pt x="6408" y="2356"/>
                  </a:lnTo>
                  <a:lnTo>
                    <a:pt x="6533" y="2289"/>
                  </a:lnTo>
                  <a:lnTo>
                    <a:pt x="6561" y="2270"/>
                  </a:lnTo>
                  <a:lnTo>
                    <a:pt x="6590" y="2241"/>
                  </a:lnTo>
                  <a:lnTo>
                    <a:pt x="6619" y="2194"/>
                  </a:lnTo>
                  <a:lnTo>
                    <a:pt x="6638" y="2126"/>
                  </a:lnTo>
                  <a:lnTo>
                    <a:pt x="6638" y="2069"/>
                  </a:lnTo>
                  <a:lnTo>
                    <a:pt x="6619" y="2012"/>
                  </a:lnTo>
                  <a:lnTo>
                    <a:pt x="6580" y="1964"/>
                  </a:lnTo>
                  <a:lnTo>
                    <a:pt x="6533" y="1925"/>
                  </a:lnTo>
                  <a:lnTo>
                    <a:pt x="6494" y="1906"/>
                  </a:lnTo>
                  <a:lnTo>
                    <a:pt x="6465" y="1906"/>
                  </a:lnTo>
                  <a:lnTo>
                    <a:pt x="6092" y="1858"/>
                  </a:lnTo>
                  <a:lnTo>
                    <a:pt x="5603" y="1810"/>
                  </a:lnTo>
                  <a:lnTo>
                    <a:pt x="4473" y="1705"/>
                  </a:lnTo>
                  <a:lnTo>
                    <a:pt x="3927" y="1638"/>
                  </a:lnTo>
                  <a:lnTo>
                    <a:pt x="3678" y="1600"/>
                  </a:lnTo>
                  <a:lnTo>
                    <a:pt x="3458" y="1561"/>
                  </a:lnTo>
                  <a:lnTo>
                    <a:pt x="3276" y="1523"/>
                  </a:lnTo>
                  <a:lnTo>
                    <a:pt x="3132" y="1485"/>
                  </a:lnTo>
                  <a:lnTo>
                    <a:pt x="3075" y="1456"/>
                  </a:lnTo>
                  <a:lnTo>
                    <a:pt x="3027" y="1437"/>
                  </a:lnTo>
                  <a:lnTo>
                    <a:pt x="2998" y="1408"/>
                  </a:lnTo>
                  <a:lnTo>
                    <a:pt x="2989" y="1389"/>
                  </a:lnTo>
                  <a:lnTo>
                    <a:pt x="2979" y="1341"/>
                  </a:lnTo>
                  <a:lnTo>
                    <a:pt x="2989" y="1284"/>
                  </a:lnTo>
                  <a:lnTo>
                    <a:pt x="3017" y="1236"/>
                  </a:lnTo>
                  <a:lnTo>
                    <a:pt x="3056" y="1178"/>
                  </a:lnTo>
                  <a:lnTo>
                    <a:pt x="3113" y="1121"/>
                  </a:lnTo>
                  <a:lnTo>
                    <a:pt x="3180" y="1073"/>
                  </a:lnTo>
                  <a:lnTo>
                    <a:pt x="3343" y="958"/>
                  </a:lnTo>
                  <a:lnTo>
                    <a:pt x="3544" y="853"/>
                  </a:lnTo>
                  <a:lnTo>
                    <a:pt x="3755" y="747"/>
                  </a:lnTo>
                  <a:lnTo>
                    <a:pt x="3975" y="651"/>
                  </a:lnTo>
                  <a:lnTo>
                    <a:pt x="4176" y="565"/>
                  </a:lnTo>
                  <a:lnTo>
                    <a:pt x="4234" y="537"/>
                  </a:lnTo>
                  <a:lnTo>
                    <a:pt x="4272" y="489"/>
                  </a:lnTo>
                  <a:lnTo>
                    <a:pt x="4291" y="441"/>
                  </a:lnTo>
                  <a:lnTo>
                    <a:pt x="4301" y="383"/>
                  </a:lnTo>
                  <a:lnTo>
                    <a:pt x="4291" y="326"/>
                  </a:lnTo>
                  <a:lnTo>
                    <a:pt x="4263" y="278"/>
                  </a:lnTo>
                  <a:lnTo>
                    <a:pt x="4224" y="240"/>
                  </a:lnTo>
                  <a:lnTo>
                    <a:pt x="4167" y="211"/>
                  </a:lnTo>
                  <a:lnTo>
                    <a:pt x="3860" y="125"/>
                  </a:lnTo>
                  <a:lnTo>
                    <a:pt x="3554" y="48"/>
                  </a:lnTo>
                  <a:lnTo>
                    <a:pt x="3410" y="19"/>
                  </a:lnTo>
                  <a:lnTo>
                    <a:pt x="328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4092516" y="2444194"/>
              <a:ext cx="542407" cy="686583"/>
            </a:xfrm>
            <a:custGeom>
              <a:avLst/>
              <a:gdLst/>
              <a:ahLst/>
              <a:cxnLst/>
              <a:rect l="l" t="t" r="r" b="b"/>
              <a:pathLst>
                <a:path w="15278" h="19339" extrusionOk="0">
                  <a:moveTo>
                    <a:pt x="4455" y="0"/>
                  </a:moveTo>
                  <a:lnTo>
                    <a:pt x="4301" y="10"/>
                  </a:lnTo>
                  <a:lnTo>
                    <a:pt x="4148" y="19"/>
                  </a:lnTo>
                  <a:lnTo>
                    <a:pt x="3995" y="29"/>
                  </a:lnTo>
                  <a:lnTo>
                    <a:pt x="3842" y="48"/>
                  </a:lnTo>
                  <a:lnTo>
                    <a:pt x="3688" y="77"/>
                  </a:lnTo>
                  <a:lnTo>
                    <a:pt x="3535" y="115"/>
                  </a:lnTo>
                  <a:lnTo>
                    <a:pt x="3382" y="153"/>
                  </a:lnTo>
                  <a:lnTo>
                    <a:pt x="3219" y="201"/>
                  </a:lnTo>
                  <a:lnTo>
                    <a:pt x="3066" y="259"/>
                  </a:lnTo>
                  <a:lnTo>
                    <a:pt x="2913" y="316"/>
                  </a:lnTo>
                  <a:lnTo>
                    <a:pt x="2750" y="383"/>
                  </a:lnTo>
                  <a:lnTo>
                    <a:pt x="2577" y="460"/>
                  </a:lnTo>
                  <a:lnTo>
                    <a:pt x="2443" y="527"/>
                  </a:lnTo>
                  <a:lnTo>
                    <a:pt x="2319" y="594"/>
                  </a:lnTo>
                  <a:lnTo>
                    <a:pt x="2194" y="671"/>
                  </a:lnTo>
                  <a:lnTo>
                    <a:pt x="2070" y="747"/>
                  </a:lnTo>
                  <a:lnTo>
                    <a:pt x="1849" y="910"/>
                  </a:lnTo>
                  <a:lnTo>
                    <a:pt x="1629" y="1102"/>
                  </a:lnTo>
                  <a:lnTo>
                    <a:pt x="1428" y="1303"/>
                  </a:lnTo>
                  <a:lnTo>
                    <a:pt x="1246" y="1523"/>
                  </a:lnTo>
                  <a:lnTo>
                    <a:pt x="1074" y="1753"/>
                  </a:lnTo>
                  <a:lnTo>
                    <a:pt x="920" y="2002"/>
                  </a:lnTo>
                  <a:lnTo>
                    <a:pt x="777" y="2261"/>
                  </a:lnTo>
                  <a:lnTo>
                    <a:pt x="652" y="2529"/>
                  </a:lnTo>
                  <a:lnTo>
                    <a:pt x="528" y="2816"/>
                  </a:lnTo>
                  <a:lnTo>
                    <a:pt x="432" y="3113"/>
                  </a:lnTo>
                  <a:lnTo>
                    <a:pt x="336" y="3420"/>
                  </a:lnTo>
                  <a:lnTo>
                    <a:pt x="259" y="3745"/>
                  </a:lnTo>
                  <a:lnTo>
                    <a:pt x="192" y="4071"/>
                  </a:lnTo>
                  <a:lnTo>
                    <a:pt x="135" y="4406"/>
                  </a:lnTo>
                  <a:lnTo>
                    <a:pt x="87" y="4761"/>
                  </a:lnTo>
                  <a:lnTo>
                    <a:pt x="49" y="5115"/>
                  </a:lnTo>
                  <a:lnTo>
                    <a:pt x="20" y="5469"/>
                  </a:lnTo>
                  <a:lnTo>
                    <a:pt x="10" y="5843"/>
                  </a:lnTo>
                  <a:lnTo>
                    <a:pt x="1" y="6216"/>
                  </a:lnTo>
                  <a:lnTo>
                    <a:pt x="1" y="6600"/>
                  </a:lnTo>
                  <a:lnTo>
                    <a:pt x="10" y="6983"/>
                  </a:lnTo>
                  <a:lnTo>
                    <a:pt x="39" y="7366"/>
                  </a:lnTo>
                  <a:lnTo>
                    <a:pt x="58" y="7758"/>
                  </a:lnTo>
                  <a:lnTo>
                    <a:pt x="97" y="8161"/>
                  </a:lnTo>
                  <a:lnTo>
                    <a:pt x="144" y="8553"/>
                  </a:lnTo>
                  <a:lnTo>
                    <a:pt x="192" y="8956"/>
                  </a:lnTo>
                  <a:lnTo>
                    <a:pt x="250" y="9358"/>
                  </a:lnTo>
                  <a:lnTo>
                    <a:pt x="307" y="9760"/>
                  </a:lnTo>
                  <a:lnTo>
                    <a:pt x="384" y="10163"/>
                  </a:lnTo>
                  <a:lnTo>
                    <a:pt x="451" y="10565"/>
                  </a:lnTo>
                  <a:lnTo>
                    <a:pt x="623" y="11360"/>
                  </a:lnTo>
                  <a:lnTo>
                    <a:pt x="805" y="12145"/>
                  </a:lnTo>
                  <a:lnTo>
                    <a:pt x="1006" y="12911"/>
                  </a:lnTo>
                  <a:lnTo>
                    <a:pt x="1217" y="13668"/>
                  </a:lnTo>
                  <a:lnTo>
                    <a:pt x="1437" y="14396"/>
                  </a:lnTo>
                  <a:lnTo>
                    <a:pt x="1667" y="15086"/>
                  </a:lnTo>
                  <a:lnTo>
                    <a:pt x="1897" y="15747"/>
                  </a:lnTo>
                  <a:lnTo>
                    <a:pt x="2137" y="16369"/>
                  </a:lnTo>
                  <a:lnTo>
                    <a:pt x="2376" y="16944"/>
                  </a:lnTo>
                  <a:lnTo>
                    <a:pt x="2606" y="17471"/>
                  </a:lnTo>
                  <a:lnTo>
                    <a:pt x="2826" y="17940"/>
                  </a:lnTo>
                  <a:lnTo>
                    <a:pt x="3047" y="18342"/>
                  </a:lnTo>
                  <a:lnTo>
                    <a:pt x="3248" y="18687"/>
                  </a:lnTo>
                  <a:lnTo>
                    <a:pt x="3344" y="18840"/>
                  </a:lnTo>
                  <a:lnTo>
                    <a:pt x="3439" y="18965"/>
                  </a:lnTo>
                  <a:lnTo>
                    <a:pt x="3526" y="19070"/>
                  </a:lnTo>
                  <a:lnTo>
                    <a:pt x="3612" y="19166"/>
                  </a:lnTo>
                  <a:lnTo>
                    <a:pt x="3688" y="19233"/>
                  </a:lnTo>
                  <a:lnTo>
                    <a:pt x="3765" y="19281"/>
                  </a:lnTo>
                  <a:lnTo>
                    <a:pt x="3851" y="19319"/>
                  </a:lnTo>
                  <a:lnTo>
                    <a:pt x="3947" y="19338"/>
                  </a:lnTo>
                  <a:lnTo>
                    <a:pt x="4052" y="19338"/>
                  </a:lnTo>
                  <a:lnTo>
                    <a:pt x="4167" y="19329"/>
                  </a:lnTo>
                  <a:lnTo>
                    <a:pt x="4301" y="19300"/>
                  </a:lnTo>
                  <a:lnTo>
                    <a:pt x="4435" y="19252"/>
                  </a:lnTo>
                  <a:lnTo>
                    <a:pt x="4589" y="19195"/>
                  </a:lnTo>
                  <a:lnTo>
                    <a:pt x="4742" y="19118"/>
                  </a:lnTo>
                  <a:lnTo>
                    <a:pt x="4914" y="19032"/>
                  </a:lnTo>
                  <a:lnTo>
                    <a:pt x="5087" y="18936"/>
                  </a:lnTo>
                  <a:lnTo>
                    <a:pt x="5269" y="18821"/>
                  </a:lnTo>
                  <a:lnTo>
                    <a:pt x="5460" y="18697"/>
                  </a:lnTo>
                  <a:lnTo>
                    <a:pt x="5853" y="18419"/>
                  </a:lnTo>
                  <a:lnTo>
                    <a:pt x="6274" y="18093"/>
                  </a:lnTo>
                  <a:lnTo>
                    <a:pt x="6725" y="17739"/>
                  </a:lnTo>
                  <a:lnTo>
                    <a:pt x="7184" y="17346"/>
                  </a:lnTo>
                  <a:lnTo>
                    <a:pt x="7663" y="16925"/>
                  </a:lnTo>
                  <a:lnTo>
                    <a:pt x="8152" y="16484"/>
                  </a:lnTo>
                  <a:lnTo>
                    <a:pt x="8650" y="16015"/>
                  </a:lnTo>
                  <a:lnTo>
                    <a:pt x="9148" y="15545"/>
                  </a:lnTo>
                  <a:lnTo>
                    <a:pt x="9655" y="15047"/>
                  </a:lnTo>
                  <a:lnTo>
                    <a:pt x="10154" y="14559"/>
                  </a:lnTo>
                  <a:lnTo>
                    <a:pt x="11140" y="13553"/>
                  </a:lnTo>
                  <a:lnTo>
                    <a:pt x="12079" y="12586"/>
                  </a:lnTo>
                  <a:lnTo>
                    <a:pt x="12950" y="11666"/>
                  </a:lnTo>
                  <a:lnTo>
                    <a:pt x="13717" y="10833"/>
                  </a:lnTo>
                  <a:lnTo>
                    <a:pt x="14358" y="10134"/>
                  </a:lnTo>
                  <a:lnTo>
                    <a:pt x="14847" y="9588"/>
                  </a:lnTo>
                  <a:lnTo>
                    <a:pt x="15278" y="9119"/>
                  </a:lnTo>
                  <a:lnTo>
                    <a:pt x="15249" y="8917"/>
                  </a:lnTo>
                  <a:lnTo>
                    <a:pt x="15211" y="8726"/>
                  </a:lnTo>
                  <a:lnTo>
                    <a:pt x="15153" y="8544"/>
                  </a:lnTo>
                  <a:lnTo>
                    <a:pt x="15077" y="8371"/>
                  </a:lnTo>
                  <a:lnTo>
                    <a:pt x="15000" y="8209"/>
                  </a:lnTo>
                  <a:lnTo>
                    <a:pt x="14904" y="8046"/>
                  </a:lnTo>
                  <a:lnTo>
                    <a:pt x="14799" y="7902"/>
                  </a:lnTo>
                  <a:lnTo>
                    <a:pt x="14694" y="7768"/>
                  </a:lnTo>
                  <a:lnTo>
                    <a:pt x="14579" y="7644"/>
                  </a:lnTo>
                  <a:lnTo>
                    <a:pt x="14473" y="7519"/>
                  </a:lnTo>
                  <a:lnTo>
                    <a:pt x="14358" y="7414"/>
                  </a:lnTo>
                  <a:lnTo>
                    <a:pt x="14253" y="7327"/>
                  </a:lnTo>
                  <a:lnTo>
                    <a:pt x="14052" y="7174"/>
                  </a:lnTo>
                  <a:lnTo>
                    <a:pt x="13889" y="7069"/>
                  </a:lnTo>
                  <a:lnTo>
                    <a:pt x="7280" y="11724"/>
                  </a:lnTo>
                  <a:lnTo>
                    <a:pt x="7318" y="11293"/>
                  </a:lnTo>
                  <a:lnTo>
                    <a:pt x="7376" y="10891"/>
                  </a:lnTo>
                  <a:lnTo>
                    <a:pt x="7443" y="10507"/>
                  </a:lnTo>
                  <a:lnTo>
                    <a:pt x="7520" y="10153"/>
                  </a:lnTo>
                  <a:lnTo>
                    <a:pt x="7606" y="9799"/>
                  </a:lnTo>
                  <a:lnTo>
                    <a:pt x="7692" y="9454"/>
                  </a:lnTo>
                  <a:lnTo>
                    <a:pt x="7893" y="8783"/>
                  </a:lnTo>
                  <a:lnTo>
                    <a:pt x="8113" y="8084"/>
                  </a:lnTo>
                  <a:lnTo>
                    <a:pt x="8219" y="7720"/>
                  </a:lnTo>
                  <a:lnTo>
                    <a:pt x="8334" y="7337"/>
                  </a:lnTo>
                  <a:lnTo>
                    <a:pt x="8439" y="6925"/>
                  </a:lnTo>
                  <a:lnTo>
                    <a:pt x="8544" y="6485"/>
                  </a:lnTo>
                  <a:lnTo>
                    <a:pt x="8650" y="6015"/>
                  </a:lnTo>
                  <a:lnTo>
                    <a:pt x="8746" y="5508"/>
                  </a:lnTo>
                  <a:lnTo>
                    <a:pt x="8793" y="5182"/>
                  </a:lnTo>
                  <a:lnTo>
                    <a:pt x="8813" y="4866"/>
                  </a:lnTo>
                  <a:lnTo>
                    <a:pt x="8813" y="4540"/>
                  </a:lnTo>
                  <a:lnTo>
                    <a:pt x="8803" y="4234"/>
                  </a:lnTo>
                  <a:lnTo>
                    <a:pt x="8765" y="3927"/>
                  </a:lnTo>
                  <a:lnTo>
                    <a:pt x="8707" y="3621"/>
                  </a:lnTo>
                  <a:lnTo>
                    <a:pt x="8631" y="3324"/>
                  </a:lnTo>
                  <a:lnTo>
                    <a:pt x="8535" y="3036"/>
                  </a:lnTo>
                  <a:lnTo>
                    <a:pt x="8420" y="2759"/>
                  </a:lnTo>
                  <a:lnTo>
                    <a:pt x="8295" y="2491"/>
                  </a:lnTo>
                  <a:lnTo>
                    <a:pt x="8152" y="2222"/>
                  </a:lnTo>
                  <a:lnTo>
                    <a:pt x="7998" y="1973"/>
                  </a:lnTo>
                  <a:lnTo>
                    <a:pt x="7826" y="1734"/>
                  </a:lnTo>
                  <a:lnTo>
                    <a:pt x="7644" y="1504"/>
                  </a:lnTo>
                  <a:lnTo>
                    <a:pt x="7443" y="1293"/>
                  </a:lnTo>
                  <a:lnTo>
                    <a:pt x="7232" y="1092"/>
                  </a:lnTo>
                  <a:lnTo>
                    <a:pt x="7012" y="901"/>
                  </a:lnTo>
                  <a:lnTo>
                    <a:pt x="6772" y="728"/>
                  </a:lnTo>
                  <a:lnTo>
                    <a:pt x="6533" y="575"/>
                  </a:lnTo>
                  <a:lnTo>
                    <a:pt x="6274" y="441"/>
                  </a:lnTo>
                  <a:lnTo>
                    <a:pt x="6016" y="316"/>
                  </a:lnTo>
                  <a:lnTo>
                    <a:pt x="5748" y="211"/>
                  </a:lnTo>
                  <a:lnTo>
                    <a:pt x="5470" y="134"/>
                  </a:lnTo>
                  <a:lnTo>
                    <a:pt x="5183" y="67"/>
                  </a:lnTo>
                  <a:lnTo>
                    <a:pt x="4895" y="29"/>
                  </a:lnTo>
                  <a:lnTo>
                    <a:pt x="4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3891223" y="3263673"/>
              <a:ext cx="1204138" cy="596833"/>
            </a:xfrm>
            <a:custGeom>
              <a:avLst/>
              <a:gdLst/>
              <a:ahLst/>
              <a:cxnLst/>
              <a:rect l="l" t="t" r="r" b="b"/>
              <a:pathLst>
                <a:path w="33917" h="16811" extrusionOk="0">
                  <a:moveTo>
                    <a:pt x="13314" y="0"/>
                  </a:moveTo>
                  <a:lnTo>
                    <a:pt x="12644" y="125"/>
                  </a:lnTo>
                  <a:lnTo>
                    <a:pt x="11887" y="278"/>
                  </a:lnTo>
                  <a:lnTo>
                    <a:pt x="10910" y="489"/>
                  </a:lnTo>
                  <a:lnTo>
                    <a:pt x="9761" y="748"/>
                  </a:lnTo>
                  <a:lnTo>
                    <a:pt x="9138" y="901"/>
                  </a:lnTo>
                  <a:lnTo>
                    <a:pt x="8496" y="1064"/>
                  </a:lnTo>
                  <a:lnTo>
                    <a:pt x="7835" y="1236"/>
                  </a:lnTo>
                  <a:lnTo>
                    <a:pt x="7165" y="1428"/>
                  </a:lnTo>
                  <a:lnTo>
                    <a:pt x="6485" y="1629"/>
                  </a:lnTo>
                  <a:lnTo>
                    <a:pt x="5814" y="1839"/>
                  </a:lnTo>
                  <a:lnTo>
                    <a:pt x="5144" y="2060"/>
                  </a:lnTo>
                  <a:lnTo>
                    <a:pt x="4493" y="2290"/>
                  </a:lnTo>
                  <a:lnTo>
                    <a:pt x="3861" y="2529"/>
                  </a:lnTo>
                  <a:lnTo>
                    <a:pt x="3248" y="2778"/>
                  </a:lnTo>
                  <a:lnTo>
                    <a:pt x="2960" y="2912"/>
                  </a:lnTo>
                  <a:lnTo>
                    <a:pt x="2673" y="3046"/>
                  </a:lnTo>
                  <a:lnTo>
                    <a:pt x="2405" y="3180"/>
                  </a:lnTo>
                  <a:lnTo>
                    <a:pt x="2146" y="3314"/>
                  </a:lnTo>
                  <a:lnTo>
                    <a:pt x="1887" y="3449"/>
                  </a:lnTo>
                  <a:lnTo>
                    <a:pt x="1658" y="3592"/>
                  </a:lnTo>
                  <a:lnTo>
                    <a:pt x="1428" y="3736"/>
                  </a:lnTo>
                  <a:lnTo>
                    <a:pt x="1217" y="3880"/>
                  </a:lnTo>
                  <a:lnTo>
                    <a:pt x="1016" y="4023"/>
                  </a:lnTo>
                  <a:lnTo>
                    <a:pt x="834" y="4177"/>
                  </a:lnTo>
                  <a:lnTo>
                    <a:pt x="671" y="4330"/>
                  </a:lnTo>
                  <a:lnTo>
                    <a:pt x="518" y="4483"/>
                  </a:lnTo>
                  <a:lnTo>
                    <a:pt x="384" y="4636"/>
                  </a:lnTo>
                  <a:lnTo>
                    <a:pt x="269" y="4790"/>
                  </a:lnTo>
                  <a:lnTo>
                    <a:pt x="173" y="4952"/>
                  </a:lnTo>
                  <a:lnTo>
                    <a:pt x="106" y="5115"/>
                  </a:lnTo>
                  <a:lnTo>
                    <a:pt x="48" y="5278"/>
                  </a:lnTo>
                  <a:lnTo>
                    <a:pt x="10" y="5441"/>
                  </a:lnTo>
                  <a:lnTo>
                    <a:pt x="1" y="5604"/>
                  </a:lnTo>
                  <a:lnTo>
                    <a:pt x="10" y="5690"/>
                  </a:lnTo>
                  <a:lnTo>
                    <a:pt x="20" y="5776"/>
                  </a:lnTo>
                  <a:lnTo>
                    <a:pt x="29" y="5853"/>
                  </a:lnTo>
                  <a:lnTo>
                    <a:pt x="48" y="5939"/>
                  </a:lnTo>
                  <a:lnTo>
                    <a:pt x="77" y="6025"/>
                  </a:lnTo>
                  <a:lnTo>
                    <a:pt x="115" y="6111"/>
                  </a:lnTo>
                  <a:lnTo>
                    <a:pt x="202" y="6284"/>
                  </a:lnTo>
                  <a:lnTo>
                    <a:pt x="307" y="6456"/>
                  </a:lnTo>
                  <a:lnTo>
                    <a:pt x="259" y="6743"/>
                  </a:lnTo>
                  <a:lnTo>
                    <a:pt x="230" y="7012"/>
                  </a:lnTo>
                  <a:lnTo>
                    <a:pt x="221" y="7280"/>
                  </a:lnTo>
                  <a:lnTo>
                    <a:pt x="221" y="7529"/>
                  </a:lnTo>
                  <a:lnTo>
                    <a:pt x="240" y="7778"/>
                  </a:lnTo>
                  <a:lnTo>
                    <a:pt x="269" y="8008"/>
                  </a:lnTo>
                  <a:lnTo>
                    <a:pt x="317" y="8238"/>
                  </a:lnTo>
                  <a:lnTo>
                    <a:pt x="374" y="8458"/>
                  </a:lnTo>
                  <a:lnTo>
                    <a:pt x="451" y="8669"/>
                  </a:lnTo>
                  <a:lnTo>
                    <a:pt x="547" y="8870"/>
                  </a:lnTo>
                  <a:lnTo>
                    <a:pt x="642" y="9061"/>
                  </a:lnTo>
                  <a:lnTo>
                    <a:pt x="757" y="9253"/>
                  </a:lnTo>
                  <a:lnTo>
                    <a:pt x="882" y="9425"/>
                  </a:lnTo>
                  <a:lnTo>
                    <a:pt x="1025" y="9598"/>
                  </a:lnTo>
                  <a:lnTo>
                    <a:pt x="1169" y="9761"/>
                  </a:lnTo>
                  <a:lnTo>
                    <a:pt x="1332" y="9914"/>
                  </a:lnTo>
                  <a:lnTo>
                    <a:pt x="1504" y="10067"/>
                  </a:lnTo>
                  <a:lnTo>
                    <a:pt x="1677" y="10211"/>
                  </a:lnTo>
                  <a:lnTo>
                    <a:pt x="1868" y="10345"/>
                  </a:lnTo>
                  <a:lnTo>
                    <a:pt x="2069" y="10469"/>
                  </a:lnTo>
                  <a:lnTo>
                    <a:pt x="2271" y="10594"/>
                  </a:lnTo>
                  <a:lnTo>
                    <a:pt x="2491" y="10709"/>
                  </a:lnTo>
                  <a:lnTo>
                    <a:pt x="2711" y="10824"/>
                  </a:lnTo>
                  <a:lnTo>
                    <a:pt x="2941" y="10929"/>
                  </a:lnTo>
                  <a:lnTo>
                    <a:pt x="3180" y="11025"/>
                  </a:lnTo>
                  <a:lnTo>
                    <a:pt x="3420" y="11121"/>
                  </a:lnTo>
                  <a:lnTo>
                    <a:pt x="3669" y="11207"/>
                  </a:lnTo>
                  <a:lnTo>
                    <a:pt x="3918" y="11293"/>
                  </a:lnTo>
                  <a:lnTo>
                    <a:pt x="4177" y="11370"/>
                  </a:lnTo>
                  <a:lnTo>
                    <a:pt x="4435" y="11446"/>
                  </a:lnTo>
                  <a:lnTo>
                    <a:pt x="4972" y="11580"/>
                  </a:lnTo>
                  <a:lnTo>
                    <a:pt x="5527" y="11705"/>
                  </a:lnTo>
                  <a:lnTo>
                    <a:pt x="6083" y="11810"/>
                  </a:lnTo>
                  <a:lnTo>
                    <a:pt x="6638" y="11896"/>
                  </a:lnTo>
                  <a:lnTo>
                    <a:pt x="7203" y="11983"/>
                  </a:lnTo>
                  <a:lnTo>
                    <a:pt x="7768" y="12050"/>
                  </a:lnTo>
                  <a:lnTo>
                    <a:pt x="8324" y="12107"/>
                  </a:lnTo>
                  <a:lnTo>
                    <a:pt x="9397" y="12213"/>
                  </a:lnTo>
                  <a:lnTo>
                    <a:pt x="10412" y="12299"/>
                  </a:lnTo>
                  <a:lnTo>
                    <a:pt x="11331" y="12375"/>
                  </a:lnTo>
                  <a:lnTo>
                    <a:pt x="11743" y="12423"/>
                  </a:lnTo>
                  <a:lnTo>
                    <a:pt x="12126" y="12462"/>
                  </a:lnTo>
                  <a:lnTo>
                    <a:pt x="12471" y="12519"/>
                  </a:lnTo>
                  <a:lnTo>
                    <a:pt x="12768" y="12567"/>
                  </a:lnTo>
                  <a:lnTo>
                    <a:pt x="13898" y="12806"/>
                  </a:lnTo>
                  <a:lnTo>
                    <a:pt x="15393" y="13132"/>
                  </a:lnTo>
                  <a:lnTo>
                    <a:pt x="16235" y="13324"/>
                  </a:lnTo>
                  <a:lnTo>
                    <a:pt x="17117" y="13525"/>
                  </a:lnTo>
                  <a:lnTo>
                    <a:pt x="18007" y="13755"/>
                  </a:lnTo>
                  <a:lnTo>
                    <a:pt x="18889" y="13985"/>
                  </a:lnTo>
                  <a:lnTo>
                    <a:pt x="19760" y="14234"/>
                  </a:lnTo>
                  <a:lnTo>
                    <a:pt x="20182" y="14358"/>
                  </a:lnTo>
                  <a:lnTo>
                    <a:pt x="20584" y="14492"/>
                  </a:lnTo>
                  <a:lnTo>
                    <a:pt x="20977" y="14626"/>
                  </a:lnTo>
                  <a:lnTo>
                    <a:pt x="21350" y="14760"/>
                  </a:lnTo>
                  <a:lnTo>
                    <a:pt x="21695" y="14894"/>
                  </a:lnTo>
                  <a:lnTo>
                    <a:pt x="22030" y="15029"/>
                  </a:lnTo>
                  <a:lnTo>
                    <a:pt x="22337" y="15172"/>
                  </a:lnTo>
                  <a:lnTo>
                    <a:pt x="22614" y="15306"/>
                  </a:lnTo>
                  <a:lnTo>
                    <a:pt x="22854" y="15450"/>
                  </a:lnTo>
                  <a:lnTo>
                    <a:pt x="23074" y="15594"/>
                  </a:lnTo>
                  <a:lnTo>
                    <a:pt x="23256" y="15737"/>
                  </a:lnTo>
                  <a:lnTo>
                    <a:pt x="23333" y="15804"/>
                  </a:lnTo>
                  <a:lnTo>
                    <a:pt x="23400" y="15871"/>
                  </a:lnTo>
                  <a:lnTo>
                    <a:pt x="23457" y="15948"/>
                  </a:lnTo>
                  <a:lnTo>
                    <a:pt x="23505" y="16015"/>
                  </a:lnTo>
                  <a:lnTo>
                    <a:pt x="23534" y="16092"/>
                  </a:lnTo>
                  <a:lnTo>
                    <a:pt x="23563" y="16159"/>
                  </a:lnTo>
                  <a:lnTo>
                    <a:pt x="23601" y="16245"/>
                  </a:lnTo>
                  <a:lnTo>
                    <a:pt x="23649" y="16331"/>
                  </a:lnTo>
                  <a:lnTo>
                    <a:pt x="23706" y="16398"/>
                  </a:lnTo>
                  <a:lnTo>
                    <a:pt x="23783" y="16465"/>
                  </a:lnTo>
                  <a:lnTo>
                    <a:pt x="23869" y="16532"/>
                  </a:lnTo>
                  <a:lnTo>
                    <a:pt x="23965" y="16590"/>
                  </a:lnTo>
                  <a:lnTo>
                    <a:pt x="24080" y="16638"/>
                  </a:lnTo>
                  <a:lnTo>
                    <a:pt x="24204" y="16676"/>
                  </a:lnTo>
                  <a:lnTo>
                    <a:pt x="24338" y="16714"/>
                  </a:lnTo>
                  <a:lnTo>
                    <a:pt x="24482" y="16743"/>
                  </a:lnTo>
                  <a:lnTo>
                    <a:pt x="24635" y="16772"/>
                  </a:lnTo>
                  <a:lnTo>
                    <a:pt x="24798" y="16791"/>
                  </a:lnTo>
                  <a:lnTo>
                    <a:pt x="24971" y="16800"/>
                  </a:lnTo>
                  <a:lnTo>
                    <a:pt x="25153" y="16810"/>
                  </a:lnTo>
                  <a:lnTo>
                    <a:pt x="25536" y="16810"/>
                  </a:lnTo>
                  <a:lnTo>
                    <a:pt x="25948" y="16781"/>
                  </a:lnTo>
                  <a:lnTo>
                    <a:pt x="26388" y="16733"/>
                  </a:lnTo>
                  <a:lnTo>
                    <a:pt x="26838" y="16666"/>
                  </a:lnTo>
                  <a:lnTo>
                    <a:pt x="27317" y="16580"/>
                  </a:lnTo>
                  <a:lnTo>
                    <a:pt x="27796" y="16475"/>
                  </a:lnTo>
                  <a:lnTo>
                    <a:pt x="28285" y="16350"/>
                  </a:lnTo>
                  <a:lnTo>
                    <a:pt x="28783" y="16207"/>
                  </a:lnTo>
                  <a:lnTo>
                    <a:pt x="29271" y="16044"/>
                  </a:lnTo>
                  <a:lnTo>
                    <a:pt x="29760" y="15862"/>
                  </a:lnTo>
                  <a:lnTo>
                    <a:pt x="30239" y="15661"/>
                  </a:lnTo>
                  <a:lnTo>
                    <a:pt x="30708" y="15440"/>
                  </a:lnTo>
                  <a:lnTo>
                    <a:pt x="31158" y="15211"/>
                  </a:lnTo>
                  <a:lnTo>
                    <a:pt x="31378" y="15096"/>
                  </a:lnTo>
                  <a:lnTo>
                    <a:pt x="31589" y="14961"/>
                  </a:lnTo>
                  <a:lnTo>
                    <a:pt x="31800" y="14837"/>
                  </a:lnTo>
                  <a:lnTo>
                    <a:pt x="32001" y="14703"/>
                  </a:lnTo>
                  <a:lnTo>
                    <a:pt x="32193" y="14569"/>
                  </a:lnTo>
                  <a:lnTo>
                    <a:pt x="32375" y="14425"/>
                  </a:lnTo>
                  <a:lnTo>
                    <a:pt x="32556" y="14281"/>
                  </a:lnTo>
                  <a:lnTo>
                    <a:pt x="32729" y="14138"/>
                  </a:lnTo>
                  <a:lnTo>
                    <a:pt x="32882" y="13985"/>
                  </a:lnTo>
                  <a:lnTo>
                    <a:pt x="33035" y="13831"/>
                  </a:lnTo>
                  <a:lnTo>
                    <a:pt x="33179" y="13678"/>
                  </a:lnTo>
                  <a:lnTo>
                    <a:pt x="33304" y="13515"/>
                  </a:lnTo>
                  <a:lnTo>
                    <a:pt x="33428" y="13362"/>
                  </a:lnTo>
                  <a:lnTo>
                    <a:pt x="33533" y="13190"/>
                  </a:lnTo>
                  <a:lnTo>
                    <a:pt x="33629" y="13027"/>
                  </a:lnTo>
                  <a:lnTo>
                    <a:pt x="33706" y="12854"/>
                  </a:lnTo>
                  <a:lnTo>
                    <a:pt x="33782" y="12682"/>
                  </a:lnTo>
                  <a:lnTo>
                    <a:pt x="33830" y="12500"/>
                  </a:lnTo>
                  <a:lnTo>
                    <a:pt x="33878" y="12318"/>
                  </a:lnTo>
                  <a:lnTo>
                    <a:pt x="33907" y="12136"/>
                  </a:lnTo>
                  <a:lnTo>
                    <a:pt x="33917" y="11954"/>
                  </a:lnTo>
                  <a:lnTo>
                    <a:pt x="33917" y="11772"/>
                  </a:lnTo>
                  <a:lnTo>
                    <a:pt x="33897" y="11580"/>
                  </a:lnTo>
                  <a:lnTo>
                    <a:pt x="33859" y="11389"/>
                  </a:lnTo>
                  <a:lnTo>
                    <a:pt x="33821" y="11245"/>
                  </a:lnTo>
                  <a:lnTo>
                    <a:pt x="33782" y="11101"/>
                  </a:lnTo>
                  <a:lnTo>
                    <a:pt x="33735" y="10958"/>
                  </a:lnTo>
                  <a:lnTo>
                    <a:pt x="33677" y="10805"/>
                  </a:lnTo>
                  <a:lnTo>
                    <a:pt x="33543" y="10517"/>
                  </a:lnTo>
                  <a:lnTo>
                    <a:pt x="33390" y="10239"/>
                  </a:lnTo>
                  <a:lnTo>
                    <a:pt x="33217" y="9952"/>
                  </a:lnTo>
                  <a:lnTo>
                    <a:pt x="33026" y="9665"/>
                  </a:lnTo>
                  <a:lnTo>
                    <a:pt x="32806" y="9387"/>
                  </a:lnTo>
                  <a:lnTo>
                    <a:pt x="32566" y="9109"/>
                  </a:lnTo>
                  <a:lnTo>
                    <a:pt x="32307" y="8841"/>
                  </a:lnTo>
                  <a:lnTo>
                    <a:pt x="32039" y="8563"/>
                  </a:lnTo>
                  <a:lnTo>
                    <a:pt x="31742" y="8295"/>
                  </a:lnTo>
                  <a:lnTo>
                    <a:pt x="31436" y="8027"/>
                  </a:lnTo>
                  <a:lnTo>
                    <a:pt x="31110" y="7759"/>
                  </a:lnTo>
                  <a:lnTo>
                    <a:pt x="30765" y="7500"/>
                  </a:lnTo>
                  <a:lnTo>
                    <a:pt x="30411" y="7242"/>
                  </a:lnTo>
                  <a:lnTo>
                    <a:pt x="30047" y="6983"/>
                  </a:lnTo>
                  <a:lnTo>
                    <a:pt x="29664" y="6734"/>
                  </a:lnTo>
                  <a:lnTo>
                    <a:pt x="29281" y="6475"/>
                  </a:lnTo>
                  <a:lnTo>
                    <a:pt x="28878" y="6236"/>
                  </a:lnTo>
                  <a:lnTo>
                    <a:pt x="28467" y="5987"/>
                  </a:lnTo>
                  <a:lnTo>
                    <a:pt x="28045" y="5747"/>
                  </a:lnTo>
                  <a:lnTo>
                    <a:pt x="27614" y="5508"/>
                  </a:lnTo>
                  <a:lnTo>
                    <a:pt x="27174" y="5278"/>
                  </a:lnTo>
                  <a:lnTo>
                    <a:pt x="26733" y="5048"/>
                  </a:lnTo>
                  <a:lnTo>
                    <a:pt x="26283" y="4828"/>
                  </a:lnTo>
                  <a:lnTo>
                    <a:pt x="25833" y="4608"/>
                  </a:lnTo>
                  <a:lnTo>
                    <a:pt x="24913" y="4167"/>
                  </a:lnTo>
                  <a:lnTo>
                    <a:pt x="23984" y="3755"/>
                  </a:lnTo>
                  <a:lnTo>
                    <a:pt x="23055" y="3362"/>
                  </a:lnTo>
                  <a:lnTo>
                    <a:pt x="22126" y="2979"/>
                  </a:lnTo>
                  <a:lnTo>
                    <a:pt x="21206" y="2625"/>
                  </a:lnTo>
                  <a:lnTo>
                    <a:pt x="20316" y="2280"/>
                  </a:lnTo>
                  <a:lnTo>
                    <a:pt x="19434" y="1964"/>
                  </a:lnTo>
                  <a:lnTo>
                    <a:pt x="18592" y="1667"/>
                  </a:lnTo>
                  <a:lnTo>
                    <a:pt x="17787" y="1389"/>
                  </a:lnTo>
                  <a:lnTo>
                    <a:pt x="17030" y="1131"/>
                  </a:lnTo>
                  <a:lnTo>
                    <a:pt x="16322" y="901"/>
                  </a:lnTo>
                  <a:lnTo>
                    <a:pt x="15086" y="518"/>
                  </a:lnTo>
                  <a:lnTo>
                    <a:pt x="14138" y="230"/>
                  </a:lnTo>
                  <a:lnTo>
                    <a:pt x="13525" y="58"/>
                  </a:lnTo>
                  <a:lnTo>
                    <a:pt x="13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3800446" y="2426514"/>
              <a:ext cx="754570" cy="1205842"/>
            </a:xfrm>
            <a:custGeom>
              <a:avLst/>
              <a:gdLst/>
              <a:ahLst/>
              <a:cxnLst/>
              <a:rect l="l" t="t" r="r" b="b"/>
              <a:pathLst>
                <a:path w="21254" h="33965" extrusionOk="0">
                  <a:moveTo>
                    <a:pt x="10709" y="0"/>
                  </a:moveTo>
                  <a:lnTo>
                    <a:pt x="10431" y="10"/>
                  </a:lnTo>
                  <a:lnTo>
                    <a:pt x="10134" y="10"/>
                  </a:lnTo>
                  <a:lnTo>
                    <a:pt x="9846" y="29"/>
                  </a:lnTo>
                  <a:lnTo>
                    <a:pt x="9550" y="58"/>
                  </a:lnTo>
                  <a:lnTo>
                    <a:pt x="9253" y="96"/>
                  </a:lnTo>
                  <a:lnTo>
                    <a:pt x="8956" y="144"/>
                  </a:lnTo>
                  <a:lnTo>
                    <a:pt x="8649" y="201"/>
                  </a:lnTo>
                  <a:lnTo>
                    <a:pt x="8352" y="268"/>
                  </a:lnTo>
                  <a:lnTo>
                    <a:pt x="8046" y="345"/>
                  </a:lnTo>
                  <a:lnTo>
                    <a:pt x="7749" y="441"/>
                  </a:lnTo>
                  <a:lnTo>
                    <a:pt x="7442" y="556"/>
                  </a:lnTo>
                  <a:lnTo>
                    <a:pt x="7136" y="671"/>
                  </a:lnTo>
                  <a:lnTo>
                    <a:pt x="6839" y="814"/>
                  </a:lnTo>
                  <a:lnTo>
                    <a:pt x="6542" y="958"/>
                  </a:lnTo>
                  <a:lnTo>
                    <a:pt x="6236" y="1130"/>
                  </a:lnTo>
                  <a:lnTo>
                    <a:pt x="5939" y="1312"/>
                  </a:lnTo>
                  <a:lnTo>
                    <a:pt x="5651" y="1513"/>
                  </a:lnTo>
                  <a:lnTo>
                    <a:pt x="5354" y="1734"/>
                  </a:lnTo>
                  <a:lnTo>
                    <a:pt x="5067" y="1973"/>
                  </a:lnTo>
                  <a:lnTo>
                    <a:pt x="4789" y="2232"/>
                  </a:lnTo>
                  <a:lnTo>
                    <a:pt x="4502" y="2510"/>
                  </a:lnTo>
                  <a:lnTo>
                    <a:pt x="4234" y="2807"/>
                  </a:lnTo>
                  <a:lnTo>
                    <a:pt x="3956" y="3123"/>
                  </a:lnTo>
                  <a:lnTo>
                    <a:pt x="3697" y="3467"/>
                  </a:lnTo>
                  <a:lnTo>
                    <a:pt x="3439" y="3831"/>
                  </a:lnTo>
                  <a:lnTo>
                    <a:pt x="3180" y="4215"/>
                  </a:lnTo>
                  <a:lnTo>
                    <a:pt x="2931" y="4626"/>
                  </a:lnTo>
                  <a:lnTo>
                    <a:pt x="2692" y="5057"/>
                  </a:lnTo>
                  <a:lnTo>
                    <a:pt x="2462" y="5517"/>
                  </a:lnTo>
                  <a:lnTo>
                    <a:pt x="2241" y="5996"/>
                  </a:lnTo>
                  <a:lnTo>
                    <a:pt x="2021" y="6513"/>
                  </a:lnTo>
                  <a:lnTo>
                    <a:pt x="1810" y="7050"/>
                  </a:lnTo>
                  <a:lnTo>
                    <a:pt x="1619" y="7605"/>
                  </a:lnTo>
                  <a:lnTo>
                    <a:pt x="1427" y="8199"/>
                  </a:lnTo>
                  <a:lnTo>
                    <a:pt x="1245" y="8822"/>
                  </a:lnTo>
                  <a:lnTo>
                    <a:pt x="1083" y="9473"/>
                  </a:lnTo>
                  <a:lnTo>
                    <a:pt x="920" y="10153"/>
                  </a:lnTo>
                  <a:lnTo>
                    <a:pt x="776" y="10862"/>
                  </a:lnTo>
                  <a:lnTo>
                    <a:pt x="642" y="11609"/>
                  </a:lnTo>
                  <a:lnTo>
                    <a:pt x="517" y="12375"/>
                  </a:lnTo>
                  <a:lnTo>
                    <a:pt x="402" y="13180"/>
                  </a:lnTo>
                  <a:lnTo>
                    <a:pt x="307" y="14022"/>
                  </a:lnTo>
                  <a:lnTo>
                    <a:pt x="220" y="14894"/>
                  </a:lnTo>
                  <a:lnTo>
                    <a:pt x="144" y="15804"/>
                  </a:lnTo>
                  <a:lnTo>
                    <a:pt x="86" y="16743"/>
                  </a:lnTo>
                  <a:lnTo>
                    <a:pt x="48" y="17720"/>
                  </a:lnTo>
                  <a:lnTo>
                    <a:pt x="19" y="18735"/>
                  </a:lnTo>
                  <a:lnTo>
                    <a:pt x="0" y="19645"/>
                  </a:lnTo>
                  <a:lnTo>
                    <a:pt x="0" y="20516"/>
                  </a:lnTo>
                  <a:lnTo>
                    <a:pt x="19" y="21350"/>
                  </a:lnTo>
                  <a:lnTo>
                    <a:pt x="39" y="22135"/>
                  </a:lnTo>
                  <a:lnTo>
                    <a:pt x="77" y="22892"/>
                  </a:lnTo>
                  <a:lnTo>
                    <a:pt x="115" y="23601"/>
                  </a:lnTo>
                  <a:lnTo>
                    <a:pt x="173" y="24271"/>
                  </a:lnTo>
                  <a:lnTo>
                    <a:pt x="230" y="24913"/>
                  </a:lnTo>
                  <a:lnTo>
                    <a:pt x="297" y="25507"/>
                  </a:lnTo>
                  <a:lnTo>
                    <a:pt x="374" y="26072"/>
                  </a:lnTo>
                  <a:lnTo>
                    <a:pt x="460" y="26608"/>
                  </a:lnTo>
                  <a:lnTo>
                    <a:pt x="546" y="27106"/>
                  </a:lnTo>
                  <a:lnTo>
                    <a:pt x="632" y="27566"/>
                  </a:lnTo>
                  <a:lnTo>
                    <a:pt x="728" y="28007"/>
                  </a:lnTo>
                  <a:lnTo>
                    <a:pt x="824" y="28409"/>
                  </a:lnTo>
                  <a:lnTo>
                    <a:pt x="920" y="28773"/>
                  </a:lnTo>
                  <a:lnTo>
                    <a:pt x="1006" y="29079"/>
                  </a:lnTo>
                  <a:lnTo>
                    <a:pt x="1121" y="29376"/>
                  </a:lnTo>
                  <a:lnTo>
                    <a:pt x="1236" y="29664"/>
                  </a:lnTo>
                  <a:lnTo>
                    <a:pt x="1379" y="29941"/>
                  </a:lnTo>
                  <a:lnTo>
                    <a:pt x="1533" y="30210"/>
                  </a:lnTo>
                  <a:lnTo>
                    <a:pt x="1705" y="30468"/>
                  </a:lnTo>
                  <a:lnTo>
                    <a:pt x="1887" y="30717"/>
                  </a:lnTo>
                  <a:lnTo>
                    <a:pt x="2079" y="30957"/>
                  </a:lnTo>
                  <a:lnTo>
                    <a:pt x="2289" y="31186"/>
                  </a:lnTo>
                  <a:lnTo>
                    <a:pt x="2510" y="31407"/>
                  </a:lnTo>
                  <a:lnTo>
                    <a:pt x="2740" y="31608"/>
                  </a:lnTo>
                  <a:lnTo>
                    <a:pt x="2989" y="31799"/>
                  </a:lnTo>
                  <a:lnTo>
                    <a:pt x="3238" y="31981"/>
                  </a:lnTo>
                  <a:lnTo>
                    <a:pt x="3506" y="32144"/>
                  </a:lnTo>
                  <a:lnTo>
                    <a:pt x="3784" y="32298"/>
                  </a:lnTo>
                  <a:lnTo>
                    <a:pt x="4061" y="32432"/>
                  </a:lnTo>
                  <a:lnTo>
                    <a:pt x="4626" y="32671"/>
                  </a:lnTo>
                  <a:lnTo>
                    <a:pt x="5172" y="32882"/>
                  </a:lnTo>
                  <a:lnTo>
                    <a:pt x="5718" y="33073"/>
                  </a:lnTo>
                  <a:lnTo>
                    <a:pt x="6264" y="33246"/>
                  </a:lnTo>
                  <a:lnTo>
                    <a:pt x="6791" y="33399"/>
                  </a:lnTo>
                  <a:lnTo>
                    <a:pt x="7318" y="33533"/>
                  </a:lnTo>
                  <a:lnTo>
                    <a:pt x="7835" y="33648"/>
                  </a:lnTo>
                  <a:lnTo>
                    <a:pt x="8343" y="33744"/>
                  </a:lnTo>
                  <a:lnTo>
                    <a:pt x="8841" y="33820"/>
                  </a:lnTo>
                  <a:lnTo>
                    <a:pt x="9339" y="33878"/>
                  </a:lnTo>
                  <a:lnTo>
                    <a:pt x="9818" y="33916"/>
                  </a:lnTo>
                  <a:lnTo>
                    <a:pt x="10297" y="33945"/>
                  </a:lnTo>
                  <a:lnTo>
                    <a:pt x="10766" y="33964"/>
                  </a:lnTo>
                  <a:lnTo>
                    <a:pt x="11235" y="33955"/>
                  </a:lnTo>
                  <a:lnTo>
                    <a:pt x="11685" y="33945"/>
                  </a:lnTo>
                  <a:lnTo>
                    <a:pt x="12126" y="33916"/>
                  </a:lnTo>
                  <a:lnTo>
                    <a:pt x="12567" y="33868"/>
                  </a:lnTo>
                  <a:lnTo>
                    <a:pt x="12988" y="33820"/>
                  </a:lnTo>
                  <a:lnTo>
                    <a:pt x="13410" y="33753"/>
                  </a:lnTo>
                  <a:lnTo>
                    <a:pt x="13821" y="33686"/>
                  </a:lnTo>
                  <a:lnTo>
                    <a:pt x="14214" y="33600"/>
                  </a:lnTo>
                  <a:lnTo>
                    <a:pt x="14607" y="33504"/>
                  </a:lnTo>
                  <a:lnTo>
                    <a:pt x="14990" y="33409"/>
                  </a:lnTo>
                  <a:lnTo>
                    <a:pt x="15363" y="33294"/>
                  </a:lnTo>
                  <a:lnTo>
                    <a:pt x="15718" y="33179"/>
                  </a:lnTo>
                  <a:lnTo>
                    <a:pt x="16072" y="33064"/>
                  </a:lnTo>
                  <a:lnTo>
                    <a:pt x="16417" y="32930"/>
                  </a:lnTo>
                  <a:lnTo>
                    <a:pt x="16752" y="32805"/>
                  </a:lnTo>
                  <a:lnTo>
                    <a:pt x="17068" y="32662"/>
                  </a:lnTo>
                  <a:lnTo>
                    <a:pt x="17384" y="32527"/>
                  </a:lnTo>
                  <a:lnTo>
                    <a:pt x="17681" y="32384"/>
                  </a:lnTo>
                  <a:lnTo>
                    <a:pt x="17969" y="32240"/>
                  </a:lnTo>
                  <a:lnTo>
                    <a:pt x="18199" y="32116"/>
                  </a:lnTo>
                  <a:lnTo>
                    <a:pt x="18409" y="31981"/>
                  </a:lnTo>
                  <a:lnTo>
                    <a:pt x="18610" y="31847"/>
                  </a:lnTo>
                  <a:lnTo>
                    <a:pt x="18802" y="31704"/>
                  </a:lnTo>
                  <a:lnTo>
                    <a:pt x="18984" y="31550"/>
                  </a:lnTo>
                  <a:lnTo>
                    <a:pt x="19156" y="31388"/>
                  </a:lnTo>
                  <a:lnTo>
                    <a:pt x="19319" y="31215"/>
                  </a:lnTo>
                  <a:lnTo>
                    <a:pt x="19472" y="31043"/>
                  </a:lnTo>
                  <a:lnTo>
                    <a:pt x="19616" y="30861"/>
                  </a:lnTo>
                  <a:lnTo>
                    <a:pt x="19750" y="30679"/>
                  </a:lnTo>
                  <a:lnTo>
                    <a:pt x="19884" y="30478"/>
                  </a:lnTo>
                  <a:lnTo>
                    <a:pt x="19999" y="30286"/>
                  </a:lnTo>
                  <a:lnTo>
                    <a:pt x="20114" y="30075"/>
                  </a:lnTo>
                  <a:lnTo>
                    <a:pt x="20220" y="29865"/>
                  </a:lnTo>
                  <a:lnTo>
                    <a:pt x="20315" y="29654"/>
                  </a:lnTo>
                  <a:lnTo>
                    <a:pt x="20411" y="29434"/>
                  </a:lnTo>
                  <a:lnTo>
                    <a:pt x="20488" y="29213"/>
                  </a:lnTo>
                  <a:lnTo>
                    <a:pt x="20564" y="28984"/>
                  </a:lnTo>
                  <a:lnTo>
                    <a:pt x="20641" y="28754"/>
                  </a:lnTo>
                  <a:lnTo>
                    <a:pt x="20708" y="28514"/>
                  </a:lnTo>
                  <a:lnTo>
                    <a:pt x="20766" y="28284"/>
                  </a:lnTo>
                  <a:lnTo>
                    <a:pt x="20823" y="28035"/>
                  </a:lnTo>
                  <a:lnTo>
                    <a:pt x="20919" y="27547"/>
                  </a:lnTo>
                  <a:lnTo>
                    <a:pt x="20995" y="27049"/>
                  </a:lnTo>
                  <a:lnTo>
                    <a:pt x="21053" y="26541"/>
                  </a:lnTo>
                  <a:lnTo>
                    <a:pt x="21101" y="26033"/>
                  </a:lnTo>
                  <a:lnTo>
                    <a:pt x="21139" y="25526"/>
                  </a:lnTo>
                  <a:lnTo>
                    <a:pt x="21187" y="24434"/>
                  </a:lnTo>
                  <a:lnTo>
                    <a:pt x="21216" y="23811"/>
                  </a:lnTo>
                  <a:lnTo>
                    <a:pt x="21235" y="23150"/>
                  </a:lnTo>
                  <a:lnTo>
                    <a:pt x="21244" y="22432"/>
                  </a:lnTo>
                  <a:lnTo>
                    <a:pt x="21254" y="21675"/>
                  </a:lnTo>
                  <a:lnTo>
                    <a:pt x="21254" y="20880"/>
                  </a:lnTo>
                  <a:lnTo>
                    <a:pt x="21254" y="20047"/>
                  </a:lnTo>
                  <a:lnTo>
                    <a:pt x="21235" y="19185"/>
                  </a:lnTo>
                  <a:lnTo>
                    <a:pt x="21206" y="18285"/>
                  </a:lnTo>
                  <a:lnTo>
                    <a:pt x="21168" y="17356"/>
                  </a:lnTo>
                  <a:lnTo>
                    <a:pt x="21110" y="16398"/>
                  </a:lnTo>
                  <a:lnTo>
                    <a:pt x="21043" y="15421"/>
                  </a:lnTo>
                  <a:lnTo>
                    <a:pt x="20967" y="14415"/>
                  </a:lnTo>
                  <a:lnTo>
                    <a:pt x="20871" y="13390"/>
                  </a:lnTo>
                  <a:lnTo>
                    <a:pt x="20756" y="12356"/>
                  </a:lnTo>
                  <a:lnTo>
                    <a:pt x="20631" y="11398"/>
                  </a:lnTo>
                  <a:lnTo>
                    <a:pt x="20497" y="10488"/>
                  </a:lnTo>
                  <a:lnTo>
                    <a:pt x="20344" y="9636"/>
                  </a:lnTo>
                  <a:lnTo>
                    <a:pt x="20191" y="8841"/>
                  </a:lnTo>
                  <a:lnTo>
                    <a:pt x="20018" y="8084"/>
                  </a:lnTo>
                  <a:lnTo>
                    <a:pt x="19836" y="7385"/>
                  </a:lnTo>
                  <a:lnTo>
                    <a:pt x="19645" y="6724"/>
                  </a:lnTo>
                  <a:lnTo>
                    <a:pt x="19453" y="6111"/>
                  </a:lnTo>
                  <a:lnTo>
                    <a:pt x="19243" y="5536"/>
                  </a:lnTo>
                  <a:lnTo>
                    <a:pt x="19032" y="5009"/>
                  </a:lnTo>
                  <a:lnTo>
                    <a:pt x="18821" y="4521"/>
                  </a:lnTo>
                  <a:lnTo>
                    <a:pt x="18601" y="4071"/>
                  </a:lnTo>
                  <a:lnTo>
                    <a:pt x="18371" y="3649"/>
                  </a:lnTo>
                  <a:lnTo>
                    <a:pt x="18151" y="3276"/>
                  </a:lnTo>
                  <a:lnTo>
                    <a:pt x="17921" y="2921"/>
                  </a:lnTo>
                  <a:lnTo>
                    <a:pt x="17691" y="2605"/>
                  </a:lnTo>
                  <a:lnTo>
                    <a:pt x="17461" y="2328"/>
                  </a:lnTo>
                  <a:lnTo>
                    <a:pt x="17231" y="2069"/>
                  </a:lnTo>
                  <a:lnTo>
                    <a:pt x="17001" y="1839"/>
                  </a:lnTo>
                  <a:lnTo>
                    <a:pt x="16781" y="1628"/>
                  </a:lnTo>
                  <a:lnTo>
                    <a:pt x="16561" y="1456"/>
                  </a:lnTo>
                  <a:lnTo>
                    <a:pt x="16340" y="1293"/>
                  </a:lnTo>
                  <a:lnTo>
                    <a:pt x="16130" y="1159"/>
                  </a:lnTo>
                  <a:lnTo>
                    <a:pt x="15929" y="1035"/>
                  </a:lnTo>
                  <a:lnTo>
                    <a:pt x="15727" y="929"/>
                  </a:lnTo>
                  <a:lnTo>
                    <a:pt x="15536" y="843"/>
                  </a:lnTo>
                  <a:lnTo>
                    <a:pt x="15354" y="776"/>
                  </a:lnTo>
                  <a:lnTo>
                    <a:pt x="15181" y="709"/>
                  </a:lnTo>
                  <a:lnTo>
                    <a:pt x="15019" y="661"/>
                  </a:lnTo>
                  <a:lnTo>
                    <a:pt x="14875" y="623"/>
                  </a:lnTo>
                  <a:lnTo>
                    <a:pt x="14607" y="565"/>
                  </a:lnTo>
                  <a:lnTo>
                    <a:pt x="13908" y="412"/>
                  </a:lnTo>
                  <a:lnTo>
                    <a:pt x="13496" y="326"/>
                  </a:lnTo>
                  <a:lnTo>
                    <a:pt x="13046" y="240"/>
                  </a:lnTo>
                  <a:lnTo>
                    <a:pt x="12576" y="163"/>
                  </a:lnTo>
                  <a:lnTo>
                    <a:pt x="12069" y="96"/>
                  </a:lnTo>
                  <a:lnTo>
                    <a:pt x="11542" y="38"/>
                  </a:lnTo>
                  <a:lnTo>
                    <a:pt x="11274" y="19"/>
                  </a:lnTo>
                  <a:lnTo>
                    <a:pt x="10996" y="10"/>
                  </a:lnTo>
                  <a:lnTo>
                    <a:pt x="10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4210168" y="2562520"/>
              <a:ext cx="792345" cy="706642"/>
            </a:xfrm>
            <a:custGeom>
              <a:avLst/>
              <a:gdLst/>
              <a:ahLst/>
              <a:cxnLst/>
              <a:rect l="l" t="t" r="r" b="b"/>
              <a:pathLst>
                <a:path w="22318" h="19904" extrusionOk="0">
                  <a:moveTo>
                    <a:pt x="3602" y="0"/>
                  </a:moveTo>
                  <a:lnTo>
                    <a:pt x="3353" y="10"/>
                  </a:lnTo>
                  <a:lnTo>
                    <a:pt x="3095" y="29"/>
                  </a:lnTo>
                  <a:lnTo>
                    <a:pt x="2845" y="77"/>
                  </a:lnTo>
                  <a:lnTo>
                    <a:pt x="2596" y="154"/>
                  </a:lnTo>
                  <a:lnTo>
                    <a:pt x="2357" y="240"/>
                  </a:lnTo>
                  <a:lnTo>
                    <a:pt x="2118" y="355"/>
                  </a:lnTo>
                  <a:lnTo>
                    <a:pt x="1888" y="498"/>
                  </a:lnTo>
                  <a:lnTo>
                    <a:pt x="1658" y="652"/>
                  </a:lnTo>
                  <a:lnTo>
                    <a:pt x="1447" y="834"/>
                  </a:lnTo>
                  <a:lnTo>
                    <a:pt x="1236" y="1035"/>
                  </a:lnTo>
                  <a:lnTo>
                    <a:pt x="1045" y="1255"/>
                  </a:lnTo>
                  <a:lnTo>
                    <a:pt x="853" y="1495"/>
                  </a:lnTo>
                  <a:lnTo>
                    <a:pt x="767" y="1629"/>
                  </a:lnTo>
                  <a:lnTo>
                    <a:pt x="690" y="1763"/>
                  </a:lnTo>
                  <a:lnTo>
                    <a:pt x="604" y="1897"/>
                  </a:lnTo>
                  <a:lnTo>
                    <a:pt x="528" y="2050"/>
                  </a:lnTo>
                  <a:lnTo>
                    <a:pt x="461" y="2194"/>
                  </a:lnTo>
                  <a:lnTo>
                    <a:pt x="394" y="2347"/>
                  </a:lnTo>
                  <a:lnTo>
                    <a:pt x="326" y="2510"/>
                  </a:lnTo>
                  <a:lnTo>
                    <a:pt x="269" y="2673"/>
                  </a:lnTo>
                  <a:lnTo>
                    <a:pt x="212" y="2845"/>
                  </a:lnTo>
                  <a:lnTo>
                    <a:pt x="164" y="3017"/>
                  </a:lnTo>
                  <a:lnTo>
                    <a:pt x="116" y="3199"/>
                  </a:lnTo>
                  <a:lnTo>
                    <a:pt x="77" y="3391"/>
                  </a:lnTo>
                  <a:lnTo>
                    <a:pt x="39" y="3583"/>
                  </a:lnTo>
                  <a:lnTo>
                    <a:pt x="10" y="3774"/>
                  </a:lnTo>
                  <a:lnTo>
                    <a:pt x="1" y="3908"/>
                  </a:lnTo>
                  <a:lnTo>
                    <a:pt x="1" y="4062"/>
                  </a:lnTo>
                  <a:lnTo>
                    <a:pt x="20" y="4224"/>
                  </a:lnTo>
                  <a:lnTo>
                    <a:pt x="49" y="4406"/>
                  </a:lnTo>
                  <a:lnTo>
                    <a:pt x="87" y="4598"/>
                  </a:lnTo>
                  <a:lnTo>
                    <a:pt x="144" y="4799"/>
                  </a:lnTo>
                  <a:lnTo>
                    <a:pt x="202" y="5019"/>
                  </a:lnTo>
                  <a:lnTo>
                    <a:pt x="279" y="5249"/>
                  </a:lnTo>
                  <a:lnTo>
                    <a:pt x="365" y="5498"/>
                  </a:lnTo>
                  <a:lnTo>
                    <a:pt x="470" y="5747"/>
                  </a:lnTo>
                  <a:lnTo>
                    <a:pt x="690" y="6284"/>
                  </a:lnTo>
                  <a:lnTo>
                    <a:pt x="949" y="6868"/>
                  </a:lnTo>
                  <a:lnTo>
                    <a:pt x="1246" y="7471"/>
                  </a:lnTo>
                  <a:lnTo>
                    <a:pt x="1581" y="8103"/>
                  </a:lnTo>
                  <a:lnTo>
                    <a:pt x="1936" y="8764"/>
                  </a:lnTo>
                  <a:lnTo>
                    <a:pt x="2309" y="9444"/>
                  </a:lnTo>
                  <a:lnTo>
                    <a:pt x="2711" y="10134"/>
                  </a:lnTo>
                  <a:lnTo>
                    <a:pt x="3133" y="10843"/>
                  </a:lnTo>
                  <a:lnTo>
                    <a:pt x="3573" y="11542"/>
                  </a:lnTo>
                  <a:lnTo>
                    <a:pt x="4014" y="12251"/>
                  </a:lnTo>
                  <a:lnTo>
                    <a:pt x="4474" y="12960"/>
                  </a:lnTo>
                  <a:lnTo>
                    <a:pt x="4934" y="13649"/>
                  </a:lnTo>
                  <a:lnTo>
                    <a:pt x="5403" y="14329"/>
                  </a:lnTo>
                  <a:lnTo>
                    <a:pt x="5872" y="14990"/>
                  </a:lnTo>
                  <a:lnTo>
                    <a:pt x="6332" y="15632"/>
                  </a:lnTo>
                  <a:lnTo>
                    <a:pt x="6792" y="16245"/>
                  </a:lnTo>
                  <a:lnTo>
                    <a:pt x="7232" y="16829"/>
                  </a:lnTo>
                  <a:lnTo>
                    <a:pt x="7663" y="17375"/>
                  </a:lnTo>
                  <a:lnTo>
                    <a:pt x="8085" y="17883"/>
                  </a:lnTo>
                  <a:lnTo>
                    <a:pt x="8487" y="18342"/>
                  </a:lnTo>
                  <a:lnTo>
                    <a:pt x="8861" y="18754"/>
                  </a:lnTo>
                  <a:lnTo>
                    <a:pt x="9215" y="19109"/>
                  </a:lnTo>
                  <a:lnTo>
                    <a:pt x="9378" y="19262"/>
                  </a:lnTo>
                  <a:lnTo>
                    <a:pt x="9541" y="19396"/>
                  </a:lnTo>
                  <a:lnTo>
                    <a:pt x="9684" y="19521"/>
                  </a:lnTo>
                  <a:lnTo>
                    <a:pt x="9828" y="19636"/>
                  </a:lnTo>
                  <a:lnTo>
                    <a:pt x="9962" y="19722"/>
                  </a:lnTo>
                  <a:lnTo>
                    <a:pt x="10087" y="19798"/>
                  </a:lnTo>
                  <a:lnTo>
                    <a:pt x="10201" y="19856"/>
                  </a:lnTo>
                  <a:lnTo>
                    <a:pt x="10307" y="19885"/>
                  </a:lnTo>
                  <a:lnTo>
                    <a:pt x="10403" y="19904"/>
                  </a:lnTo>
                  <a:lnTo>
                    <a:pt x="10489" y="19904"/>
                  </a:lnTo>
                  <a:lnTo>
                    <a:pt x="10585" y="19885"/>
                  </a:lnTo>
                  <a:lnTo>
                    <a:pt x="10690" y="19846"/>
                  </a:lnTo>
                  <a:lnTo>
                    <a:pt x="10939" y="19760"/>
                  </a:lnTo>
                  <a:lnTo>
                    <a:pt x="11226" y="19626"/>
                  </a:lnTo>
                  <a:lnTo>
                    <a:pt x="11542" y="19463"/>
                  </a:lnTo>
                  <a:lnTo>
                    <a:pt x="11906" y="19262"/>
                  </a:lnTo>
                  <a:lnTo>
                    <a:pt x="12289" y="19042"/>
                  </a:lnTo>
                  <a:lnTo>
                    <a:pt x="12711" y="18793"/>
                  </a:lnTo>
                  <a:lnTo>
                    <a:pt x="13142" y="18515"/>
                  </a:lnTo>
                  <a:lnTo>
                    <a:pt x="13602" y="18218"/>
                  </a:lnTo>
                  <a:lnTo>
                    <a:pt x="14081" y="17902"/>
                  </a:lnTo>
                  <a:lnTo>
                    <a:pt x="15077" y="17222"/>
                  </a:lnTo>
                  <a:lnTo>
                    <a:pt x="16092" y="16503"/>
                  </a:lnTo>
                  <a:lnTo>
                    <a:pt x="17117" y="15776"/>
                  </a:lnTo>
                  <a:lnTo>
                    <a:pt x="18123" y="15048"/>
                  </a:lnTo>
                  <a:lnTo>
                    <a:pt x="19080" y="14339"/>
                  </a:lnTo>
                  <a:lnTo>
                    <a:pt x="20737" y="13094"/>
                  </a:lnTo>
                  <a:lnTo>
                    <a:pt x="21887" y="12222"/>
                  </a:lnTo>
                  <a:lnTo>
                    <a:pt x="22318" y="11896"/>
                  </a:lnTo>
                  <a:lnTo>
                    <a:pt x="22318" y="11762"/>
                  </a:lnTo>
                  <a:lnTo>
                    <a:pt x="22308" y="11609"/>
                  </a:lnTo>
                  <a:lnTo>
                    <a:pt x="22279" y="11456"/>
                  </a:lnTo>
                  <a:lnTo>
                    <a:pt x="22241" y="11283"/>
                  </a:lnTo>
                  <a:lnTo>
                    <a:pt x="22184" y="11111"/>
                  </a:lnTo>
                  <a:lnTo>
                    <a:pt x="22126" y="10939"/>
                  </a:lnTo>
                  <a:lnTo>
                    <a:pt x="22050" y="10776"/>
                  </a:lnTo>
                  <a:lnTo>
                    <a:pt x="21973" y="10603"/>
                  </a:lnTo>
                  <a:lnTo>
                    <a:pt x="21887" y="10450"/>
                  </a:lnTo>
                  <a:lnTo>
                    <a:pt x="21791" y="10306"/>
                  </a:lnTo>
                  <a:lnTo>
                    <a:pt x="21695" y="10172"/>
                  </a:lnTo>
                  <a:lnTo>
                    <a:pt x="21599" y="10067"/>
                  </a:lnTo>
                  <a:lnTo>
                    <a:pt x="21513" y="9981"/>
                  </a:lnTo>
                  <a:lnTo>
                    <a:pt x="21417" y="9914"/>
                  </a:lnTo>
                  <a:lnTo>
                    <a:pt x="21379" y="9885"/>
                  </a:lnTo>
                  <a:lnTo>
                    <a:pt x="21331" y="9875"/>
                  </a:lnTo>
                  <a:lnTo>
                    <a:pt x="21293" y="9866"/>
                  </a:lnTo>
                  <a:lnTo>
                    <a:pt x="21255" y="9866"/>
                  </a:lnTo>
                  <a:lnTo>
                    <a:pt x="20967" y="10038"/>
                  </a:lnTo>
                  <a:lnTo>
                    <a:pt x="20201" y="10498"/>
                  </a:lnTo>
                  <a:lnTo>
                    <a:pt x="19684" y="10795"/>
                  </a:lnTo>
                  <a:lnTo>
                    <a:pt x="19090" y="11140"/>
                  </a:lnTo>
                  <a:lnTo>
                    <a:pt x="18439" y="11494"/>
                  </a:lnTo>
                  <a:lnTo>
                    <a:pt x="17749" y="11868"/>
                  </a:lnTo>
                  <a:lnTo>
                    <a:pt x="17040" y="12241"/>
                  </a:lnTo>
                  <a:lnTo>
                    <a:pt x="16322" y="12605"/>
                  </a:lnTo>
                  <a:lnTo>
                    <a:pt x="15604" y="12950"/>
                  </a:lnTo>
                  <a:lnTo>
                    <a:pt x="15259" y="13103"/>
                  </a:lnTo>
                  <a:lnTo>
                    <a:pt x="14923" y="13247"/>
                  </a:lnTo>
                  <a:lnTo>
                    <a:pt x="14598" y="13391"/>
                  </a:lnTo>
                  <a:lnTo>
                    <a:pt x="14282" y="13506"/>
                  </a:lnTo>
                  <a:lnTo>
                    <a:pt x="13975" y="13620"/>
                  </a:lnTo>
                  <a:lnTo>
                    <a:pt x="13688" y="13707"/>
                  </a:lnTo>
                  <a:lnTo>
                    <a:pt x="13420" y="13783"/>
                  </a:lnTo>
                  <a:lnTo>
                    <a:pt x="13171" y="13841"/>
                  </a:lnTo>
                  <a:lnTo>
                    <a:pt x="12950" y="13879"/>
                  </a:lnTo>
                  <a:lnTo>
                    <a:pt x="12749" y="13889"/>
                  </a:lnTo>
                  <a:lnTo>
                    <a:pt x="12730" y="13879"/>
                  </a:lnTo>
                  <a:lnTo>
                    <a:pt x="12701" y="13860"/>
                  </a:lnTo>
                  <a:lnTo>
                    <a:pt x="12615" y="13764"/>
                  </a:lnTo>
                  <a:lnTo>
                    <a:pt x="12510" y="13611"/>
                  </a:lnTo>
                  <a:lnTo>
                    <a:pt x="12376" y="13400"/>
                  </a:lnTo>
                  <a:lnTo>
                    <a:pt x="12031" y="12835"/>
                  </a:lnTo>
                  <a:lnTo>
                    <a:pt x="11619" y="12098"/>
                  </a:lnTo>
                  <a:lnTo>
                    <a:pt x="11131" y="11226"/>
                  </a:lnTo>
                  <a:lnTo>
                    <a:pt x="10604" y="10249"/>
                  </a:lnTo>
                  <a:lnTo>
                    <a:pt x="9474" y="8113"/>
                  </a:lnTo>
                  <a:lnTo>
                    <a:pt x="8353" y="5968"/>
                  </a:lnTo>
                  <a:lnTo>
                    <a:pt x="7376" y="4071"/>
                  </a:lnTo>
                  <a:lnTo>
                    <a:pt x="6667" y="2682"/>
                  </a:lnTo>
                  <a:lnTo>
                    <a:pt x="6361" y="2069"/>
                  </a:lnTo>
                  <a:lnTo>
                    <a:pt x="6284" y="1916"/>
                  </a:lnTo>
                  <a:lnTo>
                    <a:pt x="6217" y="1763"/>
                  </a:lnTo>
                  <a:lnTo>
                    <a:pt x="6131" y="1619"/>
                  </a:lnTo>
                  <a:lnTo>
                    <a:pt x="6054" y="1485"/>
                  </a:lnTo>
                  <a:lnTo>
                    <a:pt x="5968" y="1360"/>
                  </a:lnTo>
                  <a:lnTo>
                    <a:pt x="5872" y="1236"/>
                  </a:lnTo>
                  <a:lnTo>
                    <a:pt x="5776" y="1121"/>
                  </a:lnTo>
                  <a:lnTo>
                    <a:pt x="5681" y="1006"/>
                  </a:lnTo>
                  <a:lnTo>
                    <a:pt x="5585" y="901"/>
                  </a:lnTo>
                  <a:lnTo>
                    <a:pt x="5479" y="795"/>
                  </a:lnTo>
                  <a:lnTo>
                    <a:pt x="5384" y="709"/>
                  </a:lnTo>
                  <a:lnTo>
                    <a:pt x="5269" y="623"/>
                  </a:lnTo>
                  <a:lnTo>
                    <a:pt x="5163" y="537"/>
                  </a:lnTo>
                  <a:lnTo>
                    <a:pt x="5048" y="460"/>
                  </a:lnTo>
                  <a:lnTo>
                    <a:pt x="4934" y="393"/>
                  </a:lnTo>
                  <a:lnTo>
                    <a:pt x="4819" y="326"/>
                  </a:lnTo>
                  <a:lnTo>
                    <a:pt x="4704" y="269"/>
                  </a:lnTo>
                  <a:lnTo>
                    <a:pt x="4589" y="211"/>
                  </a:lnTo>
                  <a:lnTo>
                    <a:pt x="4464" y="173"/>
                  </a:lnTo>
                  <a:lnTo>
                    <a:pt x="4349" y="125"/>
                  </a:lnTo>
                  <a:lnTo>
                    <a:pt x="4225" y="96"/>
                  </a:lnTo>
                  <a:lnTo>
                    <a:pt x="4100" y="67"/>
                  </a:lnTo>
                  <a:lnTo>
                    <a:pt x="3976" y="39"/>
                  </a:lnTo>
                  <a:lnTo>
                    <a:pt x="3851" y="20"/>
                  </a:lnTo>
                  <a:lnTo>
                    <a:pt x="3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4068730" y="3625822"/>
              <a:ext cx="995348" cy="923917"/>
            </a:xfrm>
            <a:custGeom>
              <a:avLst/>
              <a:gdLst/>
              <a:ahLst/>
              <a:cxnLst/>
              <a:rect l="l" t="t" r="r" b="b"/>
              <a:pathLst>
                <a:path w="28036" h="26024" extrusionOk="0">
                  <a:moveTo>
                    <a:pt x="16044" y="0"/>
                  </a:moveTo>
                  <a:lnTo>
                    <a:pt x="0" y="24453"/>
                  </a:lnTo>
                  <a:lnTo>
                    <a:pt x="2213" y="26024"/>
                  </a:lnTo>
                  <a:lnTo>
                    <a:pt x="28035" y="3640"/>
                  </a:lnTo>
                  <a:lnTo>
                    <a:pt x="160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3800446" y="2784226"/>
              <a:ext cx="646465" cy="598501"/>
            </a:xfrm>
            <a:custGeom>
              <a:avLst/>
              <a:gdLst/>
              <a:ahLst/>
              <a:cxnLst/>
              <a:rect l="l" t="t" r="r" b="b"/>
              <a:pathLst>
                <a:path w="18209" h="16858" extrusionOk="0">
                  <a:moveTo>
                    <a:pt x="3161" y="0"/>
                  </a:moveTo>
                  <a:lnTo>
                    <a:pt x="2998" y="10"/>
                  </a:lnTo>
                  <a:lnTo>
                    <a:pt x="2835" y="19"/>
                  </a:lnTo>
                  <a:lnTo>
                    <a:pt x="2672" y="39"/>
                  </a:lnTo>
                  <a:lnTo>
                    <a:pt x="2519" y="67"/>
                  </a:lnTo>
                  <a:lnTo>
                    <a:pt x="2366" y="106"/>
                  </a:lnTo>
                  <a:lnTo>
                    <a:pt x="2213" y="144"/>
                  </a:lnTo>
                  <a:lnTo>
                    <a:pt x="2069" y="192"/>
                  </a:lnTo>
                  <a:lnTo>
                    <a:pt x="1925" y="249"/>
                  </a:lnTo>
                  <a:lnTo>
                    <a:pt x="1791" y="316"/>
                  </a:lnTo>
                  <a:lnTo>
                    <a:pt x="1648" y="383"/>
                  </a:lnTo>
                  <a:lnTo>
                    <a:pt x="1514" y="460"/>
                  </a:lnTo>
                  <a:lnTo>
                    <a:pt x="1389" y="546"/>
                  </a:lnTo>
                  <a:lnTo>
                    <a:pt x="1265" y="632"/>
                  </a:lnTo>
                  <a:lnTo>
                    <a:pt x="1150" y="728"/>
                  </a:lnTo>
                  <a:lnTo>
                    <a:pt x="1035" y="824"/>
                  </a:lnTo>
                  <a:lnTo>
                    <a:pt x="920" y="929"/>
                  </a:lnTo>
                  <a:lnTo>
                    <a:pt x="814" y="1044"/>
                  </a:lnTo>
                  <a:lnTo>
                    <a:pt x="719" y="1159"/>
                  </a:lnTo>
                  <a:lnTo>
                    <a:pt x="623" y="1274"/>
                  </a:lnTo>
                  <a:lnTo>
                    <a:pt x="537" y="1399"/>
                  </a:lnTo>
                  <a:lnTo>
                    <a:pt x="450" y="1523"/>
                  </a:lnTo>
                  <a:lnTo>
                    <a:pt x="374" y="1657"/>
                  </a:lnTo>
                  <a:lnTo>
                    <a:pt x="307" y="1791"/>
                  </a:lnTo>
                  <a:lnTo>
                    <a:pt x="249" y="1935"/>
                  </a:lnTo>
                  <a:lnTo>
                    <a:pt x="192" y="2079"/>
                  </a:lnTo>
                  <a:lnTo>
                    <a:pt x="134" y="2222"/>
                  </a:lnTo>
                  <a:lnTo>
                    <a:pt x="96" y="2376"/>
                  </a:lnTo>
                  <a:lnTo>
                    <a:pt x="58" y="2529"/>
                  </a:lnTo>
                  <a:lnTo>
                    <a:pt x="29" y="2682"/>
                  </a:lnTo>
                  <a:lnTo>
                    <a:pt x="10" y="2845"/>
                  </a:lnTo>
                  <a:lnTo>
                    <a:pt x="0" y="3008"/>
                  </a:lnTo>
                  <a:lnTo>
                    <a:pt x="0" y="3161"/>
                  </a:lnTo>
                  <a:lnTo>
                    <a:pt x="0" y="13697"/>
                  </a:lnTo>
                  <a:lnTo>
                    <a:pt x="0" y="13860"/>
                  </a:lnTo>
                  <a:lnTo>
                    <a:pt x="10" y="14023"/>
                  </a:lnTo>
                  <a:lnTo>
                    <a:pt x="29" y="14176"/>
                  </a:lnTo>
                  <a:lnTo>
                    <a:pt x="58" y="14329"/>
                  </a:lnTo>
                  <a:lnTo>
                    <a:pt x="96" y="14482"/>
                  </a:lnTo>
                  <a:lnTo>
                    <a:pt x="134" y="14636"/>
                  </a:lnTo>
                  <a:lnTo>
                    <a:pt x="192" y="14779"/>
                  </a:lnTo>
                  <a:lnTo>
                    <a:pt x="249" y="14923"/>
                  </a:lnTo>
                  <a:lnTo>
                    <a:pt x="307" y="15067"/>
                  </a:lnTo>
                  <a:lnTo>
                    <a:pt x="374" y="15201"/>
                  </a:lnTo>
                  <a:lnTo>
                    <a:pt x="450" y="15335"/>
                  </a:lnTo>
                  <a:lnTo>
                    <a:pt x="537" y="15459"/>
                  </a:lnTo>
                  <a:lnTo>
                    <a:pt x="623" y="15584"/>
                  </a:lnTo>
                  <a:lnTo>
                    <a:pt x="719" y="15708"/>
                  </a:lnTo>
                  <a:lnTo>
                    <a:pt x="814" y="15823"/>
                  </a:lnTo>
                  <a:lnTo>
                    <a:pt x="920" y="15929"/>
                  </a:lnTo>
                  <a:lnTo>
                    <a:pt x="1035" y="16034"/>
                  </a:lnTo>
                  <a:lnTo>
                    <a:pt x="1150" y="16139"/>
                  </a:lnTo>
                  <a:lnTo>
                    <a:pt x="1265" y="16226"/>
                  </a:lnTo>
                  <a:lnTo>
                    <a:pt x="1389" y="16321"/>
                  </a:lnTo>
                  <a:lnTo>
                    <a:pt x="1514" y="16398"/>
                  </a:lnTo>
                  <a:lnTo>
                    <a:pt x="1648" y="16475"/>
                  </a:lnTo>
                  <a:lnTo>
                    <a:pt x="1791" y="16542"/>
                  </a:lnTo>
                  <a:lnTo>
                    <a:pt x="1925" y="16609"/>
                  </a:lnTo>
                  <a:lnTo>
                    <a:pt x="2069" y="16666"/>
                  </a:lnTo>
                  <a:lnTo>
                    <a:pt x="2213" y="16714"/>
                  </a:lnTo>
                  <a:lnTo>
                    <a:pt x="2366" y="16762"/>
                  </a:lnTo>
                  <a:lnTo>
                    <a:pt x="2519" y="16791"/>
                  </a:lnTo>
                  <a:lnTo>
                    <a:pt x="2672" y="16819"/>
                  </a:lnTo>
                  <a:lnTo>
                    <a:pt x="2835" y="16839"/>
                  </a:lnTo>
                  <a:lnTo>
                    <a:pt x="2998" y="16848"/>
                  </a:lnTo>
                  <a:lnTo>
                    <a:pt x="3161" y="16858"/>
                  </a:lnTo>
                  <a:lnTo>
                    <a:pt x="15047" y="16858"/>
                  </a:lnTo>
                  <a:lnTo>
                    <a:pt x="15210" y="16848"/>
                  </a:lnTo>
                  <a:lnTo>
                    <a:pt x="15373" y="16839"/>
                  </a:lnTo>
                  <a:lnTo>
                    <a:pt x="15526" y="16819"/>
                  </a:lnTo>
                  <a:lnTo>
                    <a:pt x="15689" y="16791"/>
                  </a:lnTo>
                  <a:lnTo>
                    <a:pt x="15842" y="16762"/>
                  </a:lnTo>
                  <a:lnTo>
                    <a:pt x="15986" y="16714"/>
                  </a:lnTo>
                  <a:lnTo>
                    <a:pt x="16139" y="16666"/>
                  </a:lnTo>
                  <a:lnTo>
                    <a:pt x="16283" y="16609"/>
                  </a:lnTo>
                  <a:lnTo>
                    <a:pt x="16417" y="16542"/>
                  </a:lnTo>
                  <a:lnTo>
                    <a:pt x="16551" y="16475"/>
                  </a:lnTo>
                  <a:lnTo>
                    <a:pt x="16685" y="16398"/>
                  </a:lnTo>
                  <a:lnTo>
                    <a:pt x="16819" y="16321"/>
                  </a:lnTo>
                  <a:lnTo>
                    <a:pt x="16944" y="16226"/>
                  </a:lnTo>
                  <a:lnTo>
                    <a:pt x="17059" y="16139"/>
                  </a:lnTo>
                  <a:lnTo>
                    <a:pt x="17174" y="16034"/>
                  </a:lnTo>
                  <a:lnTo>
                    <a:pt x="17289" y="15929"/>
                  </a:lnTo>
                  <a:lnTo>
                    <a:pt x="17384" y="15823"/>
                  </a:lnTo>
                  <a:lnTo>
                    <a:pt x="17490" y="15708"/>
                  </a:lnTo>
                  <a:lnTo>
                    <a:pt x="17586" y="15584"/>
                  </a:lnTo>
                  <a:lnTo>
                    <a:pt x="17672" y="15459"/>
                  </a:lnTo>
                  <a:lnTo>
                    <a:pt x="17748" y="15335"/>
                  </a:lnTo>
                  <a:lnTo>
                    <a:pt x="17825" y="15201"/>
                  </a:lnTo>
                  <a:lnTo>
                    <a:pt x="17902" y="15067"/>
                  </a:lnTo>
                  <a:lnTo>
                    <a:pt x="17959" y="14923"/>
                  </a:lnTo>
                  <a:lnTo>
                    <a:pt x="18017" y="14779"/>
                  </a:lnTo>
                  <a:lnTo>
                    <a:pt x="18064" y="14636"/>
                  </a:lnTo>
                  <a:lnTo>
                    <a:pt x="18112" y="14482"/>
                  </a:lnTo>
                  <a:lnTo>
                    <a:pt x="18151" y="14329"/>
                  </a:lnTo>
                  <a:lnTo>
                    <a:pt x="18170" y="14176"/>
                  </a:lnTo>
                  <a:lnTo>
                    <a:pt x="18199" y="14023"/>
                  </a:lnTo>
                  <a:lnTo>
                    <a:pt x="18208" y="13860"/>
                  </a:lnTo>
                  <a:lnTo>
                    <a:pt x="18208" y="13697"/>
                  </a:lnTo>
                  <a:lnTo>
                    <a:pt x="18208" y="3161"/>
                  </a:lnTo>
                  <a:lnTo>
                    <a:pt x="18208" y="3008"/>
                  </a:lnTo>
                  <a:lnTo>
                    <a:pt x="18199" y="2845"/>
                  </a:lnTo>
                  <a:lnTo>
                    <a:pt x="18170" y="2682"/>
                  </a:lnTo>
                  <a:lnTo>
                    <a:pt x="18151" y="2529"/>
                  </a:lnTo>
                  <a:lnTo>
                    <a:pt x="18112" y="2376"/>
                  </a:lnTo>
                  <a:lnTo>
                    <a:pt x="18064" y="2222"/>
                  </a:lnTo>
                  <a:lnTo>
                    <a:pt x="18017" y="2079"/>
                  </a:lnTo>
                  <a:lnTo>
                    <a:pt x="17959" y="1935"/>
                  </a:lnTo>
                  <a:lnTo>
                    <a:pt x="17902" y="1791"/>
                  </a:lnTo>
                  <a:lnTo>
                    <a:pt x="17825" y="1657"/>
                  </a:lnTo>
                  <a:lnTo>
                    <a:pt x="17748" y="1523"/>
                  </a:lnTo>
                  <a:lnTo>
                    <a:pt x="17672" y="1399"/>
                  </a:lnTo>
                  <a:lnTo>
                    <a:pt x="17586" y="1274"/>
                  </a:lnTo>
                  <a:lnTo>
                    <a:pt x="17490" y="1159"/>
                  </a:lnTo>
                  <a:lnTo>
                    <a:pt x="17384" y="1044"/>
                  </a:lnTo>
                  <a:lnTo>
                    <a:pt x="17289" y="929"/>
                  </a:lnTo>
                  <a:lnTo>
                    <a:pt x="17174" y="824"/>
                  </a:lnTo>
                  <a:lnTo>
                    <a:pt x="17059" y="728"/>
                  </a:lnTo>
                  <a:lnTo>
                    <a:pt x="16944" y="632"/>
                  </a:lnTo>
                  <a:lnTo>
                    <a:pt x="16819" y="546"/>
                  </a:lnTo>
                  <a:lnTo>
                    <a:pt x="16685" y="460"/>
                  </a:lnTo>
                  <a:lnTo>
                    <a:pt x="16551" y="383"/>
                  </a:lnTo>
                  <a:lnTo>
                    <a:pt x="16417" y="316"/>
                  </a:lnTo>
                  <a:lnTo>
                    <a:pt x="16283" y="249"/>
                  </a:lnTo>
                  <a:lnTo>
                    <a:pt x="16139" y="192"/>
                  </a:lnTo>
                  <a:lnTo>
                    <a:pt x="15986" y="144"/>
                  </a:lnTo>
                  <a:lnTo>
                    <a:pt x="15842" y="106"/>
                  </a:lnTo>
                  <a:lnTo>
                    <a:pt x="15689" y="67"/>
                  </a:lnTo>
                  <a:lnTo>
                    <a:pt x="15526" y="39"/>
                  </a:lnTo>
                  <a:lnTo>
                    <a:pt x="15373" y="19"/>
                  </a:lnTo>
                  <a:lnTo>
                    <a:pt x="15210" y="10"/>
                  </a:lnTo>
                  <a:lnTo>
                    <a:pt x="15047" y="0"/>
                  </a:lnTo>
                  <a:close/>
                </a:path>
              </a:pathLst>
            </a:custGeom>
            <a:solidFill>
              <a:srgbClr val="FFC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3800446" y="2855300"/>
              <a:ext cx="646465" cy="598182"/>
            </a:xfrm>
            <a:custGeom>
              <a:avLst/>
              <a:gdLst/>
              <a:ahLst/>
              <a:cxnLst/>
              <a:rect l="l" t="t" r="r" b="b"/>
              <a:pathLst>
                <a:path w="18209" h="16849" extrusionOk="0">
                  <a:moveTo>
                    <a:pt x="2998" y="0"/>
                  </a:moveTo>
                  <a:lnTo>
                    <a:pt x="2835" y="10"/>
                  </a:lnTo>
                  <a:lnTo>
                    <a:pt x="2672" y="29"/>
                  </a:lnTo>
                  <a:lnTo>
                    <a:pt x="2519" y="58"/>
                  </a:lnTo>
                  <a:lnTo>
                    <a:pt x="2366" y="96"/>
                  </a:lnTo>
                  <a:lnTo>
                    <a:pt x="2213" y="134"/>
                  </a:lnTo>
                  <a:lnTo>
                    <a:pt x="2069" y="192"/>
                  </a:lnTo>
                  <a:lnTo>
                    <a:pt x="1925" y="249"/>
                  </a:lnTo>
                  <a:lnTo>
                    <a:pt x="1791" y="307"/>
                  </a:lnTo>
                  <a:lnTo>
                    <a:pt x="1648" y="374"/>
                  </a:lnTo>
                  <a:lnTo>
                    <a:pt x="1514" y="450"/>
                  </a:lnTo>
                  <a:lnTo>
                    <a:pt x="1389" y="537"/>
                  </a:lnTo>
                  <a:lnTo>
                    <a:pt x="1265" y="623"/>
                  </a:lnTo>
                  <a:lnTo>
                    <a:pt x="1150" y="719"/>
                  </a:lnTo>
                  <a:lnTo>
                    <a:pt x="1035" y="814"/>
                  </a:lnTo>
                  <a:lnTo>
                    <a:pt x="920" y="920"/>
                  </a:lnTo>
                  <a:lnTo>
                    <a:pt x="814" y="1035"/>
                  </a:lnTo>
                  <a:lnTo>
                    <a:pt x="719" y="1150"/>
                  </a:lnTo>
                  <a:lnTo>
                    <a:pt x="623" y="1264"/>
                  </a:lnTo>
                  <a:lnTo>
                    <a:pt x="537" y="1389"/>
                  </a:lnTo>
                  <a:lnTo>
                    <a:pt x="450" y="1523"/>
                  </a:lnTo>
                  <a:lnTo>
                    <a:pt x="374" y="1648"/>
                  </a:lnTo>
                  <a:lnTo>
                    <a:pt x="307" y="1791"/>
                  </a:lnTo>
                  <a:lnTo>
                    <a:pt x="249" y="1925"/>
                  </a:lnTo>
                  <a:lnTo>
                    <a:pt x="192" y="2069"/>
                  </a:lnTo>
                  <a:lnTo>
                    <a:pt x="134" y="2222"/>
                  </a:lnTo>
                  <a:lnTo>
                    <a:pt x="96" y="2366"/>
                  </a:lnTo>
                  <a:lnTo>
                    <a:pt x="58" y="2519"/>
                  </a:lnTo>
                  <a:lnTo>
                    <a:pt x="29" y="2672"/>
                  </a:lnTo>
                  <a:lnTo>
                    <a:pt x="10" y="2835"/>
                  </a:lnTo>
                  <a:lnTo>
                    <a:pt x="0" y="2998"/>
                  </a:lnTo>
                  <a:lnTo>
                    <a:pt x="0" y="3161"/>
                  </a:lnTo>
                  <a:lnTo>
                    <a:pt x="0" y="13687"/>
                  </a:lnTo>
                  <a:lnTo>
                    <a:pt x="0" y="13850"/>
                  </a:lnTo>
                  <a:lnTo>
                    <a:pt x="10" y="14013"/>
                  </a:lnTo>
                  <a:lnTo>
                    <a:pt x="29" y="14166"/>
                  </a:lnTo>
                  <a:lnTo>
                    <a:pt x="58" y="14329"/>
                  </a:lnTo>
                  <a:lnTo>
                    <a:pt x="96" y="14482"/>
                  </a:lnTo>
                  <a:lnTo>
                    <a:pt x="134" y="14626"/>
                  </a:lnTo>
                  <a:lnTo>
                    <a:pt x="192" y="14779"/>
                  </a:lnTo>
                  <a:lnTo>
                    <a:pt x="249" y="14923"/>
                  </a:lnTo>
                  <a:lnTo>
                    <a:pt x="307" y="15057"/>
                  </a:lnTo>
                  <a:lnTo>
                    <a:pt x="374" y="15191"/>
                  </a:lnTo>
                  <a:lnTo>
                    <a:pt x="450" y="15325"/>
                  </a:lnTo>
                  <a:lnTo>
                    <a:pt x="537" y="15459"/>
                  </a:lnTo>
                  <a:lnTo>
                    <a:pt x="623" y="15584"/>
                  </a:lnTo>
                  <a:lnTo>
                    <a:pt x="719" y="15699"/>
                  </a:lnTo>
                  <a:lnTo>
                    <a:pt x="814" y="15814"/>
                  </a:lnTo>
                  <a:lnTo>
                    <a:pt x="920" y="15919"/>
                  </a:lnTo>
                  <a:lnTo>
                    <a:pt x="1035" y="16024"/>
                  </a:lnTo>
                  <a:lnTo>
                    <a:pt x="1150" y="16130"/>
                  </a:lnTo>
                  <a:lnTo>
                    <a:pt x="1265" y="16225"/>
                  </a:lnTo>
                  <a:lnTo>
                    <a:pt x="1389" y="16312"/>
                  </a:lnTo>
                  <a:lnTo>
                    <a:pt x="1514" y="16388"/>
                  </a:lnTo>
                  <a:lnTo>
                    <a:pt x="1648" y="16465"/>
                  </a:lnTo>
                  <a:lnTo>
                    <a:pt x="1791" y="16542"/>
                  </a:lnTo>
                  <a:lnTo>
                    <a:pt x="1925" y="16599"/>
                  </a:lnTo>
                  <a:lnTo>
                    <a:pt x="2069" y="16656"/>
                  </a:lnTo>
                  <a:lnTo>
                    <a:pt x="2213" y="16704"/>
                  </a:lnTo>
                  <a:lnTo>
                    <a:pt x="2366" y="16752"/>
                  </a:lnTo>
                  <a:lnTo>
                    <a:pt x="2519" y="16781"/>
                  </a:lnTo>
                  <a:lnTo>
                    <a:pt x="2672" y="16810"/>
                  </a:lnTo>
                  <a:lnTo>
                    <a:pt x="2835" y="16829"/>
                  </a:lnTo>
                  <a:lnTo>
                    <a:pt x="2998" y="16848"/>
                  </a:lnTo>
                  <a:lnTo>
                    <a:pt x="15210" y="16848"/>
                  </a:lnTo>
                  <a:lnTo>
                    <a:pt x="15373" y="16829"/>
                  </a:lnTo>
                  <a:lnTo>
                    <a:pt x="15526" y="16810"/>
                  </a:lnTo>
                  <a:lnTo>
                    <a:pt x="15689" y="16781"/>
                  </a:lnTo>
                  <a:lnTo>
                    <a:pt x="15842" y="16752"/>
                  </a:lnTo>
                  <a:lnTo>
                    <a:pt x="15986" y="16704"/>
                  </a:lnTo>
                  <a:lnTo>
                    <a:pt x="16139" y="16656"/>
                  </a:lnTo>
                  <a:lnTo>
                    <a:pt x="16283" y="16599"/>
                  </a:lnTo>
                  <a:lnTo>
                    <a:pt x="16417" y="16542"/>
                  </a:lnTo>
                  <a:lnTo>
                    <a:pt x="16551" y="16465"/>
                  </a:lnTo>
                  <a:lnTo>
                    <a:pt x="16685" y="16388"/>
                  </a:lnTo>
                  <a:lnTo>
                    <a:pt x="16819" y="16312"/>
                  </a:lnTo>
                  <a:lnTo>
                    <a:pt x="16944" y="16225"/>
                  </a:lnTo>
                  <a:lnTo>
                    <a:pt x="17059" y="16130"/>
                  </a:lnTo>
                  <a:lnTo>
                    <a:pt x="17174" y="16024"/>
                  </a:lnTo>
                  <a:lnTo>
                    <a:pt x="17289" y="15919"/>
                  </a:lnTo>
                  <a:lnTo>
                    <a:pt x="17384" y="15814"/>
                  </a:lnTo>
                  <a:lnTo>
                    <a:pt x="17490" y="15699"/>
                  </a:lnTo>
                  <a:lnTo>
                    <a:pt x="17586" y="15584"/>
                  </a:lnTo>
                  <a:lnTo>
                    <a:pt x="17672" y="15459"/>
                  </a:lnTo>
                  <a:lnTo>
                    <a:pt x="17748" y="15325"/>
                  </a:lnTo>
                  <a:lnTo>
                    <a:pt x="17825" y="15191"/>
                  </a:lnTo>
                  <a:lnTo>
                    <a:pt x="17902" y="15057"/>
                  </a:lnTo>
                  <a:lnTo>
                    <a:pt x="17959" y="14923"/>
                  </a:lnTo>
                  <a:lnTo>
                    <a:pt x="18017" y="14779"/>
                  </a:lnTo>
                  <a:lnTo>
                    <a:pt x="18064" y="14626"/>
                  </a:lnTo>
                  <a:lnTo>
                    <a:pt x="18112" y="14482"/>
                  </a:lnTo>
                  <a:lnTo>
                    <a:pt x="18151" y="14329"/>
                  </a:lnTo>
                  <a:lnTo>
                    <a:pt x="18170" y="14166"/>
                  </a:lnTo>
                  <a:lnTo>
                    <a:pt x="18199" y="14013"/>
                  </a:lnTo>
                  <a:lnTo>
                    <a:pt x="18208" y="13850"/>
                  </a:lnTo>
                  <a:lnTo>
                    <a:pt x="18208" y="13687"/>
                  </a:lnTo>
                  <a:lnTo>
                    <a:pt x="18208" y="3161"/>
                  </a:lnTo>
                  <a:lnTo>
                    <a:pt x="18208" y="2998"/>
                  </a:lnTo>
                  <a:lnTo>
                    <a:pt x="18199" y="2835"/>
                  </a:lnTo>
                  <a:lnTo>
                    <a:pt x="18170" y="2672"/>
                  </a:lnTo>
                  <a:lnTo>
                    <a:pt x="18151" y="2519"/>
                  </a:lnTo>
                  <a:lnTo>
                    <a:pt x="18112" y="2366"/>
                  </a:lnTo>
                  <a:lnTo>
                    <a:pt x="18064" y="2222"/>
                  </a:lnTo>
                  <a:lnTo>
                    <a:pt x="18017" y="2069"/>
                  </a:lnTo>
                  <a:lnTo>
                    <a:pt x="17959" y="1925"/>
                  </a:lnTo>
                  <a:lnTo>
                    <a:pt x="17902" y="1791"/>
                  </a:lnTo>
                  <a:lnTo>
                    <a:pt x="17825" y="1648"/>
                  </a:lnTo>
                  <a:lnTo>
                    <a:pt x="17748" y="1523"/>
                  </a:lnTo>
                  <a:lnTo>
                    <a:pt x="17672" y="1389"/>
                  </a:lnTo>
                  <a:lnTo>
                    <a:pt x="17586" y="1264"/>
                  </a:lnTo>
                  <a:lnTo>
                    <a:pt x="17490" y="1150"/>
                  </a:lnTo>
                  <a:lnTo>
                    <a:pt x="17384" y="1035"/>
                  </a:lnTo>
                  <a:lnTo>
                    <a:pt x="17289" y="920"/>
                  </a:lnTo>
                  <a:lnTo>
                    <a:pt x="17174" y="814"/>
                  </a:lnTo>
                  <a:lnTo>
                    <a:pt x="17059" y="719"/>
                  </a:lnTo>
                  <a:lnTo>
                    <a:pt x="16944" y="623"/>
                  </a:lnTo>
                  <a:lnTo>
                    <a:pt x="16819" y="537"/>
                  </a:lnTo>
                  <a:lnTo>
                    <a:pt x="16685" y="450"/>
                  </a:lnTo>
                  <a:lnTo>
                    <a:pt x="16551" y="374"/>
                  </a:lnTo>
                  <a:lnTo>
                    <a:pt x="16417" y="307"/>
                  </a:lnTo>
                  <a:lnTo>
                    <a:pt x="16283" y="249"/>
                  </a:lnTo>
                  <a:lnTo>
                    <a:pt x="16139" y="192"/>
                  </a:lnTo>
                  <a:lnTo>
                    <a:pt x="15986" y="134"/>
                  </a:lnTo>
                  <a:lnTo>
                    <a:pt x="15842" y="96"/>
                  </a:lnTo>
                  <a:lnTo>
                    <a:pt x="15689" y="58"/>
                  </a:lnTo>
                  <a:lnTo>
                    <a:pt x="15526" y="29"/>
                  </a:lnTo>
                  <a:lnTo>
                    <a:pt x="15373" y="10"/>
                  </a:lnTo>
                  <a:lnTo>
                    <a:pt x="15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3719503" y="3788348"/>
              <a:ext cx="801540" cy="53076"/>
            </a:xfrm>
            <a:custGeom>
              <a:avLst/>
              <a:gdLst/>
              <a:ahLst/>
              <a:cxnLst/>
              <a:rect l="l" t="t" r="r" b="b"/>
              <a:pathLst>
                <a:path w="22577" h="1495" extrusionOk="0">
                  <a:moveTo>
                    <a:pt x="1" y="0"/>
                  </a:moveTo>
                  <a:lnTo>
                    <a:pt x="1" y="364"/>
                  </a:lnTo>
                  <a:lnTo>
                    <a:pt x="10" y="479"/>
                  </a:lnTo>
                  <a:lnTo>
                    <a:pt x="29" y="594"/>
                  </a:lnTo>
                  <a:lnTo>
                    <a:pt x="49" y="700"/>
                  </a:lnTo>
                  <a:lnTo>
                    <a:pt x="87" y="805"/>
                  </a:lnTo>
                  <a:lnTo>
                    <a:pt x="135" y="901"/>
                  </a:lnTo>
                  <a:lnTo>
                    <a:pt x="192" y="997"/>
                  </a:lnTo>
                  <a:lnTo>
                    <a:pt x="259" y="1083"/>
                  </a:lnTo>
                  <a:lnTo>
                    <a:pt x="336" y="1159"/>
                  </a:lnTo>
                  <a:lnTo>
                    <a:pt x="412" y="1236"/>
                  </a:lnTo>
                  <a:lnTo>
                    <a:pt x="499" y="1303"/>
                  </a:lnTo>
                  <a:lnTo>
                    <a:pt x="594" y="1361"/>
                  </a:lnTo>
                  <a:lnTo>
                    <a:pt x="690" y="1399"/>
                  </a:lnTo>
                  <a:lnTo>
                    <a:pt x="796" y="1437"/>
                  </a:lnTo>
                  <a:lnTo>
                    <a:pt x="901" y="1466"/>
                  </a:lnTo>
                  <a:lnTo>
                    <a:pt x="1016" y="1485"/>
                  </a:lnTo>
                  <a:lnTo>
                    <a:pt x="1131" y="1495"/>
                  </a:lnTo>
                  <a:lnTo>
                    <a:pt x="21446" y="1495"/>
                  </a:lnTo>
                  <a:lnTo>
                    <a:pt x="21561" y="1485"/>
                  </a:lnTo>
                  <a:lnTo>
                    <a:pt x="21676" y="1466"/>
                  </a:lnTo>
                  <a:lnTo>
                    <a:pt x="21781" y="1437"/>
                  </a:lnTo>
                  <a:lnTo>
                    <a:pt x="21887" y="1399"/>
                  </a:lnTo>
                  <a:lnTo>
                    <a:pt x="21982" y="1361"/>
                  </a:lnTo>
                  <a:lnTo>
                    <a:pt x="22078" y="1303"/>
                  </a:lnTo>
                  <a:lnTo>
                    <a:pt x="22164" y="1236"/>
                  </a:lnTo>
                  <a:lnTo>
                    <a:pt x="22241" y="1159"/>
                  </a:lnTo>
                  <a:lnTo>
                    <a:pt x="22318" y="1083"/>
                  </a:lnTo>
                  <a:lnTo>
                    <a:pt x="22375" y="997"/>
                  </a:lnTo>
                  <a:lnTo>
                    <a:pt x="22433" y="901"/>
                  </a:lnTo>
                  <a:lnTo>
                    <a:pt x="22480" y="805"/>
                  </a:lnTo>
                  <a:lnTo>
                    <a:pt x="22519" y="700"/>
                  </a:lnTo>
                  <a:lnTo>
                    <a:pt x="22547" y="594"/>
                  </a:lnTo>
                  <a:lnTo>
                    <a:pt x="22567" y="479"/>
                  </a:lnTo>
                  <a:lnTo>
                    <a:pt x="22576" y="364"/>
                  </a:lnTo>
                  <a:lnTo>
                    <a:pt x="225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4092516" y="3810110"/>
              <a:ext cx="57514" cy="833492"/>
            </a:xfrm>
            <a:custGeom>
              <a:avLst/>
              <a:gdLst/>
              <a:ahLst/>
              <a:cxnLst/>
              <a:rect l="l" t="t" r="r" b="b"/>
              <a:pathLst>
                <a:path w="1620" h="23477" extrusionOk="0">
                  <a:moveTo>
                    <a:pt x="1" y="0"/>
                  </a:moveTo>
                  <a:lnTo>
                    <a:pt x="1" y="23476"/>
                  </a:lnTo>
                  <a:lnTo>
                    <a:pt x="1619" y="23476"/>
                  </a:lnTo>
                  <a:lnTo>
                    <a:pt x="161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850077" y="4555143"/>
              <a:ext cx="547520" cy="147264"/>
            </a:xfrm>
            <a:custGeom>
              <a:avLst/>
              <a:gdLst/>
              <a:ahLst/>
              <a:cxnLst/>
              <a:rect l="l" t="t" r="r" b="b"/>
              <a:pathLst>
                <a:path w="15422" h="4148" extrusionOk="0">
                  <a:moveTo>
                    <a:pt x="3937" y="0"/>
                  </a:moveTo>
                  <a:lnTo>
                    <a:pt x="3726" y="19"/>
                  </a:lnTo>
                  <a:lnTo>
                    <a:pt x="3516" y="48"/>
                  </a:lnTo>
                  <a:lnTo>
                    <a:pt x="3315" y="77"/>
                  </a:lnTo>
                  <a:lnTo>
                    <a:pt x="3113" y="125"/>
                  </a:lnTo>
                  <a:lnTo>
                    <a:pt x="2912" y="182"/>
                  </a:lnTo>
                  <a:lnTo>
                    <a:pt x="2721" y="249"/>
                  </a:lnTo>
                  <a:lnTo>
                    <a:pt x="2539" y="326"/>
                  </a:lnTo>
                  <a:lnTo>
                    <a:pt x="2347" y="402"/>
                  </a:lnTo>
                  <a:lnTo>
                    <a:pt x="2175" y="498"/>
                  </a:lnTo>
                  <a:lnTo>
                    <a:pt x="2002" y="594"/>
                  </a:lnTo>
                  <a:lnTo>
                    <a:pt x="1830" y="709"/>
                  </a:lnTo>
                  <a:lnTo>
                    <a:pt x="1667" y="824"/>
                  </a:lnTo>
                  <a:lnTo>
                    <a:pt x="1514" y="948"/>
                  </a:lnTo>
                  <a:lnTo>
                    <a:pt x="1361" y="1073"/>
                  </a:lnTo>
                  <a:lnTo>
                    <a:pt x="1217" y="1217"/>
                  </a:lnTo>
                  <a:lnTo>
                    <a:pt x="1073" y="1360"/>
                  </a:lnTo>
                  <a:lnTo>
                    <a:pt x="949" y="1513"/>
                  </a:lnTo>
                  <a:lnTo>
                    <a:pt x="824" y="1667"/>
                  </a:lnTo>
                  <a:lnTo>
                    <a:pt x="709" y="1830"/>
                  </a:lnTo>
                  <a:lnTo>
                    <a:pt x="594" y="2002"/>
                  </a:lnTo>
                  <a:lnTo>
                    <a:pt x="499" y="2174"/>
                  </a:lnTo>
                  <a:lnTo>
                    <a:pt x="403" y="2347"/>
                  </a:lnTo>
                  <a:lnTo>
                    <a:pt x="326" y="2538"/>
                  </a:lnTo>
                  <a:lnTo>
                    <a:pt x="250" y="2720"/>
                  </a:lnTo>
                  <a:lnTo>
                    <a:pt x="183" y="2912"/>
                  </a:lnTo>
                  <a:lnTo>
                    <a:pt x="125" y="3113"/>
                  </a:lnTo>
                  <a:lnTo>
                    <a:pt x="77" y="3314"/>
                  </a:lnTo>
                  <a:lnTo>
                    <a:pt x="48" y="3515"/>
                  </a:lnTo>
                  <a:lnTo>
                    <a:pt x="20" y="3726"/>
                  </a:lnTo>
                  <a:lnTo>
                    <a:pt x="1" y="3937"/>
                  </a:lnTo>
                  <a:lnTo>
                    <a:pt x="1" y="4147"/>
                  </a:lnTo>
                  <a:lnTo>
                    <a:pt x="1274" y="4147"/>
                  </a:lnTo>
                  <a:lnTo>
                    <a:pt x="1274" y="4004"/>
                  </a:lnTo>
                  <a:lnTo>
                    <a:pt x="1284" y="3860"/>
                  </a:lnTo>
                  <a:lnTo>
                    <a:pt x="1303" y="3707"/>
                  </a:lnTo>
                  <a:lnTo>
                    <a:pt x="1332" y="3573"/>
                  </a:lnTo>
                  <a:lnTo>
                    <a:pt x="1361" y="3429"/>
                  </a:lnTo>
                  <a:lnTo>
                    <a:pt x="1399" y="3295"/>
                  </a:lnTo>
                  <a:lnTo>
                    <a:pt x="1447" y="3161"/>
                  </a:lnTo>
                  <a:lnTo>
                    <a:pt x="1504" y="3027"/>
                  </a:lnTo>
                  <a:lnTo>
                    <a:pt x="1562" y="2902"/>
                  </a:lnTo>
                  <a:lnTo>
                    <a:pt x="1619" y="2778"/>
                  </a:lnTo>
                  <a:lnTo>
                    <a:pt x="1686" y="2663"/>
                  </a:lnTo>
                  <a:lnTo>
                    <a:pt x="1763" y="2538"/>
                  </a:lnTo>
                  <a:lnTo>
                    <a:pt x="1849" y="2433"/>
                  </a:lnTo>
                  <a:lnTo>
                    <a:pt x="1935" y="2318"/>
                  </a:lnTo>
                  <a:lnTo>
                    <a:pt x="2022" y="2213"/>
                  </a:lnTo>
                  <a:lnTo>
                    <a:pt x="2117" y="2117"/>
                  </a:lnTo>
                  <a:lnTo>
                    <a:pt x="2213" y="2021"/>
                  </a:lnTo>
                  <a:lnTo>
                    <a:pt x="2318" y="1935"/>
                  </a:lnTo>
                  <a:lnTo>
                    <a:pt x="2433" y="1849"/>
                  </a:lnTo>
                  <a:lnTo>
                    <a:pt x="2539" y="1763"/>
                  </a:lnTo>
                  <a:lnTo>
                    <a:pt x="2663" y="1686"/>
                  </a:lnTo>
                  <a:lnTo>
                    <a:pt x="2778" y="1619"/>
                  </a:lnTo>
                  <a:lnTo>
                    <a:pt x="2903" y="1561"/>
                  </a:lnTo>
                  <a:lnTo>
                    <a:pt x="3027" y="1504"/>
                  </a:lnTo>
                  <a:lnTo>
                    <a:pt x="3161" y="1446"/>
                  </a:lnTo>
                  <a:lnTo>
                    <a:pt x="3295" y="1399"/>
                  </a:lnTo>
                  <a:lnTo>
                    <a:pt x="3430" y="1360"/>
                  </a:lnTo>
                  <a:lnTo>
                    <a:pt x="3573" y="1331"/>
                  </a:lnTo>
                  <a:lnTo>
                    <a:pt x="3707" y="1303"/>
                  </a:lnTo>
                  <a:lnTo>
                    <a:pt x="3851" y="1284"/>
                  </a:lnTo>
                  <a:lnTo>
                    <a:pt x="4004" y="1274"/>
                  </a:lnTo>
                  <a:lnTo>
                    <a:pt x="11418" y="1274"/>
                  </a:lnTo>
                  <a:lnTo>
                    <a:pt x="11561" y="1284"/>
                  </a:lnTo>
                  <a:lnTo>
                    <a:pt x="11705" y="1303"/>
                  </a:lnTo>
                  <a:lnTo>
                    <a:pt x="11849" y="1331"/>
                  </a:lnTo>
                  <a:lnTo>
                    <a:pt x="11992" y="1360"/>
                  </a:lnTo>
                  <a:lnTo>
                    <a:pt x="12126" y="1399"/>
                  </a:lnTo>
                  <a:lnTo>
                    <a:pt x="12261" y="1446"/>
                  </a:lnTo>
                  <a:lnTo>
                    <a:pt x="12395" y="1504"/>
                  </a:lnTo>
                  <a:lnTo>
                    <a:pt x="12519" y="1561"/>
                  </a:lnTo>
                  <a:lnTo>
                    <a:pt x="12644" y="1619"/>
                  </a:lnTo>
                  <a:lnTo>
                    <a:pt x="12759" y="1686"/>
                  </a:lnTo>
                  <a:lnTo>
                    <a:pt x="12883" y="1763"/>
                  </a:lnTo>
                  <a:lnTo>
                    <a:pt x="12988" y="1849"/>
                  </a:lnTo>
                  <a:lnTo>
                    <a:pt x="13103" y="1935"/>
                  </a:lnTo>
                  <a:lnTo>
                    <a:pt x="13209" y="2021"/>
                  </a:lnTo>
                  <a:lnTo>
                    <a:pt x="13305" y="2117"/>
                  </a:lnTo>
                  <a:lnTo>
                    <a:pt x="13400" y="2213"/>
                  </a:lnTo>
                  <a:lnTo>
                    <a:pt x="13487" y="2318"/>
                  </a:lnTo>
                  <a:lnTo>
                    <a:pt x="13573" y="2433"/>
                  </a:lnTo>
                  <a:lnTo>
                    <a:pt x="13659" y="2538"/>
                  </a:lnTo>
                  <a:lnTo>
                    <a:pt x="13726" y="2663"/>
                  </a:lnTo>
                  <a:lnTo>
                    <a:pt x="13803" y="2778"/>
                  </a:lnTo>
                  <a:lnTo>
                    <a:pt x="13860" y="2902"/>
                  </a:lnTo>
                  <a:lnTo>
                    <a:pt x="13918" y="3027"/>
                  </a:lnTo>
                  <a:lnTo>
                    <a:pt x="13975" y="3161"/>
                  </a:lnTo>
                  <a:lnTo>
                    <a:pt x="14013" y="3295"/>
                  </a:lnTo>
                  <a:lnTo>
                    <a:pt x="14061" y="3429"/>
                  </a:lnTo>
                  <a:lnTo>
                    <a:pt x="14090" y="3573"/>
                  </a:lnTo>
                  <a:lnTo>
                    <a:pt x="14119" y="3707"/>
                  </a:lnTo>
                  <a:lnTo>
                    <a:pt x="14128" y="3860"/>
                  </a:lnTo>
                  <a:lnTo>
                    <a:pt x="14147" y="4004"/>
                  </a:lnTo>
                  <a:lnTo>
                    <a:pt x="14147" y="4147"/>
                  </a:lnTo>
                  <a:lnTo>
                    <a:pt x="15421" y="4147"/>
                  </a:lnTo>
                  <a:lnTo>
                    <a:pt x="15421" y="3937"/>
                  </a:lnTo>
                  <a:lnTo>
                    <a:pt x="15402" y="3726"/>
                  </a:lnTo>
                  <a:lnTo>
                    <a:pt x="15373" y="3515"/>
                  </a:lnTo>
                  <a:lnTo>
                    <a:pt x="15335" y="3314"/>
                  </a:lnTo>
                  <a:lnTo>
                    <a:pt x="15297" y="3113"/>
                  </a:lnTo>
                  <a:lnTo>
                    <a:pt x="15239" y="2912"/>
                  </a:lnTo>
                  <a:lnTo>
                    <a:pt x="15172" y="2720"/>
                  </a:lnTo>
                  <a:lnTo>
                    <a:pt x="15096" y="2538"/>
                  </a:lnTo>
                  <a:lnTo>
                    <a:pt x="15009" y="2347"/>
                  </a:lnTo>
                  <a:lnTo>
                    <a:pt x="14923" y="2174"/>
                  </a:lnTo>
                  <a:lnTo>
                    <a:pt x="14818" y="2002"/>
                  </a:lnTo>
                  <a:lnTo>
                    <a:pt x="14713" y="1830"/>
                  </a:lnTo>
                  <a:lnTo>
                    <a:pt x="14598" y="1667"/>
                  </a:lnTo>
                  <a:lnTo>
                    <a:pt x="14473" y="1513"/>
                  </a:lnTo>
                  <a:lnTo>
                    <a:pt x="14349" y="1360"/>
                  </a:lnTo>
                  <a:lnTo>
                    <a:pt x="14205" y="1217"/>
                  </a:lnTo>
                  <a:lnTo>
                    <a:pt x="14061" y="1073"/>
                  </a:lnTo>
                  <a:lnTo>
                    <a:pt x="13908" y="948"/>
                  </a:lnTo>
                  <a:lnTo>
                    <a:pt x="13755" y="824"/>
                  </a:lnTo>
                  <a:lnTo>
                    <a:pt x="13592" y="709"/>
                  </a:lnTo>
                  <a:lnTo>
                    <a:pt x="13420" y="594"/>
                  </a:lnTo>
                  <a:lnTo>
                    <a:pt x="13247" y="498"/>
                  </a:lnTo>
                  <a:lnTo>
                    <a:pt x="13075" y="402"/>
                  </a:lnTo>
                  <a:lnTo>
                    <a:pt x="12883" y="326"/>
                  </a:lnTo>
                  <a:lnTo>
                    <a:pt x="12701" y="249"/>
                  </a:lnTo>
                  <a:lnTo>
                    <a:pt x="12510" y="182"/>
                  </a:lnTo>
                  <a:lnTo>
                    <a:pt x="12308" y="125"/>
                  </a:lnTo>
                  <a:lnTo>
                    <a:pt x="12107" y="77"/>
                  </a:lnTo>
                  <a:lnTo>
                    <a:pt x="11906" y="48"/>
                  </a:lnTo>
                  <a:lnTo>
                    <a:pt x="11695" y="19"/>
                  </a:lnTo>
                  <a:lnTo>
                    <a:pt x="11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4055133" y="3801270"/>
              <a:ext cx="124827" cy="226151"/>
            </a:xfrm>
            <a:custGeom>
              <a:avLst/>
              <a:gdLst/>
              <a:ahLst/>
              <a:cxnLst/>
              <a:rect l="l" t="t" r="r" b="b"/>
              <a:pathLst>
                <a:path w="3516" h="6370" extrusionOk="0">
                  <a:moveTo>
                    <a:pt x="0" y="0"/>
                  </a:moveTo>
                  <a:lnTo>
                    <a:pt x="671" y="6370"/>
                  </a:lnTo>
                  <a:lnTo>
                    <a:pt x="2854" y="6370"/>
                  </a:lnTo>
                  <a:lnTo>
                    <a:pt x="3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691634" y="3674104"/>
              <a:ext cx="859338" cy="127205"/>
            </a:xfrm>
            <a:custGeom>
              <a:avLst/>
              <a:gdLst/>
              <a:ahLst/>
              <a:cxnLst/>
              <a:rect l="l" t="t" r="r" b="b"/>
              <a:pathLst>
                <a:path w="24205" h="3583" extrusionOk="0">
                  <a:moveTo>
                    <a:pt x="3448" y="0"/>
                  </a:moveTo>
                  <a:lnTo>
                    <a:pt x="3266" y="10"/>
                  </a:lnTo>
                  <a:lnTo>
                    <a:pt x="3094" y="19"/>
                  </a:lnTo>
                  <a:lnTo>
                    <a:pt x="2922" y="39"/>
                  </a:lnTo>
                  <a:lnTo>
                    <a:pt x="2749" y="67"/>
                  </a:lnTo>
                  <a:lnTo>
                    <a:pt x="2586" y="106"/>
                  </a:lnTo>
                  <a:lnTo>
                    <a:pt x="2423" y="153"/>
                  </a:lnTo>
                  <a:lnTo>
                    <a:pt x="2261" y="211"/>
                  </a:lnTo>
                  <a:lnTo>
                    <a:pt x="2107" y="268"/>
                  </a:lnTo>
                  <a:lnTo>
                    <a:pt x="1954" y="345"/>
                  </a:lnTo>
                  <a:lnTo>
                    <a:pt x="1801" y="412"/>
                  </a:lnTo>
                  <a:lnTo>
                    <a:pt x="1657" y="498"/>
                  </a:lnTo>
                  <a:lnTo>
                    <a:pt x="1523" y="585"/>
                  </a:lnTo>
                  <a:lnTo>
                    <a:pt x="1389" y="680"/>
                  </a:lnTo>
                  <a:lnTo>
                    <a:pt x="1255" y="786"/>
                  </a:lnTo>
                  <a:lnTo>
                    <a:pt x="1130" y="891"/>
                  </a:lnTo>
                  <a:lnTo>
                    <a:pt x="1015" y="1006"/>
                  </a:lnTo>
                  <a:lnTo>
                    <a:pt x="901" y="1130"/>
                  </a:lnTo>
                  <a:lnTo>
                    <a:pt x="786" y="1255"/>
                  </a:lnTo>
                  <a:lnTo>
                    <a:pt x="690" y="1379"/>
                  </a:lnTo>
                  <a:lnTo>
                    <a:pt x="594" y="1523"/>
                  </a:lnTo>
                  <a:lnTo>
                    <a:pt x="498" y="1657"/>
                  </a:lnTo>
                  <a:lnTo>
                    <a:pt x="422" y="1801"/>
                  </a:lnTo>
                  <a:lnTo>
                    <a:pt x="345" y="1954"/>
                  </a:lnTo>
                  <a:lnTo>
                    <a:pt x="278" y="2107"/>
                  </a:lnTo>
                  <a:lnTo>
                    <a:pt x="211" y="2261"/>
                  </a:lnTo>
                  <a:lnTo>
                    <a:pt x="153" y="2424"/>
                  </a:lnTo>
                  <a:lnTo>
                    <a:pt x="115" y="2586"/>
                  </a:lnTo>
                  <a:lnTo>
                    <a:pt x="77" y="2749"/>
                  </a:lnTo>
                  <a:lnTo>
                    <a:pt x="39" y="2922"/>
                  </a:lnTo>
                  <a:lnTo>
                    <a:pt x="19" y="3094"/>
                  </a:lnTo>
                  <a:lnTo>
                    <a:pt x="10" y="3266"/>
                  </a:lnTo>
                  <a:lnTo>
                    <a:pt x="0" y="3439"/>
                  </a:lnTo>
                  <a:lnTo>
                    <a:pt x="0" y="3582"/>
                  </a:lnTo>
                  <a:lnTo>
                    <a:pt x="24204" y="3582"/>
                  </a:lnTo>
                  <a:lnTo>
                    <a:pt x="24204" y="3439"/>
                  </a:lnTo>
                  <a:lnTo>
                    <a:pt x="24194" y="3266"/>
                  </a:lnTo>
                  <a:lnTo>
                    <a:pt x="24185" y="3094"/>
                  </a:lnTo>
                  <a:lnTo>
                    <a:pt x="24166" y="2922"/>
                  </a:lnTo>
                  <a:lnTo>
                    <a:pt x="24127" y="2749"/>
                  </a:lnTo>
                  <a:lnTo>
                    <a:pt x="24089" y="2586"/>
                  </a:lnTo>
                  <a:lnTo>
                    <a:pt x="24041" y="2424"/>
                  </a:lnTo>
                  <a:lnTo>
                    <a:pt x="23993" y="2261"/>
                  </a:lnTo>
                  <a:lnTo>
                    <a:pt x="23926" y="2107"/>
                  </a:lnTo>
                  <a:lnTo>
                    <a:pt x="23859" y="1954"/>
                  </a:lnTo>
                  <a:lnTo>
                    <a:pt x="23783" y="1801"/>
                  </a:lnTo>
                  <a:lnTo>
                    <a:pt x="23706" y="1657"/>
                  </a:lnTo>
                  <a:lnTo>
                    <a:pt x="23610" y="1523"/>
                  </a:lnTo>
                  <a:lnTo>
                    <a:pt x="23514" y="1379"/>
                  </a:lnTo>
                  <a:lnTo>
                    <a:pt x="23419" y="1255"/>
                  </a:lnTo>
                  <a:lnTo>
                    <a:pt x="23304" y="1130"/>
                  </a:lnTo>
                  <a:lnTo>
                    <a:pt x="23189" y="1006"/>
                  </a:lnTo>
                  <a:lnTo>
                    <a:pt x="23074" y="891"/>
                  </a:lnTo>
                  <a:lnTo>
                    <a:pt x="22949" y="786"/>
                  </a:lnTo>
                  <a:lnTo>
                    <a:pt x="22815" y="680"/>
                  </a:lnTo>
                  <a:lnTo>
                    <a:pt x="22681" y="585"/>
                  </a:lnTo>
                  <a:lnTo>
                    <a:pt x="22547" y="498"/>
                  </a:lnTo>
                  <a:lnTo>
                    <a:pt x="22403" y="412"/>
                  </a:lnTo>
                  <a:lnTo>
                    <a:pt x="22250" y="345"/>
                  </a:lnTo>
                  <a:lnTo>
                    <a:pt x="22097" y="268"/>
                  </a:lnTo>
                  <a:lnTo>
                    <a:pt x="21944" y="211"/>
                  </a:lnTo>
                  <a:lnTo>
                    <a:pt x="21781" y="153"/>
                  </a:lnTo>
                  <a:lnTo>
                    <a:pt x="21618" y="106"/>
                  </a:lnTo>
                  <a:lnTo>
                    <a:pt x="21455" y="67"/>
                  </a:lnTo>
                  <a:lnTo>
                    <a:pt x="21283" y="39"/>
                  </a:lnTo>
                  <a:lnTo>
                    <a:pt x="21110" y="19"/>
                  </a:lnTo>
                  <a:lnTo>
                    <a:pt x="20938" y="10"/>
                  </a:lnTo>
                  <a:lnTo>
                    <a:pt x="20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4100007" y="3332687"/>
              <a:ext cx="47289" cy="417616"/>
            </a:xfrm>
            <a:custGeom>
              <a:avLst/>
              <a:gdLst/>
              <a:ahLst/>
              <a:cxnLst/>
              <a:rect l="l" t="t" r="r" b="b"/>
              <a:pathLst>
                <a:path w="1332" h="11763" extrusionOk="0">
                  <a:moveTo>
                    <a:pt x="594" y="1"/>
                  </a:moveTo>
                  <a:lnTo>
                    <a:pt x="527" y="10"/>
                  </a:lnTo>
                  <a:lnTo>
                    <a:pt x="470" y="30"/>
                  </a:lnTo>
                  <a:lnTo>
                    <a:pt x="403" y="49"/>
                  </a:lnTo>
                  <a:lnTo>
                    <a:pt x="345" y="77"/>
                  </a:lnTo>
                  <a:lnTo>
                    <a:pt x="297" y="106"/>
                  </a:lnTo>
                  <a:lnTo>
                    <a:pt x="240" y="144"/>
                  </a:lnTo>
                  <a:lnTo>
                    <a:pt x="192" y="192"/>
                  </a:lnTo>
                  <a:lnTo>
                    <a:pt x="154" y="240"/>
                  </a:lnTo>
                  <a:lnTo>
                    <a:pt x="115" y="288"/>
                  </a:lnTo>
                  <a:lnTo>
                    <a:pt x="77" y="346"/>
                  </a:lnTo>
                  <a:lnTo>
                    <a:pt x="48" y="403"/>
                  </a:lnTo>
                  <a:lnTo>
                    <a:pt x="29" y="461"/>
                  </a:lnTo>
                  <a:lnTo>
                    <a:pt x="10" y="528"/>
                  </a:lnTo>
                  <a:lnTo>
                    <a:pt x="0" y="595"/>
                  </a:lnTo>
                  <a:lnTo>
                    <a:pt x="0" y="662"/>
                  </a:lnTo>
                  <a:lnTo>
                    <a:pt x="0" y="11102"/>
                  </a:lnTo>
                  <a:lnTo>
                    <a:pt x="0" y="11169"/>
                  </a:lnTo>
                  <a:lnTo>
                    <a:pt x="10" y="11236"/>
                  </a:lnTo>
                  <a:lnTo>
                    <a:pt x="29" y="11293"/>
                  </a:lnTo>
                  <a:lnTo>
                    <a:pt x="48" y="11360"/>
                  </a:lnTo>
                  <a:lnTo>
                    <a:pt x="77" y="11418"/>
                  </a:lnTo>
                  <a:lnTo>
                    <a:pt x="115" y="11466"/>
                  </a:lnTo>
                  <a:lnTo>
                    <a:pt x="154" y="11523"/>
                  </a:lnTo>
                  <a:lnTo>
                    <a:pt x="192" y="11571"/>
                  </a:lnTo>
                  <a:lnTo>
                    <a:pt x="240" y="11609"/>
                  </a:lnTo>
                  <a:lnTo>
                    <a:pt x="297" y="11648"/>
                  </a:lnTo>
                  <a:lnTo>
                    <a:pt x="345" y="11686"/>
                  </a:lnTo>
                  <a:lnTo>
                    <a:pt x="403" y="11715"/>
                  </a:lnTo>
                  <a:lnTo>
                    <a:pt x="470" y="11734"/>
                  </a:lnTo>
                  <a:lnTo>
                    <a:pt x="527" y="11753"/>
                  </a:lnTo>
                  <a:lnTo>
                    <a:pt x="594" y="11763"/>
                  </a:lnTo>
                  <a:lnTo>
                    <a:pt x="728" y="11763"/>
                  </a:lnTo>
                  <a:lnTo>
                    <a:pt x="795" y="11753"/>
                  </a:lnTo>
                  <a:lnTo>
                    <a:pt x="863" y="11734"/>
                  </a:lnTo>
                  <a:lnTo>
                    <a:pt x="920" y="11715"/>
                  </a:lnTo>
                  <a:lnTo>
                    <a:pt x="977" y="11686"/>
                  </a:lnTo>
                  <a:lnTo>
                    <a:pt x="1035" y="11648"/>
                  </a:lnTo>
                  <a:lnTo>
                    <a:pt x="1092" y="11609"/>
                  </a:lnTo>
                  <a:lnTo>
                    <a:pt x="1131" y="11571"/>
                  </a:lnTo>
                  <a:lnTo>
                    <a:pt x="1179" y="11523"/>
                  </a:lnTo>
                  <a:lnTo>
                    <a:pt x="1217" y="11466"/>
                  </a:lnTo>
                  <a:lnTo>
                    <a:pt x="1246" y="11418"/>
                  </a:lnTo>
                  <a:lnTo>
                    <a:pt x="1274" y="11360"/>
                  </a:lnTo>
                  <a:lnTo>
                    <a:pt x="1303" y="11293"/>
                  </a:lnTo>
                  <a:lnTo>
                    <a:pt x="1313" y="11236"/>
                  </a:lnTo>
                  <a:lnTo>
                    <a:pt x="1322" y="11169"/>
                  </a:lnTo>
                  <a:lnTo>
                    <a:pt x="1332" y="11102"/>
                  </a:lnTo>
                  <a:lnTo>
                    <a:pt x="1332" y="662"/>
                  </a:lnTo>
                  <a:lnTo>
                    <a:pt x="1322" y="595"/>
                  </a:lnTo>
                  <a:lnTo>
                    <a:pt x="1313" y="528"/>
                  </a:lnTo>
                  <a:lnTo>
                    <a:pt x="1303" y="461"/>
                  </a:lnTo>
                  <a:lnTo>
                    <a:pt x="1274" y="403"/>
                  </a:lnTo>
                  <a:lnTo>
                    <a:pt x="1246" y="346"/>
                  </a:lnTo>
                  <a:lnTo>
                    <a:pt x="1217" y="288"/>
                  </a:lnTo>
                  <a:lnTo>
                    <a:pt x="1179" y="240"/>
                  </a:lnTo>
                  <a:lnTo>
                    <a:pt x="1131" y="192"/>
                  </a:lnTo>
                  <a:lnTo>
                    <a:pt x="1092" y="144"/>
                  </a:lnTo>
                  <a:lnTo>
                    <a:pt x="1035" y="106"/>
                  </a:lnTo>
                  <a:lnTo>
                    <a:pt x="977" y="77"/>
                  </a:lnTo>
                  <a:lnTo>
                    <a:pt x="920" y="49"/>
                  </a:lnTo>
                  <a:lnTo>
                    <a:pt x="863" y="30"/>
                  </a:lnTo>
                  <a:lnTo>
                    <a:pt x="795" y="10"/>
                  </a:lnTo>
                  <a:lnTo>
                    <a:pt x="7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3872514" y="3079030"/>
              <a:ext cx="502644" cy="297227"/>
            </a:xfrm>
            <a:custGeom>
              <a:avLst/>
              <a:gdLst/>
              <a:ahLst/>
              <a:cxnLst/>
              <a:rect l="l" t="t" r="r" b="b"/>
              <a:pathLst>
                <a:path w="14158" h="8372" extrusionOk="0">
                  <a:moveTo>
                    <a:pt x="1227" y="1"/>
                  </a:moveTo>
                  <a:lnTo>
                    <a:pt x="1102" y="10"/>
                  </a:lnTo>
                  <a:lnTo>
                    <a:pt x="978" y="29"/>
                  </a:lnTo>
                  <a:lnTo>
                    <a:pt x="863" y="58"/>
                  </a:lnTo>
                  <a:lnTo>
                    <a:pt x="748" y="96"/>
                  </a:lnTo>
                  <a:lnTo>
                    <a:pt x="642" y="154"/>
                  </a:lnTo>
                  <a:lnTo>
                    <a:pt x="547" y="211"/>
                  </a:lnTo>
                  <a:lnTo>
                    <a:pt x="451" y="288"/>
                  </a:lnTo>
                  <a:lnTo>
                    <a:pt x="365" y="365"/>
                  </a:lnTo>
                  <a:lnTo>
                    <a:pt x="279" y="451"/>
                  </a:lnTo>
                  <a:lnTo>
                    <a:pt x="211" y="546"/>
                  </a:lnTo>
                  <a:lnTo>
                    <a:pt x="154" y="642"/>
                  </a:lnTo>
                  <a:lnTo>
                    <a:pt x="97" y="748"/>
                  </a:lnTo>
                  <a:lnTo>
                    <a:pt x="58" y="863"/>
                  </a:lnTo>
                  <a:lnTo>
                    <a:pt x="29" y="978"/>
                  </a:lnTo>
                  <a:lnTo>
                    <a:pt x="10" y="1102"/>
                  </a:lnTo>
                  <a:lnTo>
                    <a:pt x="1" y="1227"/>
                  </a:lnTo>
                  <a:lnTo>
                    <a:pt x="1" y="7146"/>
                  </a:lnTo>
                  <a:lnTo>
                    <a:pt x="10" y="7270"/>
                  </a:lnTo>
                  <a:lnTo>
                    <a:pt x="29" y="7395"/>
                  </a:lnTo>
                  <a:lnTo>
                    <a:pt x="58" y="7510"/>
                  </a:lnTo>
                  <a:lnTo>
                    <a:pt x="97" y="7625"/>
                  </a:lnTo>
                  <a:lnTo>
                    <a:pt x="154" y="7730"/>
                  </a:lnTo>
                  <a:lnTo>
                    <a:pt x="211" y="7826"/>
                  </a:lnTo>
                  <a:lnTo>
                    <a:pt x="279" y="7922"/>
                  </a:lnTo>
                  <a:lnTo>
                    <a:pt x="365" y="8008"/>
                  </a:lnTo>
                  <a:lnTo>
                    <a:pt x="451" y="8084"/>
                  </a:lnTo>
                  <a:lnTo>
                    <a:pt x="547" y="8161"/>
                  </a:lnTo>
                  <a:lnTo>
                    <a:pt x="642" y="8219"/>
                  </a:lnTo>
                  <a:lnTo>
                    <a:pt x="748" y="8276"/>
                  </a:lnTo>
                  <a:lnTo>
                    <a:pt x="863" y="8314"/>
                  </a:lnTo>
                  <a:lnTo>
                    <a:pt x="978" y="8343"/>
                  </a:lnTo>
                  <a:lnTo>
                    <a:pt x="1102" y="8362"/>
                  </a:lnTo>
                  <a:lnTo>
                    <a:pt x="1227" y="8372"/>
                  </a:lnTo>
                  <a:lnTo>
                    <a:pt x="12931" y="8372"/>
                  </a:lnTo>
                  <a:lnTo>
                    <a:pt x="13056" y="8362"/>
                  </a:lnTo>
                  <a:lnTo>
                    <a:pt x="13180" y="8343"/>
                  </a:lnTo>
                  <a:lnTo>
                    <a:pt x="13295" y="8314"/>
                  </a:lnTo>
                  <a:lnTo>
                    <a:pt x="13410" y="8276"/>
                  </a:lnTo>
                  <a:lnTo>
                    <a:pt x="13515" y="8219"/>
                  </a:lnTo>
                  <a:lnTo>
                    <a:pt x="13611" y="8161"/>
                  </a:lnTo>
                  <a:lnTo>
                    <a:pt x="13707" y="8084"/>
                  </a:lnTo>
                  <a:lnTo>
                    <a:pt x="13793" y="8008"/>
                  </a:lnTo>
                  <a:lnTo>
                    <a:pt x="13870" y="7922"/>
                  </a:lnTo>
                  <a:lnTo>
                    <a:pt x="13946" y="7826"/>
                  </a:lnTo>
                  <a:lnTo>
                    <a:pt x="14004" y="7730"/>
                  </a:lnTo>
                  <a:lnTo>
                    <a:pt x="14061" y="7625"/>
                  </a:lnTo>
                  <a:lnTo>
                    <a:pt x="14100" y="7510"/>
                  </a:lnTo>
                  <a:lnTo>
                    <a:pt x="14128" y="7395"/>
                  </a:lnTo>
                  <a:lnTo>
                    <a:pt x="14148" y="7270"/>
                  </a:lnTo>
                  <a:lnTo>
                    <a:pt x="14157" y="7146"/>
                  </a:lnTo>
                  <a:lnTo>
                    <a:pt x="14157" y="1227"/>
                  </a:lnTo>
                  <a:lnTo>
                    <a:pt x="14148" y="1102"/>
                  </a:lnTo>
                  <a:lnTo>
                    <a:pt x="14128" y="978"/>
                  </a:lnTo>
                  <a:lnTo>
                    <a:pt x="14100" y="863"/>
                  </a:lnTo>
                  <a:lnTo>
                    <a:pt x="14061" y="748"/>
                  </a:lnTo>
                  <a:lnTo>
                    <a:pt x="14004" y="642"/>
                  </a:lnTo>
                  <a:lnTo>
                    <a:pt x="13946" y="546"/>
                  </a:lnTo>
                  <a:lnTo>
                    <a:pt x="13870" y="451"/>
                  </a:lnTo>
                  <a:lnTo>
                    <a:pt x="13793" y="365"/>
                  </a:lnTo>
                  <a:lnTo>
                    <a:pt x="13707" y="288"/>
                  </a:lnTo>
                  <a:lnTo>
                    <a:pt x="13611" y="211"/>
                  </a:lnTo>
                  <a:lnTo>
                    <a:pt x="13515" y="154"/>
                  </a:lnTo>
                  <a:lnTo>
                    <a:pt x="13410" y="96"/>
                  </a:lnTo>
                  <a:lnTo>
                    <a:pt x="13295" y="58"/>
                  </a:lnTo>
                  <a:lnTo>
                    <a:pt x="13180" y="29"/>
                  </a:lnTo>
                  <a:lnTo>
                    <a:pt x="13056" y="10"/>
                  </a:lnTo>
                  <a:lnTo>
                    <a:pt x="1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4599866" y="2491446"/>
              <a:ext cx="136401" cy="259843"/>
            </a:xfrm>
            <a:custGeom>
              <a:avLst/>
              <a:gdLst/>
              <a:ahLst/>
              <a:cxnLst/>
              <a:rect l="l" t="t" r="r" b="b"/>
              <a:pathLst>
                <a:path w="3842" h="7319" extrusionOk="0">
                  <a:moveTo>
                    <a:pt x="2127" y="1"/>
                  </a:moveTo>
                  <a:lnTo>
                    <a:pt x="1925" y="317"/>
                  </a:lnTo>
                  <a:lnTo>
                    <a:pt x="1456" y="1073"/>
                  </a:lnTo>
                  <a:lnTo>
                    <a:pt x="1188" y="1514"/>
                  </a:lnTo>
                  <a:lnTo>
                    <a:pt x="939" y="1964"/>
                  </a:lnTo>
                  <a:lnTo>
                    <a:pt x="728" y="2366"/>
                  </a:lnTo>
                  <a:lnTo>
                    <a:pt x="642" y="2539"/>
                  </a:lnTo>
                  <a:lnTo>
                    <a:pt x="585" y="2692"/>
                  </a:lnTo>
                  <a:lnTo>
                    <a:pt x="527" y="2864"/>
                  </a:lnTo>
                  <a:lnTo>
                    <a:pt x="479" y="3066"/>
                  </a:lnTo>
                  <a:lnTo>
                    <a:pt x="422" y="3295"/>
                  </a:lnTo>
                  <a:lnTo>
                    <a:pt x="374" y="3554"/>
                  </a:lnTo>
                  <a:lnTo>
                    <a:pt x="268" y="4100"/>
                  </a:lnTo>
                  <a:lnTo>
                    <a:pt x="182" y="4665"/>
                  </a:lnTo>
                  <a:lnTo>
                    <a:pt x="106" y="5192"/>
                  </a:lnTo>
                  <a:lnTo>
                    <a:pt x="48" y="5632"/>
                  </a:lnTo>
                  <a:lnTo>
                    <a:pt x="0" y="6044"/>
                  </a:lnTo>
                  <a:lnTo>
                    <a:pt x="154" y="6178"/>
                  </a:lnTo>
                  <a:lnTo>
                    <a:pt x="288" y="6313"/>
                  </a:lnTo>
                  <a:lnTo>
                    <a:pt x="422" y="6456"/>
                  </a:lnTo>
                  <a:lnTo>
                    <a:pt x="537" y="6619"/>
                  </a:lnTo>
                  <a:lnTo>
                    <a:pt x="652" y="6782"/>
                  </a:lnTo>
                  <a:lnTo>
                    <a:pt x="747" y="6954"/>
                  </a:lnTo>
                  <a:lnTo>
                    <a:pt x="824" y="7136"/>
                  </a:lnTo>
                  <a:lnTo>
                    <a:pt x="901" y="7318"/>
                  </a:lnTo>
                  <a:lnTo>
                    <a:pt x="1648" y="6044"/>
                  </a:lnTo>
                  <a:lnTo>
                    <a:pt x="2826" y="4234"/>
                  </a:lnTo>
                  <a:lnTo>
                    <a:pt x="3017" y="3908"/>
                  </a:lnTo>
                  <a:lnTo>
                    <a:pt x="3209" y="3564"/>
                  </a:lnTo>
                  <a:lnTo>
                    <a:pt x="3410" y="3171"/>
                  </a:lnTo>
                  <a:lnTo>
                    <a:pt x="3611" y="2769"/>
                  </a:lnTo>
                  <a:lnTo>
                    <a:pt x="3697" y="2577"/>
                  </a:lnTo>
                  <a:lnTo>
                    <a:pt x="3764" y="2405"/>
                  </a:lnTo>
                  <a:lnTo>
                    <a:pt x="3812" y="2261"/>
                  </a:lnTo>
                  <a:lnTo>
                    <a:pt x="3841" y="2136"/>
                  </a:lnTo>
                  <a:lnTo>
                    <a:pt x="3841" y="2089"/>
                  </a:lnTo>
                  <a:lnTo>
                    <a:pt x="3841" y="2050"/>
                  </a:lnTo>
                  <a:lnTo>
                    <a:pt x="3832" y="2022"/>
                  </a:lnTo>
                  <a:lnTo>
                    <a:pt x="3812" y="2002"/>
                  </a:lnTo>
                  <a:lnTo>
                    <a:pt x="3764" y="1983"/>
                  </a:lnTo>
                  <a:lnTo>
                    <a:pt x="3678" y="1983"/>
                  </a:lnTo>
                  <a:lnTo>
                    <a:pt x="3630" y="1993"/>
                  </a:lnTo>
                  <a:lnTo>
                    <a:pt x="3582" y="2012"/>
                  </a:lnTo>
                  <a:lnTo>
                    <a:pt x="3525" y="2041"/>
                  </a:lnTo>
                  <a:lnTo>
                    <a:pt x="3420" y="2117"/>
                  </a:lnTo>
                  <a:lnTo>
                    <a:pt x="3314" y="2213"/>
                  </a:lnTo>
                  <a:lnTo>
                    <a:pt x="3199" y="2318"/>
                  </a:lnTo>
                  <a:lnTo>
                    <a:pt x="2970" y="2567"/>
                  </a:lnTo>
                  <a:lnTo>
                    <a:pt x="2740" y="2817"/>
                  </a:lnTo>
                  <a:lnTo>
                    <a:pt x="2625" y="2931"/>
                  </a:lnTo>
                  <a:lnTo>
                    <a:pt x="2519" y="3027"/>
                  </a:lnTo>
                  <a:lnTo>
                    <a:pt x="2414" y="3094"/>
                  </a:lnTo>
                  <a:lnTo>
                    <a:pt x="2366" y="3123"/>
                  </a:lnTo>
                  <a:lnTo>
                    <a:pt x="2309" y="3142"/>
                  </a:lnTo>
                  <a:lnTo>
                    <a:pt x="2261" y="3152"/>
                  </a:lnTo>
                  <a:lnTo>
                    <a:pt x="2175" y="3152"/>
                  </a:lnTo>
                  <a:lnTo>
                    <a:pt x="2127" y="3133"/>
                  </a:lnTo>
                  <a:lnTo>
                    <a:pt x="2060" y="3085"/>
                  </a:lnTo>
                  <a:lnTo>
                    <a:pt x="2012" y="3027"/>
                  </a:lnTo>
                  <a:lnTo>
                    <a:pt x="1964" y="2951"/>
                  </a:lnTo>
                  <a:lnTo>
                    <a:pt x="1925" y="2864"/>
                  </a:lnTo>
                  <a:lnTo>
                    <a:pt x="1897" y="2759"/>
                  </a:lnTo>
                  <a:lnTo>
                    <a:pt x="1878" y="2654"/>
                  </a:lnTo>
                  <a:lnTo>
                    <a:pt x="1868" y="2529"/>
                  </a:lnTo>
                  <a:lnTo>
                    <a:pt x="1868" y="2405"/>
                  </a:lnTo>
                  <a:lnTo>
                    <a:pt x="1878" y="2127"/>
                  </a:lnTo>
                  <a:lnTo>
                    <a:pt x="1897" y="1840"/>
                  </a:lnTo>
                  <a:lnTo>
                    <a:pt x="1935" y="1533"/>
                  </a:lnTo>
                  <a:lnTo>
                    <a:pt x="1973" y="1236"/>
                  </a:lnTo>
                  <a:lnTo>
                    <a:pt x="2040" y="776"/>
                  </a:lnTo>
                  <a:lnTo>
                    <a:pt x="2088" y="374"/>
                  </a:lnTo>
                  <a:lnTo>
                    <a:pt x="212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5664518" y="2994714"/>
              <a:ext cx="223453" cy="161891"/>
            </a:xfrm>
            <a:custGeom>
              <a:avLst/>
              <a:gdLst/>
              <a:ahLst/>
              <a:cxnLst/>
              <a:rect l="l" t="t" r="r" b="b"/>
              <a:pathLst>
                <a:path w="6294" h="4560" extrusionOk="0">
                  <a:moveTo>
                    <a:pt x="4904" y="738"/>
                  </a:moveTo>
                  <a:lnTo>
                    <a:pt x="4990" y="747"/>
                  </a:lnTo>
                  <a:lnTo>
                    <a:pt x="5067" y="757"/>
                  </a:lnTo>
                  <a:lnTo>
                    <a:pt x="5153" y="776"/>
                  </a:lnTo>
                  <a:lnTo>
                    <a:pt x="5230" y="805"/>
                  </a:lnTo>
                  <a:lnTo>
                    <a:pt x="5297" y="843"/>
                  </a:lnTo>
                  <a:lnTo>
                    <a:pt x="5364" y="881"/>
                  </a:lnTo>
                  <a:lnTo>
                    <a:pt x="5431" y="929"/>
                  </a:lnTo>
                  <a:lnTo>
                    <a:pt x="5489" y="977"/>
                  </a:lnTo>
                  <a:lnTo>
                    <a:pt x="5536" y="1044"/>
                  </a:lnTo>
                  <a:lnTo>
                    <a:pt x="5584" y="1102"/>
                  </a:lnTo>
                  <a:lnTo>
                    <a:pt x="5623" y="1169"/>
                  </a:lnTo>
                  <a:lnTo>
                    <a:pt x="5661" y="1245"/>
                  </a:lnTo>
                  <a:lnTo>
                    <a:pt x="5690" y="1322"/>
                  </a:lnTo>
                  <a:lnTo>
                    <a:pt x="5709" y="1399"/>
                  </a:lnTo>
                  <a:lnTo>
                    <a:pt x="5718" y="1475"/>
                  </a:lnTo>
                  <a:lnTo>
                    <a:pt x="5728" y="1561"/>
                  </a:lnTo>
                  <a:lnTo>
                    <a:pt x="5718" y="1648"/>
                  </a:lnTo>
                  <a:lnTo>
                    <a:pt x="5709" y="1724"/>
                  </a:lnTo>
                  <a:lnTo>
                    <a:pt x="5690" y="1801"/>
                  </a:lnTo>
                  <a:lnTo>
                    <a:pt x="5661" y="1877"/>
                  </a:lnTo>
                  <a:lnTo>
                    <a:pt x="5623" y="1954"/>
                  </a:lnTo>
                  <a:lnTo>
                    <a:pt x="5584" y="2021"/>
                  </a:lnTo>
                  <a:lnTo>
                    <a:pt x="5536" y="2079"/>
                  </a:lnTo>
                  <a:lnTo>
                    <a:pt x="5489" y="2136"/>
                  </a:lnTo>
                  <a:lnTo>
                    <a:pt x="5431" y="2194"/>
                  </a:lnTo>
                  <a:lnTo>
                    <a:pt x="5364" y="2241"/>
                  </a:lnTo>
                  <a:lnTo>
                    <a:pt x="5297" y="2280"/>
                  </a:lnTo>
                  <a:lnTo>
                    <a:pt x="5230" y="2318"/>
                  </a:lnTo>
                  <a:lnTo>
                    <a:pt x="5153" y="2347"/>
                  </a:lnTo>
                  <a:lnTo>
                    <a:pt x="5067" y="2366"/>
                  </a:lnTo>
                  <a:lnTo>
                    <a:pt x="4990" y="2376"/>
                  </a:lnTo>
                  <a:lnTo>
                    <a:pt x="4904" y="2385"/>
                  </a:lnTo>
                  <a:lnTo>
                    <a:pt x="4818" y="2376"/>
                  </a:lnTo>
                  <a:lnTo>
                    <a:pt x="4732" y="2356"/>
                  </a:lnTo>
                  <a:lnTo>
                    <a:pt x="4646" y="2337"/>
                  </a:lnTo>
                  <a:lnTo>
                    <a:pt x="4569" y="2308"/>
                  </a:lnTo>
                  <a:lnTo>
                    <a:pt x="4569" y="2280"/>
                  </a:lnTo>
                  <a:lnTo>
                    <a:pt x="4569" y="814"/>
                  </a:lnTo>
                  <a:lnTo>
                    <a:pt x="4646" y="786"/>
                  </a:lnTo>
                  <a:lnTo>
                    <a:pt x="4732" y="757"/>
                  </a:lnTo>
                  <a:lnTo>
                    <a:pt x="4818" y="747"/>
                  </a:lnTo>
                  <a:lnTo>
                    <a:pt x="4904" y="738"/>
                  </a:lnTo>
                  <a:close/>
                  <a:moveTo>
                    <a:pt x="0" y="0"/>
                  </a:moveTo>
                  <a:lnTo>
                    <a:pt x="0" y="2280"/>
                  </a:lnTo>
                  <a:lnTo>
                    <a:pt x="10" y="2395"/>
                  </a:lnTo>
                  <a:lnTo>
                    <a:pt x="19" y="2510"/>
                  </a:lnTo>
                  <a:lnTo>
                    <a:pt x="29" y="2625"/>
                  </a:lnTo>
                  <a:lnTo>
                    <a:pt x="48" y="2740"/>
                  </a:lnTo>
                  <a:lnTo>
                    <a:pt x="106" y="2960"/>
                  </a:lnTo>
                  <a:lnTo>
                    <a:pt x="182" y="3171"/>
                  </a:lnTo>
                  <a:lnTo>
                    <a:pt x="278" y="3372"/>
                  </a:lnTo>
                  <a:lnTo>
                    <a:pt x="393" y="3554"/>
                  </a:lnTo>
                  <a:lnTo>
                    <a:pt x="527" y="3736"/>
                  </a:lnTo>
                  <a:lnTo>
                    <a:pt x="671" y="3898"/>
                  </a:lnTo>
                  <a:lnTo>
                    <a:pt x="834" y="4042"/>
                  </a:lnTo>
                  <a:lnTo>
                    <a:pt x="1006" y="4176"/>
                  </a:lnTo>
                  <a:lnTo>
                    <a:pt x="1198" y="4291"/>
                  </a:lnTo>
                  <a:lnTo>
                    <a:pt x="1399" y="4387"/>
                  </a:lnTo>
                  <a:lnTo>
                    <a:pt x="1609" y="4464"/>
                  </a:lnTo>
                  <a:lnTo>
                    <a:pt x="1830" y="4521"/>
                  </a:lnTo>
                  <a:lnTo>
                    <a:pt x="1935" y="4540"/>
                  </a:lnTo>
                  <a:lnTo>
                    <a:pt x="2050" y="4550"/>
                  </a:lnTo>
                  <a:lnTo>
                    <a:pt x="2165" y="4559"/>
                  </a:lnTo>
                  <a:lnTo>
                    <a:pt x="2481" y="4559"/>
                  </a:lnTo>
                  <a:lnTo>
                    <a:pt x="2673" y="4531"/>
                  </a:lnTo>
                  <a:lnTo>
                    <a:pt x="2855" y="4492"/>
                  </a:lnTo>
                  <a:lnTo>
                    <a:pt x="3037" y="4435"/>
                  </a:lnTo>
                  <a:lnTo>
                    <a:pt x="3209" y="4368"/>
                  </a:lnTo>
                  <a:lnTo>
                    <a:pt x="3372" y="4282"/>
                  </a:lnTo>
                  <a:lnTo>
                    <a:pt x="3535" y="4186"/>
                  </a:lnTo>
                  <a:lnTo>
                    <a:pt x="3678" y="4080"/>
                  </a:lnTo>
                  <a:lnTo>
                    <a:pt x="3822" y="3966"/>
                  </a:lnTo>
                  <a:lnTo>
                    <a:pt x="3946" y="3841"/>
                  </a:lnTo>
                  <a:lnTo>
                    <a:pt x="4071" y="3697"/>
                  </a:lnTo>
                  <a:lnTo>
                    <a:pt x="4176" y="3554"/>
                  </a:lnTo>
                  <a:lnTo>
                    <a:pt x="4272" y="3391"/>
                  </a:lnTo>
                  <a:lnTo>
                    <a:pt x="4358" y="3228"/>
                  </a:lnTo>
                  <a:lnTo>
                    <a:pt x="4425" y="3056"/>
                  </a:lnTo>
                  <a:lnTo>
                    <a:pt x="4483" y="2874"/>
                  </a:lnTo>
                  <a:lnTo>
                    <a:pt x="4588" y="2912"/>
                  </a:lnTo>
                  <a:lnTo>
                    <a:pt x="4684" y="2931"/>
                  </a:lnTo>
                  <a:lnTo>
                    <a:pt x="4799" y="2941"/>
                  </a:lnTo>
                  <a:lnTo>
                    <a:pt x="4904" y="2950"/>
                  </a:lnTo>
                  <a:lnTo>
                    <a:pt x="5048" y="2941"/>
                  </a:lnTo>
                  <a:lnTo>
                    <a:pt x="5182" y="2921"/>
                  </a:lnTo>
                  <a:lnTo>
                    <a:pt x="5316" y="2893"/>
                  </a:lnTo>
                  <a:lnTo>
                    <a:pt x="5450" y="2845"/>
                  </a:lnTo>
                  <a:lnTo>
                    <a:pt x="5565" y="2787"/>
                  </a:lnTo>
                  <a:lnTo>
                    <a:pt x="5680" y="2711"/>
                  </a:lnTo>
                  <a:lnTo>
                    <a:pt x="5795" y="2634"/>
                  </a:lnTo>
                  <a:lnTo>
                    <a:pt x="5891" y="2548"/>
                  </a:lnTo>
                  <a:lnTo>
                    <a:pt x="5977" y="2443"/>
                  </a:lnTo>
                  <a:lnTo>
                    <a:pt x="6063" y="2337"/>
                  </a:lnTo>
                  <a:lnTo>
                    <a:pt x="6130" y="2222"/>
                  </a:lnTo>
                  <a:lnTo>
                    <a:pt x="6188" y="2098"/>
                  </a:lnTo>
                  <a:lnTo>
                    <a:pt x="6236" y="1973"/>
                  </a:lnTo>
                  <a:lnTo>
                    <a:pt x="6264" y="1839"/>
                  </a:lnTo>
                  <a:lnTo>
                    <a:pt x="6293" y="1705"/>
                  </a:lnTo>
                  <a:lnTo>
                    <a:pt x="6293" y="1561"/>
                  </a:lnTo>
                  <a:lnTo>
                    <a:pt x="6293" y="1418"/>
                  </a:lnTo>
                  <a:lnTo>
                    <a:pt x="6264" y="1284"/>
                  </a:lnTo>
                  <a:lnTo>
                    <a:pt x="6236" y="1150"/>
                  </a:lnTo>
                  <a:lnTo>
                    <a:pt x="6188" y="1015"/>
                  </a:lnTo>
                  <a:lnTo>
                    <a:pt x="6130" y="901"/>
                  </a:lnTo>
                  <a:lnTo>
                    <a:pt x="6063" y="786"/>
                  </a:lnTo>
                  <a:lnTo>
                    <a:pt x="5977" y="680"/>
                  </a:lnTo>
                  <a:lnTo>
                    <a:pt x="5891" y="575"/>
                  </a:lnTo>
                  <a:lnTo>
                    <a:pt x="5795" y="489"/>
                  </a:lnTo>
                  <a:lnTo>
                    <a:pt x="5680" y="412"/>
                  </a:lnTo>
                  <a:lnTo>
                    <a:pt x="5565" y="335"/>
                  </a:lnTo>
                  <a:lnTo>
                    <a:pt x="5450" y="278"/>
                  </a:lnTo>
                  <a:lnTo>
                    <a:pt x="5316" y="230"/>
                  </a:lnTo>
                  <a:lnTo>
                    <a:pt x="5182" y="201"/>
                  </a:lnTo>
                  <a:lnTo>
                    <a:pt x="5048" y="182"/>
                  </a:lnTo>
                  <a:lnTo>
                    <a:pt x="4904" y="173"/>
                  </a:lnTo>
                  <a:lnTo>
                    <a:pt x="4818" y="173"/>
                  </a:lnTo>
                  <a:lnTo>
                    <a:pt x="4732" y="182"/>
                  </a:lnTo>
                  <a:lnTo>
                    <a:pt x="4569" y="220"/>
                  </a:lnTo>
                  <a:lnTo>
                    <a:pt x="4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5731509" y="2397581"/>
              <a:ext cx="496822" cy="554656"/>
            </a:xfrm>
            <a:custGeom>
              <a:avLst/>
              <a:gdLst/>
              <a:ahLst/>
              <a:cxnLst/>
              <a:rect l="l" t="t" r="r" b="b"/>
              <a:pathLst>
                <a:path w="13994" h="15623" extrusionOk="0">
                  <a:moveTo>
                    <a:pt x="13199" y="1"/>
                  </a:moveTo>
                  <a:lnTo>
                    <a:pt x="13132" y="30"/>
                  </a:lnTo>
                  <a:lnTo>
                    <a:pt x="13103" y="49"/>
                  </a:lnTo>
                  <a:lnTo>
                    <a:pt x="13074" y="68"/>
                  </a:lnTo>
                  <a:lnTo>
                    <a:pt x="13055" y="97"/>
                  </a:lnTo>
                  <a:lnTo>
                    <a:pt x="13036" y="135"/>
                  </a:lnTo>
                  <a:lnTo>
                    <a:pt x="13026" y="173"/>
                  </a:lnTo>
                  <a:lnTo>
                    <a:pt x="13026" y="212"/>
                  </a:lnTo>
                  <a:lnTo>
                    <a:pt x="13017" y="413"/>
                  </a:lnTo>
                  <a:lnTo>
                    <a:pt x="13007" y="614"/>
                  </a:lnTo>
                  <a:lnTo>
                    <a:pt x="12988" y="806"/>
                  </a:lnTo>
                  <a:lnTo>
                    <a:pt x="12969" y="997"/>
                  </a:lnTo>
                  <a:lnTo>
                    <a:pt x="12931" y="1189"/>
                  </a:lnTo>
                  <a:lnTo>
                    <a:pt x="12892" y="1371"/>
                  </a:lnTo>
                  <a:lnTo>
                    <a:pt x="12844" y="1553"/>
                  </a:lnTo>
                  <a:lnTo>
                    <a:pt x="12797" y="1735"/>
                  </a:lnTo>
                  <a:lnTo>
                    <a:pt x="12739" y="1907"/>
                  </a:lnTo>
                  <a:lnTo>
                    <a:pt x="12672" y="2079"/>
                  </a:lnTo>
                  <a:lnTo>
                    <a:pt x="12595" y="2252"/>
                  </a:lnTo>
                  <a:lnTo>
                    <a:pt x="12519" y="2415"/>
                  </a:lnTo>
                  <a:lnTo>
                    <a:pt x="12433" y="2578"/>
                  </a:lnTo>
                  <a:lnTo>
                    <a:pt x="12346" y="2740"/>
                  </a:lnTo>
                  <a:lnTo>
                    <a:pt x="12251" y="2903"/>
                  </a:lnTo>
                  <a:lnTo>
                    <a:pt x="12145" y="3056"/>
                  </a:lnTo>
                  <a:lnTo>
                    <a:pt x="12040" y="3210"/>
                  </a:lnTo>
                  <a:lnTo>
                    <a:pt x="11925" y="3363"/>
                  </a:lnTo>
                  <a:lnTo>
                    <a:pt x="11685" y="3660"/>
                  </a:lnTo>
                  <a:lnTo>
                    <a:pt x="11427" y="3947"/>
                  </a:lnTo>
                  <a:lnTo>
                    <a:pt x="11149" y="4215"/>
                  </a:lnTo>
                  <a:lnTo>
                    <a:pt x="10862" y="4484"/>
                  </a:lnTo>
                  <a:lnTo>
                    <a:pt x="10555" y="4733"/>
                  </a:lnTo>
                  <a:lnTo>
                    <a:pt x="10230" y="4982"/>
                  </a:lnTo>
                  <a:lnTo>
                    <a:pt x="9904" y="5221"/>
                  </a:lnTo>
                  <a:lnTo>
                    <a:pt x="9559" y="5451"/>
                  </a:lnTo>
                  <a:lnTo>
                    <a:pt x="9205" y="5671"/>
                  </a:lnTo>
                  <a:lnTo>
                    <a:pt x="8841" y="5882"/>
                  </a:lnTo>
                  <a:lnTo>
                    <a:pt x="8477" y="6083"/>
                  </a:lnTo>
                  <a:lnTo>
                    <a:pt x="8094" y="6284"/>
                  </a:lnTo>
                  <a:lnTo>
                    <a:pt x="7720" y="6466"/>
                  </a:lnTo>
                  <a:lnTo>
                    <a:pt x="7337" y="6648"/>
                  </a:lnTo>
                  <a:lnTo>
                    <a:pt x="6944" y="6821"/>
                  </a:lnTo>
                  <a:lnTo>
                    <a:pt x="6561" y="6993"/>
                  </a:lnTo>
                  <a:lnTo>
                    <a:pt x="6178" y="7156"/>
                  </a:lnTo>
                  <a:lnTo>
                    <a:pt x="5402" y="7462"/>
                  </a:lnTo>
                  <a:lnTo>
                    <a:pt x="4655" y="7740"/>
                  </a:lnTo>
                  <a:lnTo>
                    <a:pt x="3937" y="8008"/>
                  </a:lnTo>
                  <a:lnTo>
                    <a:pt x="3554" y="8152"/>
                  </a:lnTo>
                  <a:lnTo>
                    <a:pt x="3199" y="8315"/>
                  </a:lnTo>
                  <a:lnTo>
                    <a:pt x="2874" y="8487"/>
                  </a:lnTo>
                  <a:lnTo>
                    <a:pt x="2567" y="8669"/>
                  </a:lnTo>
                  <a:lnTo>
                    <a:pt x="2280" y="8870"/>
                  </a:lnTo>
                  <a:lnTo>
                    <a:pt x="2012" y="9081"/>
                  </a:lnTo>
                  <a:lnTo>
                    <a:pt x="1772" y="9292"/>
                  </a:lnTo>
                  <a:lnTo>
                    <a:pt x="1542" y="9522"/>
                  </a:lnTo>
                  <a:lnTo>
                    <a:pt x="1332" y="9752"/>
                  </a:lnTo>
                  <a:lnTo>
                    <a:pt x="1150" y="9991"/>
                  </a:lnTo>
                  <a:lnTo>
                    <a:pt x="977" y="10240"/>
                  </a:lnTo>
                  <a:lnTo>
                    <a:pt x="824" y="10499"/>
                  </a:lnTo>
                  <a:lnTo>
                    <a:pt x="680" y="10757"/>
                  </a:lnTo>
                  <a:lnTo>
                    <a:pt x="556" y="11016"/>
                  </a:lnTo>
                  <a:lnTo>
                    <a:pt x="450" y="11284"/>
                  </a:lnTo>
                  <a:lnTo>
                    <a:pt x="355" y="11552"/>
                  </a:lnTo>
                  <a:lnTo>
                    <a:pt x="278" y="11820"/>
                  </a:lnTo>
                  <a:lnTo>
                    <a:pt x="201" y="12089"/>
                  </a:lnTo>
                  <a:lnTo>
                    <a:pt x="144" y="12357"/>
                  </a:lnTo>
                  <a:lnTo>
                    <a:pt x="96" y="12625"/>
                  </a:lnTo>
                  <a:lnTo>
                    <a:pt x="58" y="12884"/>
                  </a:lnTo>
                  <a:lnTo>
                    <a:pt x="38" y="13152"/>
                  </a:lnTo>
                  <a:lnTo>
                    <a:pt x="19" y="13410"/>
                  </a:lnTo>
                  <a:lnTo>
                    <a:pt x="0" y="13669"/>
                  </a:lnTo>
                  <a:lnTo>
                    <a:pt x="0" y="13918"/>
                  </a:lnTo>
                  <a:lnTo>
                    <a:pt x="0" y="14157"/>
                  </a:lnTo>
                  <a:lnTo>
                    <a:pt x="29" y="14627"/>
                  </a:lnTo>
                  <a:lnTo>
                    <a:pt x="67" y="15058"/>
                  </a:lnTo>
                  <a:lnTo>
                    <a:pt x="115" y="15450"/>
                  </a:lnTo>
                  <a:lnTo>
                    <a:pt x="125" y="15489"/>
                  </a:lnTo>
                  <a:lnTo>
                    <a:pt x="144" y="15527"/>
                  </a:lnTo>
                  <a:lnTo>
                    <a:pt x="163" y="15556"/>
                  </a:lnTo>
                  <a:lnTo>
                    <a:pt x="192" y="15575"/>
                  </a:lnTo>
                  <a:lnTo>
                    <a:pt x="220" y="15594"/>
                  </a:lnTo>
                  <a:lnTo>
                    <a:pt x="249" y="15613"/>
                  </a:lnTo>
                  <a:lnTo>
                    <a:pt x="316" y="15623"/>
                  </a:lnTo>
                  <a:lnTo>
                    <a:pt x="383" y="15613"/>
                  </a:lnTo>
                  <a:lnTo>
                    <a:pt x="422" y="15604"/>
                  </a:lnTo>
                  <a:lnTo>
                    <a:pt x="450" y="15585"/>
                  </a:lnTo>
                  <a:lnTo>
                    <a:pt x="479" y="15565"/>
                  </a:lnTo>
                  <a:lnTo>
                    <a:pt x="498" y="15537"/>
                  </a:lnTo>
                  <a:lnTo>
                    <a:pt x="517" y="15498"/>
                  </a:lnTo>
                  <a:lnTo>
                    <a:pt x="537" y="15460"/>
                  </a:lnTo>
                  <a:lnTo>
                    <a:pt x="575" y="15288"/>
                  </a:lnTo>
                  <a:lnTo>
                    <a:pt x="632" y="15125"/>
                  </a:lnTo>
                  <a:lnTo>
                    <a:pt x="680" y="14962"/>
                  </a:lnTo>
                  <a:lnTo>
                    <a:pt x="738" y="14818"/>
                  </a:lnTo>
                  <a:lnTo>
                    <a:pt x="805" y="14675"/>
                  </a:lnTo>
                  <a:lnTo>
                    <a:pt x="872" y="14531"/>
                  </a:lnTo>
                  <a:lnTo>
                    <a:pt x="939" y="14406"/>
                  </a:lnTo>
                  <a:lnTo>
                    <a:pt x="1015" y="14272"/>
                  </a:lnTo>
                  <a:lnTo>
                    <a:pt x="1092" y="14157"/>
                  </a:lnTo>
                  <a:lnTo>
                    <a:pt x="1178" y="14043"/>
                  </a:lnTo>
                  <a:lnTo>
                    <a:pt x="1264" y="13928"/>
                  </a:lnTo>
                  <a:lnTo>
                    <a:pt x="1351" y="13822"/>
                  </a:lnTo>
                  <a:lnTo>
                    <a:pt x="1446" y="13717"/>
                  </a:lnTo>
                  <a:lnTo>
                    <a:pt x="1542" y="13621"/>
                  </a:lnTo>
                  <a:lnTo>
                    <a:pt x="1753" y="13439"/>
                  </a:lnTo>
                  <a:lnTo>
                    <a:pt x="1973" y="13276"/>
                  </a:lnTo>
                  <a:lnTo>
                    <a:pt x="2213" y="13123"/>
                  </a:lnTo>
                  <a:lnTo>
                    <a:pt x="2462" y="12979"/>
                  </a:lnTo>
                  <a:lnTo>
                    <a:pt x="2730" y="12836"/>
                  </a:lnTo>
                  <a:lnTo>
                    <a:pt x="3017" y="12711"/>
                  </a:lnTo>
                  <a:lnTo>
                    <a:pt x="3305" y="12587"/>
                  </a:lnTo>
                  <a:lnTo>
                    <a:pt x="3621" y="12472"/>
                  </a:lnTo>
                  <a:lnTo>
                    <a:pt x="3937" y="12357"/>
                  </a:lnTo>
                  <a:lnTo>
                    <a:pt x="4626" y="12117"/>
                  </a:lnTo>
                  <a:lnTo>
                    <a:pt x="5354" y="11868"/>
                  </a:lnTo>
                  <a:lnTo>
                    <a:pt x="6140" y="11591"/>
                  </a:lnTo>
                  <a:lnTo>
                    <a:pt x="6542" y="11437"/>
                  </a:lnTo>
                  <a:lnTo>
                    <a:pt x="6963" y="11274"/>
                  </a:lnTo>
                  <a:lnTo>
                    <a:pt x="7394" y="11092"/>
                  </a:lnTo>
                  <a:lnTo>
                    <a:pt x="7835" y="10891"/>
                  </a:lnTo>
                  <a:lnTo>
                    <a:pt x="8285" y="10671"/>
                  </a:lnTo>
                  <a:lnTo>
                    <a:pt x="8745" y="10441"/>
                  </a:lnTo>
                  <a:lnTo>
                    <a:pt x="9224" y="10183"/>
                  </a:lnTo>
                  <a:lnTo>
                    <a:pt x="9703" y="9895"/>
                  </a:lnTo>
                  <a:lnTo>
                    <a:pt x="10191" y="9589"/>
                  </a:lnTo>
                  <a:lnTo>
                    <a:pt x="10699" y="9263"/>
                  </a:lnTo>
                  <a:lnTo>
                    <a:pt x="11072" y="8985"/>
                  </a:lnTo>
                  <a:lnTo>
                    <a:pt x="11427" y="8708"/>
                  </a:lnTo>
                  <a:lnTo>
                    <a:pt x="11743" y="8420"/>
                  </a:lnTo>
                  <a:lnTo>
                    <a:pt x="12040" y="8133"/>
                  </a:lnTo>
                  <a:lnTo>
                    <a:pt x="12318" y="7836"/>
                  </a:lnTo>
                  <a:lnTo>
                    <a:pt x="12567" y="7529"/>
                  </a:lnTo>
                  <a:lnTo>
                    <a:pt x="12787" y="7223"/>
                  </a:lnTo>
                  <a:lnTo>
                    <a:pt x="12988" y="6916"/>
                  </a:lnTo>
                  <a:lnTo>
                    <a:pt x="13170" y="6610"/>
                  </a:lnTo>
                  <a:lnTo>
                    <a:pt x="13333" y="6294"/>
                  </a:lnTo>
                  <a:lnTo>
                    <a:pt x="13477" y="5987"/>
                  </a:lnTo>
                  <a:lnTo>
                    <a:pt x="13591" y="5671"/>
                  </a:lnTo>
                  <a:lnTo>
                    <a:pt x="13697" y="5355"/>
                  </a:lnTo>
                  <a:lnTo>
                    <a:pt x="13783" y="5039"/>
                  </a:lnTo>
                  <a:lnTo>
                    <a:pt x="13860" y="4733"/>
                  </a:lnTo>
                  <a:lnTo>
                    <a:pt x="13908" y="4417"/>
                  </a:lnTo>
                  <a:lnTo>
                    <a:pt x="13955" y="4110"/>
                  </a:lnTo>
                  <a:lnTo>
                    <a:pt x="13975" y="3804"/>
                  </a:lnTo>
                  <a:lnTo>
                    <a:pt x="13994" y="3497"/>
                  </a:lnTo>
                  <a:lnTo>
                    <a:pt x="13994" y="3200"/>
                  </a:lnTo>
                  <a:lnTo>
                    <a:pt x="13984" y="2913"/>
                  </a:lnTo>
                  <a:lnTo>
                    <a:pt x="13965" y="2616"/>
                  </a:lnTo>
                  <a:lnTo>
                    <a:pt x="13946" y="2338"/>
                  </a:lnTo>
                  <a:lnTo>
                    <a:pt x="13908" y="2060"/>
                  </a:lnTo>
                  <a:lnTo>
                    <a:pt x="13860" y="1792"/>
                  </a:lnTo>
                  <a:lnTo>
                    <a:pt x="13812" y="1524"/>
                  </a:lnTo>
                  <a:lnTo>
                    <a:pt x="13754" y="1275"/>
                  </a:lnTo>
                  <a:lnTo>
                    <a:pt x="13697" y="1026"/>
                  </a:lnTo>
                  <a:lnTo>
                    <a:pt x="13572" y="566"/>
                  </a:lnTo>
                  <a:lnTo>
                    <a:pt x="13429" y="145"/>
                  </a:lnTo>
                  <a:lnTo>
                    <a:pt x="13410" y="106"/>
                  </a:lnTo>
                  <a:lnTo>
                    <a:pt x="13390" y="68"/>
                  </a:lnTo>
                  <a:lnTo>
                    <a:pt x="13362" y="39"/>
                  </a:lnTo>
                  <a:lnTo>
                    <a:pt x="13333" y="20"/>
                  </a:lnTo>
                  <a:lnTo>
                    <a:pt x="13304" y="11"/>
                  </a:lnTo>
                  <a:lnTo>
                    <a:pt x="13266"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4470322" y="2242866"/>
              <a:ext cx="75159" cy="86768"/>
            </a:xfrm>
            <a:custGeom>
              <a:avLst/>
              <a:gdLst/>
              <a:ahLst/>
              <a:cxnLst/>
              <a:rect l="l" t="t" r="r" b="b"/>
              <a:pathLst>
                <a:path w="2117" h="2444" extrusionOk="0">
                  <a:moveTo>
                    <a:pt x="1226" y="154"/>
                  </a:moveTo>
                  <a:lnTo>
                    <a:pt x="1303" y="164"/>
                  </a:lnTo>
                  <a:lnTo>
                    <a:pt x="1370" y="173"/>
                  </a:lnTo>
                  <a:lnTo>
                    <a:pt x="1446" y="193"/>
                  </a:lnTo>
                  <a:lnTo>
                    <a:pt x="1513" y="221"/>
                  </a:lnTo>
                  <a:lnTo>
                    <a:pt x="1590" y="260"/>
                  </a:lnTo>
                  <a:lnTo>
                    <a:pt x="1657" y="307"/>
                  </a:lnTo>
                  <a:lnTo>
                    <a:pt x="1715" y="355"/>
                  </a:lnTo>
                  <a:lnTo>
                    <a:pt x="1772" y="422"/>
                  </a:lnTo>
                  <a:lnTo>
                    <a:pt x="1820" y="499"/>
                  </a:lnTo>
                  <a:lnTo>
                    <a:pt x="1868" y="576"/>
                  </a:lnTo>
                  <a:lnTo>
                    <a:pt x="1897" y="652"/>
                  </a:lnTo>
                  <a:lnTo>
                    <a:pt x="1925" y="748"/>
                  </a:lnTo>
                  <a:lnTo>
                    <a:pt x="1954" y="844"/>
                  </a:lnTo>
                  <a:lnTo>
                    <a:pt x="1964" y="949"/>
                  </a:lnTo>
                  <a:lnTo>
                    <a:pt x="1964" y="1055"/>
                  </a:lnTo>
                  <a:lnTo>
                    <a:pt x="1954" y="1160"/>
                  </a:lnTo>
                  <a:lnTo>
                    <a:pt x="1944" y="1265"/>
                  </a:lnTo>
                  <a:lnTo>
                    <a:pt x="1916" y="1371"/>
                  </a:lnTo>
                  <a:lnTo>
                    <a:pt x="1887" y="1476"/>
                  </a:lnTo>
                  <a:lnTo>
                    <a:pt x="1839" y="1572"/>
                  </a:lnTo>
                  <a:lnTo>
                    <a:pt x="1762" y="1725"/>
                  </a:lnTo>
                  <a:lnTo>
                    <a:pt x="1667" y="1869"/>
                  </a:lnTo>
                  <a:lnTo>
                    <a:pt x="1561" y="1984"/>
                  </a:lnTo>
                  <a:lnTo>
                    <a:pt x="1437" y="2089"/>
                  </a:lnTo>
                  <a:lnTo>
                    <a:pt x="1312" y="2175"/>
                  </a:lnTo>
                  <a:lnTo>
                    <a:pt x="1169" y="2233"/>
                  </a:lnTo>
                  <a:lnTo>
                    <a:pt x="1102" y="2261"/>
                  </a:lnTo>
                  <a:lnTo>
                    <a:pt x="1034" y="2271"/>
                  </a:lnTo>
                  <a:lnTo>
                    <a:pt x="958" y="2281"/>
                  </a:lnTo>
                  <a:lnTo>
                    <a:pt x="891" y="2290"/>
                  </a:lnTo>
                  <a:lnTo>
                    <a:pt x="814" y="2281"/>
                  </a:lnTo>
                  <a:lnTo>
                    <a:pt x="747" y="2271"/>
                  </a:lnTo>
                  <a:lnTo>
                    <a:pt x="671" y="2252"/>
                  </a:lnTo>
                  <a:lnTo>
                    <a:pt x="603" y="2223"/>
                  </a:lnTo>
                  <a:lnTo>
                    <a:pt x="536" y="2185"/>
                  </a:lnTo>
                  <a:lnTo>
                    <a:pt x="460" y="2137"/>
                  </a:lnTo>
                  <a:lnTo>
                    <a:pt x="402" y="2079"/>
                  </a:lnTo>
                  <a:lnTo>
                    <a:pt x="345" y="2022"/>
                  </a:lnTo>
                  <a:lnTo>
                    <a:pt x="297" y="1945"/>
                  </a:lnTo>
                  <a:lnTo>
                    <a:pt x="249" y="1869"/>
                  </a:lnTo>
                  <a:lnTo>
                    <a:pt x="220" y="1782"/>
                  </a:lnTo>
                  <a:lnTo>
                    <a:pt x="192" y="1696"/>
                  </a:lnTo>
                  <a:lnTo>
                    <a:pt x="163" y="1601"/>
                  </a:lnTo>
                  <a:lnTo>
                    <a:pt x="153" y="1495"/>
                  </a:lnTo>
                  <a:lnTo>
                    <a:pt x="153" y="1390"/>
                  </a:lnTo>
                  <a:lnTo>
                    <a:pt x="163" y="1284"/>
                  </a:lnTo>
                  <a:lnTo>
                    <a:pt x="172" y="1179"/>
                  </a:lnTo>
                  <a:lnTo>
                    <a:pt x="201" y="1074"/>
                  </a:lnTo>
                  <a:lnTo>
                    <a:pt x="230" y="968"/>
                  </a:lnTo>
                  <a:lnTo>
                    <a:pt x="278" y="863"/>
                  </a:lnTo>
                  <a:lnTo>
                    <a:pt x="354" y="719"/>
                  </a:lnTo>
                  <a:lnTo>
                    <a:pt x="450" y="576"/>
                  </a:lnTo>
                  <a:lnTo>
                    <a:pt x="556" y="461"/>
                  </a:lnTo>
                  <a:lnTo>
                    <a:pt x="680" y="355"/>
                  </a:lnTo>
                  <a:lnTo>
                    <a:pt x="814" y="269"/>
                  </a:lnTo>
                  <a:lnTo>
                    <a:pt x="948" y="212"/>
                  </a:lnTo>
                  <a:lnTo>
                    <a:pt x="1015" y="183"/>
                  </a:lnTo>
                  <a:lnTo>
                    <a:pt x="1082" y="173"/>
                  </a:lnTo>
                  <a:lnTo>
                    <a:pt x="1159" y="164"/>
                  </a:lnTo>
                  <a:lnTo>
                    <a:pt x="1226" y="154"/>
                  </a:lnTo>
                  <a:close/>
                  <a:moveTo>
                    <a:pt x="1226" y="1"/>
                  </a:moveTo>
                  <a:lnTo>
                    <a:pt x="1149" y="11"/>
                  </a:lnTo>
                  <a:lnTo>
                    <a:pt x="1063" y="20"/>
                  </a:lnTo>
                  <a:lnTo>
                    <a:pt x="987" y="39"/>
                  </a:lnTo>
                  <a:lnTo>
                    <a:pt x="910" y="58"/>
                  </a:lnTo>
                  <a:lnTo>
                    <a:pt x="833" y="87"/>
                  </a:lnTo>
                  <a:lnTo>
                    <a:pt x="757" y="125"/>
                  </a:lnTo>
                  <a:lnTo>
                    <a:pt x="680" y="173"/>
                  </a:lnTo>
                  <a:lnTo>
                    <a:pt x="603" y="221"/>
                  </a:lnTo>
                  <a:lnTo>
                    <a:pt x="536" y="279"/>
                  </a:lnTo>
                  <a:lnTo>
                    <a:pt x="469" y="336"/>
                  </a:lnTo>
                  <a:lnTo>
                    <a:pt x="402" y="403"/>
                  </a:lnTo>
                  <a:lnTo>
                    <a:pt x="335" y="470"/>
                  </a:lnTo>
                  <a:lnTo>
                    <a:pt x="278" y="547"/>
                  </a:lnTo>
                  <a:lnTo>
                    <a:pt x="230" y="633"/>
                  </a:lnTo>
                  <a:lnTo>
                    <a:pt x="182" y="710"/>
                  </a:lnTo>
                  <a:lnTo>
                    <a:pt x="134" y="806"/>
                  </a:lnTo>
                  <a:lnTo>
                    <a:pt x="86" y="920"/>
                  </a:lnTo>
                  <a:lnTo>
                    <a:pt x="48" y="1045"/>
                  </a:lnTo>
                  <a:lnTo>
                    <a:pt x="19" y="1160"/>
                  </a:lnTo>
                  <a:lnTo>
                    <a:pt x="10" y="1284"/>
                  </a:lnTo>
                  <a:lnTo>
                    <a:pt x="0" y="1399"/>
                  </a:lnTo>
                  <a:lnTo>
                    <a:pt x="0" y="1514"/>
                  </a:lnTo>
                  <a:lnTo>
                    <a:pt x="19" y="1629"/>
                  </a:lnTo>
                  <a:lnTo>
                    <a:pt x="38" y="1735"/>
                  </a:lnTo>
                  <a:lnTo>
                    <a:pt x="77" y="1840"/>
                  </a:lnTo>
                  <a:lnTo>
                    <a:pt x="115" y="1936"/>
                  </a:lnTo>
                  <a:lnTo>
                    <a:pt x="163" y="2032"/>
                  </a:lnTo>
                  <a:lnTo>
                    <a:pt x="220" y="2108"/>
                  </a:lnTo>
                  <a:lnTo>
                    <a:pt x="287" y="2194"/>
                  </a:lnTo>
                  <a:lnTo>
                    <a:pt x="364" y="2261"/>
                  </a:lnTo>
                  <a:lnTo>
                    <a:pt x="450" y="2319"/>
                  </a:lnTo>
                  <a:lnTo>
                    <a:pt x="546" y="2367"/>
                  </a:lnTo>
                  <a:lnTo>
                    <a:pt x="632" y="2395"/>
                  </a:lnTo>
                  <a:lnTo>
                    <a:pt x="718" y="2424"/>
                  </a:lnTo>
                  <a:lnTo>
                    <a:pt x="805" y="2434"/>
                  </a:lnTo>
                  <a:lnTo>
                    <a:pt x="891" y="2443"/>
                  </a:lnTo>
                  <a:lnTo>
                    <a:pt x="967" y="2434"/>
                  </a:lnTo>
                  <a:lnTo>
                    <a:pt x="1054" y="2424"/>
                  </a:lnTo>
                  <a:lnTo>
                    <a:pt x="1130" y="2405"/>
                  </a:lnTo>
                  <a:lnTo>
                    <a:pt x="1207" y="2386"/>
                  </a:lnTo>
                  <a:lnTo>
                    <a:pt x="1293" y="2357"/>
                  </a:lnTo>
                  <a:lnTo>
                    <a:pt x="1370" y="2319"/>
                  </a:lnTo>
                  <a:lnTo>
                    <a:pt x="1437" y="2271"/>
                  </a:lnTo>
                  <a:lnTo>
                    <a:pt x="1513" y="2223"/>
                  </a:lnTo>
                  <a:lnTo>
                    <a:pt x="1580" y="2166"/>
                  </a:lnTo>
                  <a:lnTo>
                    <a:pt x="1647" y="2108"/>
                  </a:lnTo>
                  <a:lnTo>
                    <a:pt x="1715" y="2041"/>
                  </a:lnTo>
                  <a:lnTo>
                    <a:pt x="1782" y="1974"/>
                  </a:lnTo>
                  <a:lnTo>
                    <a:pt x="1839" y="1897"/>
                  </a:lnTo>
                  <a:lnTo>
                    <a:pt x="1887" y="1811"/>
                  </a:lnTo>
                  <a:lnTo>
                    <a:pt x="1935" y="1725"/>
                  </a:lnTo>
                  <a:lnTo>
                    <a:pt x="1983" y="1639"/>
                  </a:lnTo>
                  <a:lnTo>
                    <a:pt x="2031" y="1524"/>
                  </a:lnTo>
                  <a:lnTo>
                    <a:pt x="2069" y="1399"/>
                  </a:lnTo>
                  <a:lnTo>
                    <a:pt x="2098" y="1284"/>
                  </a:lnTo>
                  <a:lnTo>
                    <a:pt x="2107" y="1160"/>
                  </a:lnTo>
                  <a:lnTo>
                    <a:pt x="2117" y="1045"/>
                  </a:lnTo>
                  <a:lnTo>
                    <a:pt x="2117" y="930"/>
                  </a:lnTo>
                  <a:lnTo>
                    <a:pt x="2098" y="815"/>
                  </a:lnTo>
                  <a:lnTo>
                    <a:pt x="2078" y="710"/>
                  </a:lnTo>
                  <a:lnTo>
                    <a:pt x="2040" y="604"/>
                  </a:lnTo>
                  <a:lnTo>
                    <a:pt x="2002" y="509"/>
                  </a:lnTo>
                  <a:lnTo>
                    <a:pt x="1954" y="413"/>
                  </a:lnTo>
                  <a:lnTo>
                    <a:pt x="1897" y="327"/>
                  </a:lnTo>
                  <a:lnTo>
                    <a:pt x="1829" y="250"/>
                  </a:lnTo>
                  <a:lnTo>
                    <a:pt x="1753" y="183"/>
                  </a:lnTo>
                  <a:lnTo>
                    <a:pt x="1667" y="125"/>
                  </a:lnTo>
                  <a:lnTo>
                    <a:pt x="1571" y="78"/>
                  </a:lnTo>
                  <a:lnTo>
                    <a:pt x="1494" y="49"/>
                  </a:lnTo>
                  <a:lnTo>
                    <a:pt x="1408" y="20"/>
                  </a:lnTo>
                  <a:lnTo>
                    <a:pt x="1312" y="11"/>
                  </a:lnTo>
                  <a:lnTo>
                    <a:pt x="12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4475754" y="2242866"/>
              <a:ext cx="64295" cy="81336"/>
            </a:xfrm>
            <a:custGeom>
              <a:avLst/>
              <a:gdLst/>
              <a:ahLst/>
              <a:cxnLst/>
              <a:rect l="l" t="t" r="r" b="b"/>
              <a:pathLst>
                <a:path w="1811" h="2291" fill="none" extrusionOk="0">
                  <a:moveTo>
                    <a:pt x="1073" y="1"/>
                  </a:moveTo>
                  <a:lnTo>
                    <a:pt x="1073" y="154"/>
                  </a:lnTo>
                  <a:lnTo>
                    <a:pt x="1073" y="154"/>
                  </a:lnTo>
                  <a:lnTo>
                    <a:pt x="1150" y="164"/>
                  </a:lnTo>
                  <a:lnTo>
                    <a:pt x="1217" y="173"/>
                  </a:lnTo>
                  <a:lnTo>
                    <a:pt x="1293" y="193"/>
                  </a:lnTo>
                  <a:lnTo>
                    <a:pt x="1360" y="221"/>
                  </a:lnTo>
                  <a:lnTo>
                    <a:pt x="1360" y="221"/>
                  </a:lnTo>
                  <a:lnTo>
                    <a:pt x="1437" y="260"/>
                  </a:lnTo>
                  <a:lnTo>
                    <a:pt x="1504" y="307"/>
                  </a:lnTo>
                  <a:lnTo>
                    <a:pt x="1562" y="355"/>
                  </a:lnTo>
                  <a:lnTo>
                    <a:pt x="1619" y="422"/>
                  </a:lnTo>
                  <a:lnTo>
                    <a:pt x="1667" y="499"/>
                  </a:lnTo>
                  <a:lnTo>
                    <a:pt x="1715" y="576"/>
                  </a:lnTo>
                  <a:lnTo>
                    <a:pt x="1744" y="652"/>
                  </a:lnTo>
                  <a:lnTo>
                    <a:pt x="1772" y="748"/>
                  </a:lnTo>
                  <a:lnTo>
                    <a:pt x="1772" y="748"/>
                  </a:lnTo>
                  <a:lnTo>
                    <a:pt x="1801" y="844"/>
                  </a:lnTo>
                  <a:lnTo>
                    <a:pt x="1811" y="949"/>
                  </a:lnTo>
                  <a:lnTo>
                    <a:pt x="1811" y="1055"/>
                  </a:lnTo>
                  <a:lnTo>
                    <a:pt x="1801" y="1160"/>
                  </a:lnTo>
                  <a:lnTo>
                    <a:pt x="1791" y="1265"/>
                  </a:lnTo>
                  <a:lnTo>
                    <a:pt x="1763" y="1371"/>
                  </a:lnTo>
                  <a:lnTo>
                    <a:pt x="1734" y="1476"/>
                  </a:lnTo>
                  <a:lnTo>
                    <a:pt x="1686" y="1572"/>
                  </a:lnTo>
                  <a:lnTo>
                    <a:pt x="1686" y="1572"/>
                  </a:lnTo>
                  <a:lnTo>
                    <a:pt x="1609" y="1725"/>
                  </a:lnTo>
                  <a:lnTo>
                    <a:pt x="1514" y="1869"/>
                  </a:lnTo>
                  <a:lnTo>
                    <a:pt x="1408" y="1984"/>
                  </a:lnTo>
                  <a:lnTo>
                    <a:pt x="1284" y="2089"/>
                  </a:lnTo>
                  <a:lnTo>
                    <a:pt x="1159" y="2175"/>
                  </a:lnTo>
                  <a:lnTo>
                    <a:pt x="1016" y="2233"/>
                  </a:lnTo>
                  <a:lnTo>
                    <a:pt x="949" y="2261"/>
                  </a:lnTo>
                  <a:lnTo>
                    <a:pt x="881" y="2271"/>
                  </a:lnTo>
                  <a:lnTo>
                    <a:pt x="805" y="2281"/>
                  </a:lnTo>
                  <a:lnTo>
                    <a:pt x="738" y="2290"/>
                  </a:lnTo>
                  <a:lnTo>
                    <a:pt x="738" y="2290"/>
                  </a:lnTo>
                  <a:lnTo>
                    <a:pt x="661" y="2281"/>
                  </a:lnTo>
                  <a:lnTo>
                    <a:pt x="594" y="2271"/>
                  </a:lnTo>
                  <a:lnTo>
                    <a:pt x="518" y="2252"/>
                  </a:lnTo>
                  <a:lnTo>
                    <a:pt x="450" y="2223"/>
                  </a:lnTo>
                  <a:lnTo>
                    <a:pt x="450" y="2223"/>
                  </a:lnTo>
                  <a:lnTo>
                    <a:pt x="383" y="2185"/>
                  </a:lnTo>
                  <a:lnTo>
                    <a:pt x="307" y="2137"/>
                  </a:lnTo>
                  <a:lnTo>
                    <a:pt x="249" y="2079"/>
                  </a:lnTo>
                  <a:lnTo>
                    <a:pt x="192" y="2022"/>
                  </a:lnTo>
                  <a:lnTo>
                    <a:pt x="144" y="1945"/>
                  </a:lnTo>
                  <a:lnTo>
                    <a:pt x="96" y="1869"/>
                  </a:lnTo>
                  <a:lnTo>
                    <a:pt x="67" y="1782"/>
                  </a:lnTo>
                  <a:lnTo>
                    <a:pt x="39" y="1696"/>
                  </a:lnTo>
                  <a:lnTo>
                    <a:pt x="39" y="1696"/>
                  </a:lnTo>
                  <a:lnTo>
                    <a:pt x="10" y="1601"/>
                  </a:lnTo>
                  <a:lnTo>
                    <a:pt x="0" y="1495"/>
                  </a:lnTo>
                  <a:lnTo>
                    <a:pt x="0" y="1390"/>
                  </a:lnTo>
                  <a:lnTo>
                    <a:pt x="10" y="1284"/>
                  </a:lnTo>
                  <a:lnTo>
                    <a:pt x="19" y="1179"/>
                  </a:lnTo>
                  <a:lnTo>
                    <a:pt x="48" y="1074"/>
                  </a:lnTo>
                  <a:lnTo>
                    <a:pt x="77" y="968"/>
                  </a:lnTo>
                  <a:lnTo>
                    <a:pt x="125" y="863"/>
                  </a:lnTo>
                  <a:lnTo>
                    <a:pt x="125" y="863"/>
                  </a:lnTo>
                  <a:lnTo>
                    <a:pt x="201" y="719"/>
                  </a:lnTo>
                  <a:lnTo>
                    <a:pt x="297" y="576"/>
                  </a:lnTo>
                  <a:lnTo>
                    <a:pt x="403" y="461"/>
                  </a:lnTo>
                  <a:lnTo>
                    <a:pt x="527" y="355"/>
                  </a:lnTo>
                  <a:lnTo>
                    <a:pt x="661" y="269"/>
                  </a:lnTo>
                  <a:lnTo>
                    <a:pt x="795" y="212"/>
                  </a:lnTo>
                  <a:lnTo>
                    <a:pt x="862" y="183"/>
                  </a:lnTo>
                  <a:lnTo>
                    <a:pt x="929" y="173"/>
                  </a:lnTo>
                  <a:lnTo>
                    <a:pt x="1006" y="164"/>
                  </a:lnTo>
                  <a:lnTo>
                    <a:pt x="1073" y="154"/>
                  </a:lnTo>
                  <a:lnTo>
                    <a:pt x="107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4406384" y="2223517"/>
              <a:ext cx="77218" cy="52721"/>
            </a:xfrm>
            <a:custGeom>
              <a:avLst/>
              <a:gdLst/>
              <a:ahLst/>
              <a:cxnLst/>
              <a:rect l="l" t="t" r="r" b="b"/>
              <a:pathLst>
                <a:path w="2175" h="1485" extrusionOk="0">
                  <a:moveTo>
                    <a:pt x="67" y="0"/>
                  </a:moveTo>
                  <a:lnTo>
                    <a:pt x="0" y="125"/>
                  </a:lnTo>
                  <a:lnTo>
                    <a:pt x="1916" y="1485"/>
                  </a:lnTo>
                  <a:lnTo>
                    <a:pt x="2175" y="1054"/>
                  </a:lnTo>
                  <a:lnTo>
                    <a:pt x="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a:off x="3584526" y="2124539"/>
              <a:ext cx="794368" cy="951147"/>
            </a:xfrm>
            <a:custGeom>
              <a:avLst/>
              <a:gdLst/>
              <a:ahLst/>
              <a:cxnLst/>
              <a:rect l="l" t="t" r="r" b="b"/>
              <a:pathLst>
                <a:path w="22375" h="26791" extrusionOk="0">
                  <a:moveTo>
                    <a:pt x="13984" y="1"/>
                  </a:moveTo>
                  <a:lnTo>
                    <a:pt x="13572" y="20"/>
                  </a:lnTo>
                  <a:lnTo>
                    <a:pt x="13362" y="30"/>
                  </a:lnTo>
                  <a:lnTo>
                    <a:pt x="13151" y="49"/>
                  </a:lnTo>
                  <a:lnTo>
                    <a:pt x="12940" y="77"/>
                  </a:lnTo>
                  <a:lnTo>
                    <a:pt x="12739" y="106"/>
                  </a:lnTo>
                  <a:lnTo>
                    <a:pt x="12528" y="154"/>
                  </a:lnTo>
                  <a:lnTo>
                    <a:pt x="12318" y="192"/>
                  </a:lnTo>
                  <a:lnTo>
                    <a:pt x="12116" y="250"/>
                  </a:lnTo>
                  <a:lnTo>
                    <a:pt x="11906" y="307"/>
                  </a:lnTo>
                  <a:lnTo>
                    <a:pt x="11705" y="384"/>
                  </a:lnTo>
                  <a:lnTo>
                    <a:pt x="11513" y="461"/>
                  </a:lnTo>
                  <a:lnTo>
                    <a:pt x="11312" y="547"/>
                  </a:lnTo>
                  <a:lnTo>
                    <a:pt x="11120" y="643"/>
                  </a:lnTo>
                  <a:lnTo>
                    <a:pt x="10938" y="748"/>
                  </a:lnTo>
                  <a:lnTo>
                    <a:pt x="10747" y="863"/>
                  </a:lnTo>
                  <a:lnTo>
                    <a:pt x="10574" y="987"/>
                  </a:lnTo>
                  <a:lnTo>
                    <a:pt x="10402" y="1121"/>
                  </a:lnTo>
                  <a:lnTo>
                    <a:pt x="10230" y="1265"/>
                  </a:lnTo>
                  <a:lnTo>
                    <a:pt x="10067" y="1418"/>
                  </a:lnTo>
                  <a:lnTo>
                    <a:pt x="9913" y="1591"/>
                  </a:lnTo>
                  <a:lnTo>
                    <a:pt x="9770" y="1773"/>
                  </a:lnTo>
                  <a:lnTo>
                    <a:pt x="9626" y="1964"/>
                  </a:lnTo>
                  <a:lnTo>
                    <a:pt x="9492" y="2165"/>
                  </a:lnTo>
                  <a:lnTo>
                    <a:pt x="9367" y="2386"/>
                  </a:lnTo>
                  <a:lnTo>
                    <a:pt x="9253" y="2616"/>
                  </a:lnTo>
                  <a:lnTo>
                    <a:pt x="9147" y="2855"/>
                  </a:lnTo>
                  <a:lnTo>
                    <a:pt x="9042" y="3114"/>
                  </a:lnTo>
                  <a:lnTo>
                    <a:pt x="8956" y="3382"/>
                  </a:lnTo>
                  <a:lnTo>
                    <a:pt x="8879" y="3669"/>
                  </a:lnTo>
                  <a:lnTo>
                    <a:pt x="8812" y="3966"/>
                  </a:lnTo>
                  <a:lnTo>
                    <a:pt x="8754" y="4282"/>
                  </a:lnTo>
                  <a:lnTo>
                    <a:pt x="8707" y="4617"/>
                  </a:lnTo>
                  <a:lnTo>
                    <a:pt x="8678" y="4962"/>
                  </a:lnTo>
                  <a:lnTo>
                    <a:pt x="8649" y="5317"/>
                  </a:lnTo>
                  <a:lnTo>
                    <a:pt x="8640" y="5700"/>
                  </a:lnTo>
                  <a:lnTo>
                    <a:pt x="8553" y="5738"/>
                  </a:lnTo>
                  <a:lnTo>
                    <a:pt x="8314" y="5872"/>
                  </a:lnTo>
                  <a:lnTo>
                    <a:pt x="7931" y="6092"/>
                  </a:lnTo>
                  <a:lnTo>
                    <a:pt x="7433" y="6389"/>
                  </a:lnTo>
                  <a:lnTo>
                    <a:pt x="7145" y="6571"/>
                  </a:lnTo>
                  <a:lnTo>
                    <a:pt x="6839" y="6782"/>
                  </a:lnTo>
                  <a:lnTo>
                    <a:pt x="6513" y="7002"/>
                  </a:lnTo>
                  <a:lnTo>
                    <a:pt x="6168" y="7251"/>
                  </a:lnTo>
                  <a:lnTo>
                    <a:pt x="5814" y="7520"/>
                  </a:lnTo>
                  <a:lnTo>
                    <a:pt x="5450" y="7817"/>
                  </a:lnTo>
                  <a:lnTo>
                    <a:pt x="5076" y="8123"/>
                  </a:lnTo>
                  <a:lnTo>
                    <a:pt x="4703" y="8458"/>
                  </a:lnTo>
                  <a:lnTo>
                    <a:pt x="4320" y="8813"/>
                  </a:lnTo>
                  <a:lnTo>
                    <a:pt x="3937" y="9186"/>
                  </a:lnTo>
                  <a:lnTo>
                    <a:pt x="3563" y="9588"/>
                  </a:lnTo>
                  <a:lnTo>
                    <a:pt x="3190" y="10000"/>
                  </a:lnTo>
                  <a:lnTo>
                    <a:pt x="2816" y="10441"/>
                  </a:lnTo>
                  <a:lnTo>
                    <a:pt x="2462" y="10910"/>
                  </a:lnTo>
                  <a:lnTo>
                    <a:pt x="2289" y="11140"/>
                  </a:lnTo>
                  <a:lnTo>
                    <a:pt x="2126" y="11389"/>
                  </a:lnTo>
                  <a:lnTo>
                    <a:pt x="1954" y="11638"/>
                  </a:lnTo>
                  <a:lnTo>
                    <a:pt x="1801" y="11887"/>
                  </a:lnTo>
                  <a:lnTo>
                    <a:pt x="1638" y="12155"/>
                  </a:lnTo>
                  <a:lnTo>
                    <a:pt x="1485" y="12414"/>
                  </a:lnTo>
                  <a:lnTo>
                    <a:pt x="1341" y="12682"/>
                  </a:lnTo>
                  <a:lnTo>
                    <a:pt x="1197" y="12960"/>
                  </a:lnTo>
                  <a:lnTo>
                    <a:pt x="1063" y="13247"/>
                  </a:lnTo>
                  <a:lnTo>
                    <a:pt x="939" y="13525"/>
                  </a:lnTo>
                  <a:lnTo>
                    <a:pt x="814" y="13822"/>
                  </a:lnTo>
                  <a:lnTo>
                    <a:pt x="699" y="14119"/>
                  </a:lnTo>
                  <a:lnTo>
                    <a:pt x="594" y="14416"/>
                  </a:lnTo>
                  <a:lnTo>
                    <a:pt x="489" y="14722"/>
                  </a:lnTo>
                  <a:lnTo>
                    <a:pt x="402" y="15038"/>
                  </a:lnTo>
                  <a:lnTo>
                    <a:pt x="316" y="15354"/>
                  </a:lnTo>
                  <a:lnTo>
                    <a:pt x="240" y="15680"/>
                  </a:lnTo>
                  <a:lnTo>
                    <a:pt x="173" y="16006"/>
                  </a:lnTo>
                  <a:lnTo>
                    <a:pt x="115" y="16341"/>
                  </a:lnTo>
                  <a:lnTo>
                    <a:pt x="67" y="16676"/>
                  </a:lnTo>
                  <a:lnTo>
                    <a:pt x="29" y="17079"/>
                  </a:lnTo>
                  <a:lnTo>
                    <a:pt x="0" y="17471"/>
                  </a:lnTo>
                  <a:lnTo>
                    <a:pt x="0" y="17854"/>
                  </a:lnTo>
                  <a:lnTo>
                    <a:pt x="19" y="18238"/>
                  </a:lnTo>
                  <a:lnTo>
                    <a:pt x="48" y="18611"/>
                  </a:lnTo>
                  <a:lnTo>
                    <a:pt x="96" y="18985"/>
                  </a:lnTo>
                  <a:lnTo>
                    <a:pt x="163" y="19339"/>
                  </a:lnTo>
                  <a:lnTo>
                    <a:pt x="249" y="19703"/>
                  </a:lnTo>
                  <a:lnTo>
                    <a:pt x="355" y="20048"/>
                  </a:lnTo>
                  <a:lnTo>
                    <a:pt x="469" y="20393"/>
                  </a:lnTo>
                  <a:lnTo>
                    <a:pt x="594" y="20728"/>
                  </a:lnTo>
                  <a:lnTo>
                    <a:pt x="747" y="21063"/>
                  </a:lnTo>
                  <a:lnTo>
                    <a:pt x="900" y="21389"/>
                  </a:lnTo>
                  <a:lnTo>
                    <a:pt x="1082" y="21705"/>
                  </a:lnTo>
                  <a:lnTo>
                    <a:pt x="1264" y="22011"/>
                  </a:lnTo>
                  <a:lnTo>
                    <a:pt x="1466" y="22308"/>
                  </a:lnTo>
                  <a:lnTo>
                    <a:pt x="1686" y="22605"/>
                  </a:lnTo>
                  <a:lnTo>
                    <a:pt x="1906" y="22892"/>
                  </a:lnTo>
                  <a:lnTo>
                    <a:pt x="2146" y="23170"/>
                  </a:lnTo>
                  <a:lnTo>
                    <a:pt x="2395" y="23438"/>
                  </a:lnTo>
                  <a:lnTo>
                    <a:pt x="2663" y="23697"/>
                  </a:lnTo>
                  <a:lnTo>
                    <a:pt x="2931" y="23946"/>
                  </a:lnTo>
                  <a:lnTo>
                    <a:pt x="3209" y="24186"/>
                  </a:lnTo>
                  <a:lnTo>
                    <a:pt x="3506" y="24425"/>
                  </a:lnTo>
                  <a:lnTo>
                    <a:pt x="3803" y="24645"/>
                  </a:lnTo>
                  <a:lnTo>
                    <a:pt x="4119" y="24866"/>
                  </a:lnTo>
                  <a:lnTo>
                    <a:pt x="4435" y="25067"/>
                  </a:lnTo>
                  <a:lnTo>
                    <a:pt x="4760" y="25268"/>
                  </a:lnTo>
                  <a:lnTo>
                    <a:pt x="5096" y="25450"/>
                  </a:lnTo>
                  <a:lnTo>
                    <a:pt x="5440" y="25622"/>
                  </a:lnTo>
                  <a:lnTo>
                    <a:pt x="5785" y="25795"/>
                  </a:lnTo>
                  <a:lnTo>
                    <a:pt x="6140" y="25948"/>
                  </a:lnTo>
                  <a:lnTo>
                    <a:pt x="6542" y="26101"/>
                  </a:lnTo>
                  <a:lnTo>
                    <a:pt x="6954" y="26245"/>
                  </a:lnTo>
                  <a:lnTo>
                    <a:pt x="7375" y="26369"/>
                  </a:lnTo>
                  <a:lnTo>
                    <a:pt x="7806" y="26475"/>
                  </a:lnTo>
                  <a:lnTo>
                    <a:pt x="8247" y="26561"/>
                  </a:lnTo>
                  <a:lnTo>
                    <a:pt x="8687" y="26638"/>
                  </a:lnTo>
                  <a:lnTo>
                    <a:pt x="9147" y="26705"/>
                  </a:lnTo>
                  <a:lnTo>
                    <a:pt x="9597" y="26743"/>
                  </a:lnTo>
                  <a:lnTo>
                    <a:pt x="10057" y="26772"/>
                  </a:lnTo>
                  <a:lnTo>
                    <a:pt x="10517" y="26791"/>
                  </a:lnTo>
                  <a:lnTo>
                    <a:pt x="10977" y="26791"/>
                  </a:lnTo>
                  <a:lnTo>
                    <a:pt x="11436" y="26781"/>
                  </a:lnTo>
                  <a:lnTo>
                    <a:pt x="11887" y="26752"/>
                  </a:lnTo>
                  <a:lnTo>
                    <a:pt x="12337" y="26714"/>
                  </a:lnTo>
                  <a:lnTo>
                    <a:pt x="12787" y="26657"/>
                  </a:lnTo>
                  <a:lnTo>
                    <a:pt x="13227" y="26590"/>
                  </a:lnTo>
                  <a:lnTo>
                    <a:pt x="13658" y="26513"/>
                  </a:lnTo>
                  <a:lnTo>
                    <a:pt x="14080" y="26427"/>
                  </a:lnTo>
                  <a:lnTo>
                    <a:pt x="14492" y="26321"/>
                  </a:lnTo>
                  <a:lnTo>
                    <a:pt x="14884" y="26206"/>
                  </a:lnTo>
                  <a:lnTo>
                    <a:pt x="15277" y="26082"/>
                  </a:lnTo>
                  <a:lnTo>
                    <a:pt x="15641" y="25938"/>
                  </a:lnTo>
                  <a:lnTo>
                    <a:pt x="15996" y="25795"/>
                  </a:lnTo>
                  <a:lnTo>
                    <a:pt x="16340" y="25632"/>
                  </a:lnTo>
                  <a:lnTo>
                    <a:pt x="16656" y="25459"/>
                  </a:lnTo>
                  <a:lnTo>
                    <a:pt x="16953" y="25287"/>
                  </a:lnTo>
                  <a:lnTo>
                    <a:pt x="17231" y="25095"/>
                  </a:lnTo>
                  <a:lnTo>
                    <a:pt x="17490" y="24894"/>
                  </a:lnTo>
                  <a:lnTo>
                    <a:pt x="17605" y="24789"/>
                  </a:lnTo>
                  <a:lnTo>
                    <a:pt x="17720" y="24684"/>
                  </a:lnTo>
                  <a:lnTo>
                    <a:pt x="17825" y="24578"/>
                  </a:lnTo>
                  <a:lnTo>
                    <a:pt x="17921" y="24473"/>
                  </a:lnTo>
                  <a:lnTo>
                    <a:pt x="18017" y="24358"/>
                  </a:lnTo>
                  <a:lnTo>
                    <a:pt x="18103" y="24243"/>
                  </a:lnTo>
                  <a:lnTo>
                    <a:pt x="18179" y="24128"/>
                  </a:lnTo>
                  <a:lnTo>
                    <a:pt x="18246" y="24004"/>
                  </a:lnTo>
                  <a:lnTo>
                    <a:pt x="18371" y="23774"/>
                  </a:lnTo>
                  <a:lnTo>
                    <a:pt x="18495" y="23534"/>
                  </a:lnTo>
                  <a:lnTo>
                    <a:pt x="18601" y="23285"/>
                  </a:lnTo>
                  <a:lnTo>
                    <a:pt x="18706" y="23017"/>
                  </a:lnTo>
                  <a:lnTo>
                    <a:pt x="18802" y="22758"/>
                  </a:lnTo>
                  <a:lnTo>
                    <a:pt x="18888" y="22481"/>
                  </a:lnTo>
                  <a:lnTo>
                    <a:pt x="18965" y="22193"/>
                  </a:lnTo>
                  <a:lnTo>
                    <a:pt x="19041" y="21906"/>
                  </a:lnTo>
                  <a:lnTo>
                    <a:pt x="19108" y="21609"/>
                  </a:lnTo>
                  <a:lnTo>
                    <a:pt x="19166" y="21312"/>
                  </a:lnTo>
                  <a:lnTo>
                    <a:pt x="19223" y="21006"/>
                  </a:lnTo>
                  <a:lnTo>
                    <a:pt x="19271" y="20690"/>
                  </a:lnTo>
                  <a:lnTo>
                    <a:pt x="19310" y="20373"/>
                  </a:lnTo>
                  <a:lnTo>
                    <a:pt x="19348" y="20057"/>
                  </a:lnTo>
                  <a:lnTo>
                    <a:pt x="19405" y="19406"/>
                  </a:lnTo>
                  <a:lnTo>
                    <a:pt x="19444" y="18736"/>
                  </a:lnTo>
                  <a:lnTo>
                    <a:pt x="19463" y="18065"/>
                  </a:lnTo>
                  <a:lnTo>
                    <a:pt x="19463" y="17385"/>
                  </a:lnTo>
                  <a:lnTo>
                    <a:pt x="19444" y="16705"/>
                  </a:lnTo>
                  <a:lnTo>
                    <a:pt x="19415" y="16025"/>
                  </a:lnTo>
                  <a:lnTo>
                    <a:pt x="19367" y="15345"/>
                  </a:lnTo>
                  <a:lnTo>
                    <a:pt x="19319" y="14684"/>
                  </a:lnTo>
                  <a:lnTo>
                    <a:pt x="19252" y="14023"/>
                  </a:lnTo>
                  <a:lnTo>
                    <a:pt x="19185" y="13381"/>
                  </a:lnTo>
                  <a:lnTo>
                    <a:pt x="19099" y="12759"/>
                  </a:lnTo>
                  <a:lnTo>
                    <a:pt x="19022" y="12146"/>
                  </a:lnTo>
                  <a:lnTo>
                    <a:pt x="18936" y="11571"/>
                  </a:lnTo>
                  <a:lnTo>
                    <a:pt x="18754" y="10498"/>
                  </a:lnTo>
                  <a:lnTo>
                    <a:pt x="18582" y="9560"/>
                  </a:lnTo>
                  <a:lnTo>
                    <a:pt x="18428" y="8774"/>
                  </a:lnTo>
                  <a:lnTo>
                    <a:pt x="18304" y="8190"/>
                  </a:lnTo>
                  <a:lnTo>
                    <a:pt x="18179" y="7692"/>
                  </a:lnTo>
                  <a:lnTo>
                    <a:pt x="18361" y="7663"/>
                  </a:lnTo>
                  <a:lnTo>
                    <a:pt x="18553" y="7625"/>
                  </a:lnTo>
                  <a:lnTo>
                    <a:pt x="18811" y="7567"/>
                  </a:lnTo>
                  <a:lnTo>
                    <a:pt x="19118" y="7491"/>
                  </a:lnTo>
                  <a:lnTo>
                    <a:pt x="19463" y="7395"/>
                  </a:lnTo>
                  <a:lnTo>
                    <a:pt x="19827" y="7280"/>
                  </a:lnTo>
                  <a:lnTo>
                    <a:pt x="20210" y="7136"/>
                  </a:lnTo>
                  <a:lnTo>
                    <a:pt x="20401" y="7060"/>
                  </a:lnTo>
                  <a:lnTo>
                    <a:pt x="20593" y="6974"/>
                  </a:lnTo>
                  <a:lnTo>
                    <a:pt x="20785" y="6878"/>
                  </a:lnTo>
                  <a:lnTo>
                    <a:pt x="20967" y="6782"/>
                  </a:lnTo>
                  <a:lnTo>
                    <a:pt x="21149" y="6677"/>
                  </a:lnTo>
                  <a:lnTo>
                    <a:pt x="21321" y="6571"/>
                  </a:lnTo>
                  <a:lnTo>
                    <a:pt x="21493" y="6456"/>
                  </a:lnTo>
                  <a:lnTo>
                    <a:pt x="21647" y="6322"/>
                  </a:lnTo>
                  <a:lnTo>
                    <a:pt x="21790" y="6198"/>
                  </a:lnTo>
                  <a:lnTo>
                    <a:pt x="21924" y="6054"/>
                  </a:lnTo>
                  <a:lnTo>
                    <a:pt x="22039" y="5910"/>
                  </a:lnTo>
                  <a:lnTo>
                    <a:pt x="22145" y="5757"/>
                  </a:lnTo>
                  <a:lnTo>
                    <a:pt x="22231" y="5594"/>
                  </a:lnTo>
                  <a:lnTo>
                    <a:pt x="22298" y="5422"/>
                  </a:lnTo>
                  <a:lnTo>
                    <a:pt x="22346" y="5240"/>
                  </a:lnTo>
                  <a:lnTo>
                    <a:pt x="22375" y="5058"/>
                  </a:lnTo>
                  <a:lnTo>
                    <a:pt x="22202" y="4943"/>
                  </a:lnTo>
                  <a:lnTo>
                    <a:pt x="21733" y="4627"/>
                  </a:lnTo>
                  <a:lnTo>
                    <a:pt x="21417" y="4397"/>
                  </a:lnTo>
                  <a:lnTo>
                    <a:pt x="21053" y="4139"/>
                  </a:lnTo>
                  <a:lnTo>
                    <a:pt x="20670" y="3851"/>
                  </a:lnTo>
                  <a:lnTo>
                    <a:pt x="20258" y="3535"/>
                  </a:lnTo>
                  <a:lnTo>
                    <a:pt x="19846" y="3190"/>
                  </a:lnTo>
                  <a:lnTo>
                    <a:pt x="19434" y="2836"/>
                  </a:lnTo>
                  <a:lnTo>
                    <a:pt x="19032" y="2462"/>
                  </a:lnTo>
                  <a:lnTo>
                    <a:pt x="18840" y="2271"/>
                  </a:lnTo>
                  <a:lnTo>
                    <a:pt x="18658" y="2089"/>
                  </a:lnTo>
                  <a:lnTo>
                    <a:pt x="18486" y="1897"/>
                  </a:lnTo>
                  <a:lnTo>
                    <a:pt x="18313" y="1706"/>
                  </a:lnTo>
                  <a:lnTo>
                    <a:pt x="18160" y="1514"/>
                  </a:lnTo>
                  <a:lnTo>
                    <a:pt x="18026" y="1323"/>
                  </a:lnTo>
                  <a:lnTo>
                    <a:pt x="17902" y="1131"/>
                  </a:lnTo>
                  <a:lnTo>
                    <a:pt x="17787" y="949"/>
                  </a:lnTo>
                  <a:lnTo>
                    <a:pt x="17691" y="767"/>
                  </a:lnTo>
                  <a:lnTo>
                    <a:pt x="17624" y="585"/>
                  </a:lnTo>
                  <a:lnTo>
                    <a:pt x="17518" y="556"/>
                  </a:lnTo>
                  <a:lnTo>
                    <a:pt x="17241" y="470"/>
                  </a:lnTo>
                  <a:lnTo>
                    <a:pt x="16800" y="355"/>
                  </a:lnTo>
                  <a:lnTo>
                    <a:pt x="16522" y="288"/>
                  </a:lnTo>
                  <a:lnTo>
                    <a:pt x="16225" y="231"/>
                  </a:lnTo>
                  <a:lnTo>
                    <a:pt x="15900" y="164"/>
                  </a:lnTo>
                  <a:lnTo>
                    <a:pt x="15545" y="116"/>
                  </a:lnTo>
                  <a:lnTo>
                    <a:pt x="15181" y="68"/>
                  </a:lnTo>
                  <a:lnTo>
                    <a:pt x="14798" y="30"/>
                  </a:lnTo>
                  <a:lnTo>
                    <a:pt x="14396" y="10"/>
                  </a:lnTo>
                  <a:lnTo>
                    <a:pt x="13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4538982" y="2285041"/>
              <a:ext cx="25207" cy="21799"/>
            </a:xfrm>
            <a:custGeom>
              <a:avLst/>
              <a:gdLst/>
              <a:ahLst/>
              <a:cxnLst/>
              <a:rect l="l" t="t" r="r" b="b"/>
              <a:pathLst>
                <a:path w="710" h="614" extrusionOk="0">
                  <a:moveTo>
                    <a:pt x="144" y="1"/>
                  </a:moveTo>
                  <a:lnTo>
                    <a:pt x="1" y="413"/>
                  </a:lnTo>
                  <a:lnTo>
                    <a:pt x="566" y="614"/>
                  </a:lnTo>
                  <a:lnTo>
                    <a:pt x="710" y="211"/>
                  </a:lnTo>
                  <a:lnTo>
                    <a:pt x="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6"/>
          <p:cNvGrpSpPr/>
          <p:nvPr/>
        </p:nvGrpSpPr>
        <p:grpSpPr>
          <a:xfrm>
            <a:off x="6160020" y="2299823"/>
            <a:ext cx="2637379" cy="596100"/>
            <a:chOff x="6033350" y="1109875"/>
            <a:chExt cx="2637379" cy="596100"/>
          </a:xfrm>
        </p:grpSpPr>
        <p:sp>
          <p:nvSpPr>
            <p:cNvPr id="301" name="Google Shape;301;p16"/>
            <p:cNvSpPr txBox="1"/>
            <p:nvPr/>
          </p:nvSpPr>
          <p:spPr>
            <a:xfrm>
              <a:off x="6689529" y="1245244"/>
              <a:ext cx="1981200" cy="331800"/>
            </a:xfrm>
            <a:prstGeom prst="rect">
              <a:avLst/>
            </a:prstGeom>
            <a:noFill/>
            <a:ln>
              <a:noFill/>
            </a:ln>
          </p:spPr>
          <p:txBody>
            <a:bodyPr spcFirstLastPara="1" wrap="square" lIns="91425" tIns="91425" rIns="91425" bIns="91425" anchor="ctr" anchorCtr="0">
              <a:noAutofit/>
            </a:bodyPr>
            <a:lstStyle/>
            <a:p>
              <a:r>
                <a:rPr lang="en" sz="1800" b="1" err="1">
                  <a:latin typeface="Fira Sans Extra Condensed"/>
                  <a:ea typeface="Fira Sans Extra Condensed"/>
                  <a:cs typeface="Fira Sans Extra Condensed"/>
                  <a:sym typeface="Fira Sans Extra Condensed"/>
                </a:rPr>
                <a:t>Đánh</a:t>
              </a:r>
              <a:r>
                <a:rPr lang="en" sz="1800" b="1">
                  <a:latin typeface="Fira Sans Extra Condensed"/>
                  <a:ea typeface="Fira Sans Extra Condensed"/>
                  <a:cs typeface="Fira Sans Extra Condensed"/>
                  <a:sym typeface="Fira Sans Extra Condensed"/>
                </a:rPr>
                <a:t> </a:t>
              </a:r>
              <a:r>
                <a:rPr lang="en" sz="1800" b="1" err="1">
                  <a:latin typeface="Fira Sans Extra Condensed"/>
                  <a:ea typeface="Fira Sans Extra Condensed"/>
                  <a:cs typeface="Fira Sans Extra Condensed"/>
                  <a:sym typeface="Fira Sans Extra Condensed"/>
                </a:rPr>
                <a:t>giá</a:t>
              </a:r>
              <a:endParaRPr lang="en" sz="1800" b="1" err="1">
                <a:solidFill>
                  <a:srgbClr val="000000"/>
                </a:solidFill>
                <a:latin typeface="Fira Sans Extra Condensed"/>
                <a:ea typeface="Fira Sans Extra Condensed"/>
                <a:cs typeface="Fira Sans Extra Condensed"/>
              </a:endParaRPr>
            </a:p>
          </p:txBody>
        </p:sp>
        <p:sp>
          <p:nvSpPr>
            <p:cNvPr id="303" name="Google Shape;303;p16"/>
            <p:cNvSpPr/>
            <p:nvPr/>
          </p:nvSpPr>
          <p:spPr>
            <a:xfrm>
              <a:off x="6033350"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04</a:t>
              </a:r>
              <a:endParaRPr sz="1800">
                <a:solidFill>
                  <a:schemeClr val="lt1"/>
                </a:solidFill>
              </a:endParaRPr>
            </a:p>
          </p:txBody>
        </p:sp>
      </p:grpSp>
      <p:grpSp>
        <p:nvGrpSpPr>
          <p:cNvPr id="304" name="Google Shape;304;p16"/>
          <p:cNvGrpSpPr/>
          <p:nvPr/>
        </p:nvGrpSpPr>
        <p:grpSpPr>
          <a:xfrm>
            <a:off x="6178896" y="1108528"/>
            <a:ext cx="2629358" cy="596100"/>
            <a:chOff x="3297248" y="2589598"/>
            <a:chExt cx="2629358" cy="596100"/>
          </a:xfrm>
        </p:grpSpPr>
        <p:sp>
          <p:nvSpPr>
            <p:cNvPr id="306" name="Google Shape;306;p16"/>
            <p:cNvSpPr txBox="1"/>
            <p:nvPr/>
          </p:nvSpPr>
          <p:spPr>
            <a:xfrm>
              <a:off x="3945406" y="2712141"/>
              <a:ext cx="1981200" cy="331800"/>
            </a:xfrm>
            <a:prstGeom prst="rect">
              <a:avLst/>
            </a:prstGeom>
            <a:noFill/>
            <a:ln>
              <a:noFill/>
            </a:ln>
          </p:spPr>
          <p:txBody>
            <a:bodyPr spcFirstLastPara="1" wrap="square" lIns="91425" tIns="91425" rIns="91425" bIns="91425" anchor="ctr" anchorCtr="0">
              <a:noAutofit/>
            </a:bodyPr>
            <a:lstStyle/>
            <a:p>
              <a:r>
                <a:rPr lang="en" sz="1800" b="1">
                  <a:latin typeface="Fira Sans Extra Condensed"/>
                  <a:sym typeface="Fira Sans Extra Condensed"/>
                </a:rPr>
                <a:t>Phương </a:t>
              </a:r>
              <a:r>
                <a:rPr lang="en" sz="1800" b="1" err="1">
                  <a:latin typeface="Fira Sans Extra Condensed"/>
                  <a:sym typeface="Fira Sans Extra Condensed"/>
                </a:rPr>
                <a:t>pháp</a:t>
              </a:r>
              <a:endParaRPr lang="vi-VN" err="1"/>
            </a:p>
          </p:txBody>
        </p:sp>
        <p:sp>
          <p:nvSpPr>
            <p:cNvPr id="308" name="Google Shape;308;p16"/>
            <p:cNvSpPr/>
            <p:nvPr/>
          </p:nvSpPr>
          <p:spPr>
            <a:xfrm>
              <a:off x="3297248" y="2589598"/>
              <a:ext cx="596100" cy="596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sz="1800">
                <a:solidFill>
                  <a:schemeClr val="lt1"/>
                </a:solidFill>
              </a:endParaRPr>
            </a:p>
          </p:txBody>
        </p:sp>
      </p:grpSp>
      <p:grpSp>
        <p:nvGrpSpPr>
          <p:cNvPr id="309" name="Google Shape;309;p16"/>
          <p:cNvGrpSpPr/>
          <p:nvPr/>
        </p:nvGrpSpPr>
        <p:grpSpPr>
          <a:xfrm>
            <a:off x="3512460" y="2298928"/>
            <a:ext cx="2637407" cy="596100"/>
            <a:chOff x="3297248" y="4055023"/>
            <a:chExt cx="2637407" cy="596100"/>
          </a:xfrm>
        </p:grpSpPr>
        <p:sp>
          <p:nvSpPr>
            <p:cNvPr id="311" name="Google Shape;311;p16"/>
            <p:cNvSpPr txBox="1"/>
            <p:nvPr/>
          </p:nvSpPr>
          <p:spPr>
            <a:xfrm>
              <a:off x="3953455" y="4187089"/>
              <a:ext cx="1981200" cy="331800"/>
            </a:xfrm>
            <a:prstGeom prst="rect">
              <a:avLst/>
            </a:prstGeom>
            <a:noFill/>
            <a:ln>
              <a:noFill/>
            </a:ln>
          </p:spPr>
          <p:txBody>
            <a:bodyPr spcFirstLastPara="1" wrap="square" lIns="91425" tIns="91425" rIns="91425" bIns="91425" anchor="ctr" anchorCtr="0">
              <a:noAutofit/>
            </a:bodyPr>
            <a:lstStyle/>
            <a:p>
              <a:r>
                <a:rPr lang="en" sz="1800" b="1">
                  <a:latin typeface="Fira Sans Extra Condensed"/>
                  <a:sym typeface="Fira Sans Extra Condensed"/>
                </a:rPr>
                <a:t>Triển khai</a:t>
              </a:r>
              <a:endParaRPr lang="vi-VN"/>
            </a:p>
          </p:txBody>
        </p:sp>
        <p:sp>
          <p:nvSpPr>
            <p:cNvPr id="313" name="Google Shape;313;p16"/>
            <p:cNvSpPr/>
            <p:nvPr/>
          </p:nvSpPr>
          <p:spPr>
            <a:xfrm>
              <a:off x="3297248" y="4055023"/>
              <a:ext cx="596100" cy="596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a:solidFill>
                  <a:schemeClr val="lt1"/>
                </a:solidFill>
              </a:endParaRPr>
            </a:p>
          </p:txBody>
        </p:sp>
      </p:grpSp>
      <p:grpSp>
        <p:nvGrpSpPr>
          <p:cNvPr id="2" name="Google Shape;299;p16">
            <a:extLst>
              <a:ext uri="{FF2B5EF4-FFF2-40B4-BE49-F238E27FC236}">
                <a16:creationId xmlns:a16="http://schemas.microsoft.com/office/drawing/2014/main" id="{C10383C7-FA82-1C60-774A-A026781AFE95}"/>
              </a:ext>
            </a:extLst>
          </p:cNvPr>
          <p:cNvGrpSpPr/>
          <p:nvPr/>
        </p:nvGrpSpPr>
        <p:grpSpPr>
          <a:xfrm>
            <a:off x="3530019" y="3605157"/>
            <a:ext cx="2637378" cy="596100"/>
            <a:chOff x="6033350" y="1109875"/>
            <a:chExt cx="2637378" cy="596100"/>
          </a:xfrm>
        </p:grpSpPr>
        <p:sp>
          <p:nvSpPr>
            <p:cNvPr id="5" name="Google Shape;301;p16">
              <a:extLst>
                <a:ext uri="{FF2B5EF4-FFF2-40B4-BE49-F238E27FC236}">
                  <a16:creationId xmlns:a16="http://schemas.microsoft.com/office/drawing/2014/main" id="{42C7363C-717F-AABE-44E1-12691C022D2E}"/>
                </a:ext>
              </a:extLst>
            </p:cNvPr>
            <p:cNvSpPr txBox="1"/>
            <p:nvPr/>
          </p:nvSpPr>
          <p:spPr>
            <a:xfrm>
              <a:off x="6689528" y="1245244"/>
              <a:ext cx="1981200" cy="331800"/>
            </a:xfrm>
            <a:prstGeom prst="rect">
              <a:avLst/>
            </a:prstGeom>
            <a:noFill/>
            <a:ln>
              <a:noFill/>
            </a:ln>
          </p:spPr>
          <p:txBody>
            <a:bodyPr spcFirstLastPara="1" wrap="square" lIns="91425" tIns="91425" rIns="91425" bIns="91425" anchor="ctr" anchorCtr="0">
              <a:noAutofit/>
            </a:bodyPr>
            <a:lstStyle/>
            <a:p>
              <a:r>
                <a:rPr lang="en" sz="1800" b="1" err="1">
                  <a:latin typeface="Fira Sans Extra Condensed"/>
                  <a:sym typeface="Fira Sans Extra Condensed"/>
                </a:rPr>
                <a:t>Kết</a:t>
              </a:r>
              <a:r>
                <a:rPr lang="en" sz="1800" b="1">
                  <a:latin typeface="Fira Sans Extra Condensed"/>
                  <a:sym typeface="Fira Sans Extra Condensed"/>
                </a:rPr>
                <a:t> </a:t>
              </a:r>
              <a:r>
                <a:rPr lang="en" sz="1800" b="1" err="1">
                  <a:latin typeface="Fira Sans Extra Condensed"/>
                  <a:sym typeface="Fira Sans Extra Condensed"/>
                </a:rPr>
                <a:t>luận</a:t>
              </a:r>
              <a:endParaRPr lang="vi-VN" err="1"/>
            </a:p>
          </p:txBody>
        </p:sp>
        <p:sp>
          <p:nvSpPr>
            <p:cNvPr id="4" name="Google Shape;303;p16">
              <a:extLst>
                <a:ext uri="{FF2B5EF4-FFF2-40B4-BE49-F238E27FC236}">
                  <a16:creationId xmlns:a16="http://schemas.microsoft.com/office/drawing/2014/main" id="{B487684D-880D-3783-36CA-6366A34E4010}"/>
                </a:ext>
              </a:extLst>
            </p:cNvPr>
            <p:cNvSpPr/>
            <p:nvPr/>
          </p:nvSpPr>
          <p:spPr>
            <a:xfrm>
              <a:off x="6033350"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sym typeface="Fira Sans Extra Condensed"/>
                </a:rPr>
                <a:t>05</a:t>
              </a:r>
              <a:endParaRPr sz="1800">
                <a:solidFill>
                  <a:schemeClr val="lt1"/>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328290" y="947007"/>
                <a:ext cx="8487420" cy="1399082"/>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b="1">
                    <a:latin typeface="Roboto"/>
                    <a:ea typeface="Roboto"/>
                    <a:cs typeface="Roboto"/>
                  </a:rPr>
                  <a:t>Kết </a:t>
                </a:r>
                <a:r>
                  <a:rPr lang="en-US" b="1" err="1">
                    <a:latin typeface="Roboto"/>
                    <a:ea typeface="Roboto"/>
                    <a:cs typeface="Roboto"/>
                  </a:rPr>
                  <a:t>quả</a:t>
                </a:r>
                <a:r>
                  <a:rPr lang="en-US">
                    <a:latin typeface="Roboto"/>
                    <a:ea typeface="Roboto"/>
                    <a:cs typeface="Roboto"/>
                  </a:rPr>
                  <a:t>: </a:t>
                </a:r>
              </a:p>
              <a:p>
                <a:pPr marL="2540">
                  <a:buSzPts val="1400"/>
                </a:pPr>
                <a:r>
                  <a:rPr lang="en-US">
                    <a:latin typeface="Roboto"/>
                    <a:ea typeface="Roboto"/>
                    <a:cs typeface="Roboto"/>
                  </a:rPr>
                  <a:t>	</a:t>
                </a:r>
                <a:r>
                  <a:rPr lang="vi-VN">
                    <a:latin typeface="Roboto"/>
                    <a:ea typeface="Roboto"/>
                    <a:cs typeface="Roboto"/>
                  </a:rPr>
                  <a:t>N = 4 </a:t>
                </a:r>
                <a:r>
                  <a:rPr lang="vi-VN" err="1">
                    <a:latin typeface="Roboto"/>
                    <a:ea typeface="Roboto"/>
                    <a:cs typeface="Roboto"/>
                  </a:rPr>
                  <a:t>port</a:t>
                </a:r>
                <a:endParaRPr lang="en-US">
                  <a:latin typeface="Roboto"/>
                  <a:ea typeface="Roboto"/>
                  <a:cs typeface="Roboto"/>
                </a:endParaRPr>
              </a:p>
              <a:p>
                <a:pPr marL="2540">
                  <a:buSzPts val="1400"/>
                </a:pPr>
                <a:r>
                  <a:rPr lang="en-US">
                    <a:latin typeface="Roboto"/>
                    <a:ea typeface="Roboto"/>
                    <a:cs typeface="Roboto"/>
                  </a:rPr>
                  <a:t>	</a:t>
                </a:r>
                <a:r>
                  <a:rPr lang="vi-VN">
                    <a:latin typeface="Roboto"/>
                    <a:ea typeface="Roboto"/>
                    <a:cs typeface="Roboto"/>
                  </a:rPr>
                  <a:t>V = 5 </a:t>
                </a:r>
                <a:r>
                  <a:rPr lang="vi-VN" err="1">
                    <a:latin typeface="Roboto"/>
                    <a:ea typeface="Roboto"/>
                    <a:cs typeface="Roboto"/>
                  </a:rPr>
                  <a:t>service</a:t>
                </a:r>
                <a:r>
                  <a:rPr lang="en-US">
                    <a:latin typeface="Roboto"/>
                    <a:ea typeface="Roboto"/>
                    <a:cs typeface="Roboto"/>
                  </a:rPr>
                  <a:t>	</a:t>
                </a:r>
              </a:p>
              <a:p>
                <a:pPr marL="2540">
                  <a:buSzPts val="1400"/>
                </a:pPr>
                <a:r>
                  <a:rPr lang="en-US">
                    <a:latin typeface="Roboto"/>
                    <a:ea typeface="Roboto"/>
                    <a:cs typeface="Roboto"/>
                  </a:rPr>
                  <a:t>	</a:t>
                </a:r>
                <a:r>
                  <a:rPr lang="vi-VN">
                    <a:latin typeface="Roboto"/>
                    <a:ea typeface="Roboto"/>
                    <a:cs typeface="Roboto"/>
                  </a:rPr>
                  <a:t>M = 4 </a:t>
                </a:r>
                <a:r>
                  <a:rPr lang="vi-VN" err="1">
                    <a:latin typeface="Roboto"/>
                    <a:ea typeface="Roboto"/>
                    <a:cs typeface="Roboto"/>
                  </a:rPr>
                  <a:t>param</a:t>
                </a:r>
                <a:endParaRPr lang="en-US">
                  <a:latin typeface="Roboto"/>
                  <a:ea typeface="Roboto"/>
                  <a:cs typeface="Roboto"/>
                </a:endParaRPr>
              </a:p>
              <a:p>
                <a:pPr marL="2540">
                  <a:buSzPts val="1400"/>
                </a:pPr>
                <a:r>
                  <a:rPr lang="en-US">
                    <a:latin typeface="Roboto"/>
                    <a:ea typeface="Roboto"/>
                    <a:cs typeface="Roboto"/>
                  </a:rPr>
                  <a:t>	</a:t>
                </a:r>
                <a:r>
                  <a:rPr lang="en-US" err="1">
                    <a:latin typeface="Roboto"/>
                    <a:ea typeface="Roboto"/>
                    <a:cs typeface="Roboto"/>
                  </a:rPr>
                  <a:t>chạy</a:t>
                </a:r>
                <a:r>
                  <a:rPr lang="en-US">
                    <a:latin typeface="Roboto"/>
                    <a:ea typeface="Roboto"/>
                    <a:cs typeface="Roboto"/>
                  </a:rPr>
                  <a:t> </a:t>
                </a:r>
                <a14:m>
                  <m:oMath xmlns:m="http://schemas.openxmlformats.org/officeDocument/2006/math">
                    <m:sSup>
                      <m:sSupPr>
                        <m:ctrlPr>
                          <a:rPr lang="vi-VN" i="1" dirty="0" smtClean="0">
                            <a:latin typeface="Cambria Math" panose="02040503050406030204" pitchFamily="18" charset="0"/>
                            <a:ea typeface="Roboto"/>
                            <a:cs typeface="Roboto"/>
                          </a:rPr>
                        </m:ctrlPr>
                      </m:sSupPr>
                      <m:e>
                        <m:r>
                          <a:rPr lang="en-US" b="0" i="1" dirty="0" smtClean="0">
                            <a:latin typeface="Cambria Math" panose="02040503050406030204" pitchFamily="18" charset="0"/>
                            <a:ea typeface="Roboto"/>
                            <a:cs typeface="Roboto"/>
                          </a:rPr>
                          <m:t>10</m:t>
                        </m:r>
                      </m:e>
                      <m:sup>
                        <m:r>
                          <a:rPr lang="en-US" b="0" i="1" dirty="0" smtClean="0">
                            <a:latin typeface="Cambria Math" panose="02040503050406030204" pitchFamily="18" charset="0"/>
                            <a:ea typeface="Roboto"/>
                            <a:cs typeface="Roboto"/>
                          </a:rPr>
                          <m:t>6</m:t>
                        </m:r>
                      </m:sup>
                    </m:sSup>
                    <m:r>
                      <a:rPr lang="vi-VN" i="1" dirty="0">
                        <a:latin typeface="Cambria Math" panose="02040503050406030204" pitchFamily="18" charset="0"/>
                        <a:ea typeface="Roboto"/>
                        <a:cs typeface="Roboto"/>
                      </a:rPr>
                      <m:t> </m:t>
                    </m:r>
                  </m:oMath>
                </a14:m>
                <a:r>
                  <a:rPr lang="vi-VN">
                    <a:latin typeface="Roboto"/>
                    <a:ea typeface="Roboto"/>
                    <a:cs typeface="Roboto"/>
                  </a:rPr>
                  <a:t>episodes, </a:t>
                </a:r>
                <a:r>
                  <a:rPr lang="en-US" err="1">
                    <a:latin typeface="Roboto"/>
                    <a:ea typeface="Roboto"/>
                    <a:cs typeface="Roboto"/>
                  </a:rPr>
                  <a:t>thống</a:t>
                </a:r>
                <a:r>
                  <a:rPr lang="en-US">
                    <a:latin typeface="Roboto"/>
                    <a:ea typeface="Roboto"/>
                    <a:cs typeface="Roboto"/>
                  </a:rPr>
                  <a:t> </a:t>
                </a:r>
                <a:r>
                  <a:rPr lang="en-US" err="1">
                    <a:latin typeface="Roboto"/>
                    <a:ea typeface="Roboto"/>
                    <a:cs typeface="Roboto"/>
                  </a:rPr>
                  <a:t>kê</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quả</a:t>
                </a:r>
                <a:r>
                  <a:rPr lang="en-US">
                    <a:latin typeface="Roboto"/>
                    <a:ea typeface="Roboto"/>
                    <a:cs typeface="Roboto"/>
                  </a:rPr>
                  <a:t> </a:t>
                </a:r>
                <a:r>
                  <a:rPr lang="en-US" err="1">
                    <a:latin typeface="Roboto"/>
                    <a:ea typeface="Roboto"/>
                    <a:cs typeface="Roboto"/>
                  </a:rPr>
                  <a:t>từ</a:t>
                </a:r>
                <a:r>
                  <a:rPr lang="en-US">
                    <a:latin typeface="Roboto"/>
                    <a:ea typeface="Roboto"/>
                    <a:cs typeface="Roboto"/>
                  </a:rPr>
                  <a:t> </a:t>
                </a:r>
                <a:r>
                  <a:rPr lang="en-US" err="1">
                    <a:latin typeface="Roboto"/>
                    <a:ea typeface="Roboto"/>
                    <a:cs typeface="Roboto"/>
                  </a:rPr>
                  <a:t>trung</a:t>
                </a:r>
                <a:r>
                  <a:rPr lang="en-US">
                    <a:latin typeface="Roboto"/>
                    <a:ea typeface="Roboto"/>
                    <a:cs typeface="Roboto"/>
                  </a:rPr>
                  <a:t> </a:t>
                </a:r>
                <a:r>
                  <a:rPr lang="en-US" err="1">
                    <a:latin typeface="Roboto"/>
                    <a:ea typeface="Roboto"/>
                    <a:cs typeface="Roboto"/>
                  </a:rPr>
                  <a:t>bình</a:t>
                </a:r>
                <a:r>
                  <a:rPr lang="en-US">
                    <a:latin typeface="Roboto"/>
                    <a:ea typeface="Roboto"/>
                    <a:cs typeface="Roboto"/>
                  </a:rPr>
                  <a:t> </a:t>
                </a:r>
                <a:r>
                  <a:rPr lang="vi-VN">
                    <a:latin typeface="Roboto"/>
                    <a:ea typeface="Roboto"/>
                    <a:cs typeface="Roboto"/>
                  </a:rPr>
                  <a:t>20 </a:t>
                </a:r>
                <a:r>
                  <a:rPr lang="en-US" err="1">
                    <a:latin typeface="Roboto"/>
                    <a:ea typeface="Roboto"/>
                    <a:cs typeface="Roboto"/>
                  </a:rPr>
                  <a:t>lần</a:t>
                </a:r>
                <a:r>
                  <a:rPr lang="en-US">
                    <a:latin typeface="Roboto"/>
                    <a:ea typeface="Roboto"/>
                    <a:cs typeface="Roboto"/>
                  </a:rPr>
                  <a:t> </a:t>
                </a:r>
                <a:r>
                  <a:rPr lang="en-US" err="1">
                    <a:latin typeface="Roboto"/>
                    <a:ea typeface="Roboto"/>
                    <a:cs typeface="Roboto"/>
                  </a:rPr>
                  <a:t>chạy</a:t>
                </a:r>
                <a:r>
                  <a:rPr lang="en-US">
                    <a:latin typeface="Roboto"/>
                    <a:ea typeface="Roboto"/>
                    <a:cs typeface="Roboto"/>
                  </a:rPr>
                  <a:t> </a:t>
                </a:r>
                <a:r>
                  <a:rPr lang="vi-VN">
                    <a:latin typeface="Roboto"/>
                    <a:ea typeface="Roboto"/>
                    <a:cs typeface="Roboto"/>
                  </a:rPr>
                  <a:t>(e=0.3)</a:t>
                </a:r>
                <a:endParaRPr lang="en-US">
                  <a:latin typeface="Roboto"/>
                  <a:ea typeface="Roboto"/>
                  <a:cs typeface="Roboto"/>
                </a:endParaRP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328290" y="947007"/>
                <a:ext cx="8487420" cy="1399082"/>
              </a:xfrm>
              <a:prstGeom prst="rect">
                <a:avLst/>
              </a:prstGeom>
              <a:blipFill>
                <a:blip r:embed="rId3"/>
                <a:stretch>
                  <a:fillRect l="-144"/>
                </a:stretch>
              </a:blipFill>
              <a:ln>
                <a:noFill/>
              </a:ln>
            </p:spPr>
            <p:txBody>
              <a:bodyPr/>
              <a:lstStyle/>
              <a:p>
                <a:r>
                  <a:rPr lang="en-US">
                    <a:noFill/>
                  </a:rPr>
                  <a:t> </a:t>
                </a:r>
              </a:p>
            </p:txBody>
          </p:sp>
        </mc:Fallback>
      </mc:AlternateContent>
      <p:sp>
        <p:nvSpPr>
          <p:cNvPr id="7" name="Google Shape;641;p22">
            <a:extLst>
              <a:ext uri="{FF2B5EF4-FFF2-40B4-BE49-F238E27FC236}">
                <a16:creationId xmlns:a16="http://schemas.microsoft.com/office/drawing/2014/main" id="{835D5E91-5FEB-67E1-9390-E6761AAF8741}"/>
              </a:ext>
            </a:extLst>
          </p:cNvPr>
          <p:cNvSpPr txBox="1">
            <a:spLocks/>
          </p:cNvSpPr>
          <p:nvPr/>
        </p:nvSpPr>
        <p:spPr>
          <a:xfrm>
            <a:off x="128789" y="593048"/>
            <a:ext cx="6149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3: Server Hacking CTF Problem with Lazy Loading</a:t>
            </a:r>
          </a:p>
        </p:txBody>
      </p:sp>
      <p:sp>
        <p:nvSpPr>
          <p:cNvPr id="9" name="Google Shape;593;p21">
            <a:extLst>
              <a:ext uri="{FF2B5EF4-FFF2-40B4-BE49-F238E27FC236}">
                <a16:creationId xmlns:a16="http://schemas.microsoft.com/office/drawing/2014/main" id="{A5356CC3-6866-FB89-7C82-F18C5F6C9B12}"/>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10" name="Google Shape;787;p24">
            <a:extLst>
              <a:ext uri="{FF2B5EF4-FFF2-40B4-BE49-F238E27FC236}">
                <a16:creationId xmlns:a16="http://schemas.microsoft.com/office/drawing/2014/main" id="{2A366C23-A58E-6A44-8A30-DD67295A77BC}"/>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8199B59A-5AC7-3F88-BE16-A6E652732468}"/>
              </a:ext>
            </a:extLst>
          </p:cNvPr>
          <p:cNvPicPr>
            <a:picLocks noChangeAspect="1"/>
          </p:cNvPicPr>
          <p:nvPr/>
        </p:nvPicPr>
        <p:blipFill>
          <a:blip r:embed="rId4"/>
          <a:stretch>
            <a:fillRect/>
          </a:stretch>
        </p:blipFill>
        <p:spPr>
          <a:xfrm>
            <a:off x="525831" y="2180341"/>
            <a:ext cx="3950879" cy="2963159"/>
          </a:xfrm>
          <a:prstGeom prst="rect">
            <a:avLst/>
          </a:prstGeom>
        </p:spPr>
      </p:pic>
      <p:pic>
        <p:nvPicPr>
          <p:cNvPr id="8" name="Picture 7">
            <a:extLst>
              <a:ext uri="{FF2B5EF4-FFF2-40B4-BE49-F238E27FC236}">
                <a16:creationId xmlns:a16="http://schemas.microsoft.com/office/drawing/2014/main" id="{596E54FC-DA3D-C565-FC19-CD8E26F72695}"/>
              </a:ext>
            </a:extLst>
          </p:cNvPr>
          <p:cNvPicPr>
            <a:picLocks noChangeAspect="1"/>
          </p:cNvPicPr>
          <p:nvPr/>
        </p:nvPicPr>
        <p:blipFill>
          <a:blip r:embed="rId5"/>
          <a:stretch>
            <a:fillRect/>
          </a:stretch>
        </p:blipFill>
        <p:spPr>
          <a:xfrm>
            <a:off x="4228943" y="2180341"/>
            <a:ext cx="3950879" cy="2963159"/>
          </a:xfrm>
          <a:prstGeom prst="rect">
            <a:avLst/>
          </a:prstGeom>
        </p:spPr>
      </p:pic>
    </p:spTree>
    <p:extLst>
      <p:ext uri="{BB962C8B-B14F-4D97-AF65-F5344CB8AC3E}">
        <p14:creationId xmlns:p14="http://schemas.microsoft.com/office/powerpoint/2010/main" val="3317856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328290" y="947007"/>
                <a:ext cx="3836516" cy="3717862"/>
              </a:xfrm>
              <a:prstGeom prst="rect">
                <a:avLst/>
              </a:prstGeom>
              <a:noFill/>
              <a:ln>
                <a:noFill/>
              </a:ln>
            </p:spPr>
            <p:txBody>
              <a:bodyPr spcFirstLastPara="1" wrap="square" lIns="91425" tIns="91425" rIns="91425" bIns="91425" anchor="t" anchorCtr="0">
                <a:noAutofit/>
              </a:bodyPr>
              <a:lstStyle/>
              <a:p>
                <a:pPr marL="320040" indent="-317500" defTabSz="357188">
                  <a:buSzPts val="1400"/>
                  <a:buFont typeface="Roboto"/>
                  <a:buChar char="●"/>
                </a:pPr>
                <a:r>
                  <a:rPr lang="en-US" b="1">
                    <a:latin typeface="Roboto"/>
                    <a:ea typeface="Roboto"/>
                    <a:cs typeface="Roboto"/>
                  </a:rPr>
                  <a:t>Nhận </a:t>
                </a:r>
                <a:r>
                  <a:rPr lang="en-US" b="1" err="1">
                    <a:latin typeface="Roboto"/>
                    <a:ea typeface="Roboto"/>
                    <a:cs typeface="Roboto"/>
                  </a:rPr>
                  <a:t>xét</a:t>
                </a:r>
                <a:r>
                  <a:rPr lang="en-US">
                    <a:latin typeface="Roboto"/>
                    <a:ea typeface="Roboto"/>
                    <a:cs typeface="Roboto"/>
                  </a:rPr>
                  <a:t>:</a:t>
                </a:r>
              </a:p>
              <a:p>
                <a:pPr marL="2540" defTabSz="357188">
                  <a:buSzPts val="1400"/>
                </a:pPr>
                <a:r>
                  <a:rPr lang="en-US">
                    <a:latin typeface="Roboto"/>
                    <a:ea typeface="Roboto"/>
                    <a:cs typeface="Roboto"/>
                  </a:rPr>
                  <a:t> 	</a:t>
                </a:r>
                <a:r>
                  <a:rPr lang="en-US" err="1">
                    <a:latin typeface="Roboto"/>
                    <a:ea typeface="Roboto"/>
                    <a:cs typeface="Roboto"/>
                  </a:rPr>
                  <a:t>Công</a:t>
                </a:r>
                <a:r>
                  <a:rPr lang="en-US">
                    <a:latin typeface="Roboto"/>
                    <a:ea typeface="Roboto"/>
                    <a:cs typeface="Roboto"/>
                  </a:rPr>
                  <a:t> </a:t>
                </a:r>
                <a:r>
                  <a:rPr lang="en-US" err="1">
                    <a:latin typeface="Roboto"/>
                    <a:ea typeface="Roboto"/>
                    <a:cs typeface="Roboto"/>
                  </a:rPr>
                  <a:t>thức</a:t>
                </a:r>
                <a:r>
                  <a:rPr lang="en-US">
                    <a:latin typeface="Roboto"/>
                    <a:ea typeface="Roboto"/>
                    <a:cs typeface="Roboto"/>
                  </a:rPr>
                  <a:t> </a:t>
                </a:r>
                <a:r>
                  <a:rPr lang="en-US" err="1">
                    <a:latin typeface="Roboto"/>
                    <a:ea typeface="Roboto"/>
                    <a:cs typeface="Roboto"/>
                  </a:rPr>
                  <a:t>ước</a:t>
                </a:r>
                <a:r>
                  <a:rPr lang="en-US">
                    <a:latin typeface="Roboto"/>
                    <a:ea typeface="Roboto"/>
                    <a:cs typeface="Roboto"/>
                  </a:rPr>
                  <a:t> </a:t>
                </a:r>
                <a:r>
                  <a:rPr lang="en-US" err="1">
                    <a:latin typeface="Roboto"/>
                    <a:ea typeface="Roboto"/>
                    <a:cs typeface="Roboto"/>
                  </a:rPr>
                  <a:t>tính</a:t>
                </a:r>
                <a:r>
                  <a:rPr lang="en-US">
                    <a:latin typeface="Roboto"/>
                    <a:ea typeface="Roboto"/>
                    <a:cs typeface="Roboto"/>
                  </a:rPr>
                  <a:t> </a:t>
                </a:r>
                <a:r>
                  <a:rPr lang="en-US" err="1">
                    <a:latin typeface="Roboto"/>
                    <a:ea typeface="Roboto"/>
                    <a:cs typeface="Roboto"/>
                  </a:rPr>
                  <a:t>tổng</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state</a:t>
                </a:r>
              </a:p>
              <a:p>
                <a:pPr marL="2540" defTabSz="357188">
                  <a:buSzPts val="1400"/>
                </a:pPr>
                <a:endParaRPr lang="en-US">
                  <a:latin typeface="Roboto"/>
                  <a:ea typeface="Roboto"/>
                  <a:cs typeface="Roboto"/>
                </a:endParaRPr>
              </a:p>
              <a:p>
                <a:pPr marL="2540" defTabSz="357188">
                  <a:buSzPts val="1400"/>
                </a:pPr>
                <a:endParaRPr lang="en-US">
                  <a:latin typeface="Roboto"/>
                  <a:ea typeface="Roboto"/>
                  <a:cs typeface="Roboto"/>
                </a:endParaRPr>
              </a:p>
              <a:p>
                <a:pPr marL="2540" defTabSz="357188">
                  <a:buSzPts val="1400"/>
                </a:pPr>
                <a:endParaRPr lang="en-US">
                  <a:latin typeface="Roboto"/>
                  <a:ea typeface="Roboto"/>
                  <a:cs typeface="Roboto"/>
                </a:endParaRPr>
              </a:p>
              <a:p>
                <a:pPr marL="2540" defTabSz="357188">
                  <a:buSzPts val="1400"/>
                </a:pPr>
                <a:r>
                  <a:rPr lang="en-US">
                    <a:latin typeface="Roboto"/>
                    <a:ea typeface="Roboto"/>
                    <a:cs typeface="Roboto"/>
                  </a:rPr>
                  <a:t>	Theo </a:t>
                </a:r>
                <a:r>
                  <a:rPr lang="en-US" err="1">
                    <a:latin typeface="Roboto"/>
                    <a:ea typeface="Roboto"/>
                    <a:cs typeface="Roboto"/>
                  </a:rPr>
                  <a:t>công</a:t>
                </a:r>
                <a:r>
                  <a:rPr lang="en-US">
                    <a:latin typeface="Roboto"/>
                    <a:ea typeface="Roboto"/>
                    <a:cs typeface="Roboto"/>
                  </a:rPr>
                  <a:t> </a:t>
                </a:r>
                <a:r>
                  <a:rPr lang="en-US" err="1">
                    <a:latin typeface="Roboto"/>
                    <a:ea typeface="Roboto"/>
                    <a:cs typeface="Roboto"/>
                  </a:rPr>
                  <a:t>thức</a:t>
                </a:r>
                <a:r>
                  <a:rPr lang="en-US">
                    <a:latin typeface="Roboto"/>
                    <a:ea typeface="Roboto"/>
                    <a:cs typeface="Roboto"/>
                  </a:rPr>
                  <a:t> </a:t>
                </a:r>
                <a:r>
                  <a:rPr lang="en-US" err="1">
                    <a:latin typeface="Roboto"/>
                    <a:ea typeface="Roboto"/>
                    <a:cs typeface="Roboto"/>
                  </a:rPr>
                  <a:t>trên</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N=4, V=5, M=4</a:t>
                </a:r>
              </a:p>
              <a:p>
                <a:pPr marL="2540" algn="ctr" defTabSz="357188">
                  <a:buSzPts val="1400"/>
                </a:pPr>
                <a:r>
                  <a:rPr lang="en-US">
                    <a:latin typeface="Roboto"/>
                    <a:ea typeface="Roboto"/>
                    <a:cs typeface="Roboto"/>
                  </a:rPr>
                  <a:t>	</a:t>
                </a:r>
                <a14:m>
                  <m:oMath xmlns:m="http://schemas.openxmlformats.org/officeDocument/2006/math">
                    <m:d>
                      <m:dPr>
                        <m:begChr m:val="|"/>
                        <m:endChr m:val="|"/>
                        <m:ctrlPr>
                          <a:rPr lang="en-US" b="0" i="1" smtClean="0">
                            <a:latin typeface="Cambria Math" panose="02040503050406030204" pitchFamily="18" charset="0"/>
                            <a:ea typeface="Roboto"/>
                            <a:cs typeface="Roboto"/>
                          </a:rPr>
                        </m:ctrlPr>
                      </m:dPr>
                      <m:e>
                        <m:r>
                          <a:rPr lang="en-US" b="0" i="1" smtClean="0">
                            <a:latin typeface="Cambria Math" panose="02040503050406030204" pitchFamily="18" charset="0"/>
                            <a:ea typeface="Roboto"/>
                            <a:cs typeface="Roboto"/>
                          </a:rPr>
                          <m:t>𝑆</m:t>
                        </m:r>
                      </m:e>
                    </m:d>
                    <m:r>
                      <a:rPr lang="en-US" b="0" i="1" smtClean="0">
                        <a:latin typeface="Cambria Math" panose="02040503050406030204" pitchFamily="18" charset="0"/>
                        <a:ea typeface="Cambria Math" panose="02040503050406030204" pitchFamily="18" charset="0"/>
                        <a:cs typeface="Roboto"/>
                      </a:rPr>
                      <m:t>≈2.6∗</m:t>
                    </m:r>
                    <m:sSup>
                      <m:sSupPr>
                        <m:ctrlPr>
                          <a:rPr lang="en-US" b="0" i="1" smtClean="0">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cs typeface="Roboto"/>
                          </a:rPr>
                          <m:t>10</m:t>
                        </m:r>
                      </m:e>
                      <m:sup>
                        <m:r>
                          <a:rPr lang="en-US" b="0" i="1" smtClean="0">
                            <a:latin typeface="Cambria Math" panose="02040503050406030204" pitchFamily="18" charset="0"/>
                            <a:ea typeface="Cambria Math" panose="02040503050406030204" pitchFamily="18" charset="0"/>
                          </a:rPr>
                          <m:t>6</m:t>
                        </m:r>
                      </m:sup>
                    </m:sSup>
                  </m:oMath>
                </a14:m>
                <a:r>
                  <a:rPr lang="en-US">
                    <a:latin typeface="Roboto"/>
                    <a:ea typeface="Roboto"/>
                    <a:cs typeface="Roboto"/>
                  </a:rPr>
                  <a:t> 	</a:t>
                </a:r>
              </a:p>
              <a:p>
                <a:pPr marL="2540" defTabSz="357188">
                  <a:buSzPts val="1400"/>
                </a:pPr>
                <a:endParaRPr lang="en-US">
                  <a:latin typeface="Roboto"/>
                  <a:ea typeface="Roboto"/>
                  <a:cs typeface="Roboto"/>
                </a:endParaRPr>
              </a:p>
              <a:p>
                <a:pPr marL="2540" defTabSz="357188">
                  <a:buSzPts val="1400"/>
                </a:pP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phần</a:t>
                </a:r>
                <a:r>
                  <a:rPr lang="en-US">
                    <a:latin typeface="Roboto"/>
                    <a:ea typeface="Roboto"/>
                    <a:cs typeface="Roboto"/>
                  </a:rPr>
                  <a:t> </a:t>
                </a:r>
                <a:r>
                  <a:rPr lang="en-US" err="1">
                    <a:latin typeface="Roboto"/>
                    <a:ea typeface="Roboto"/>
                    <a:cs typeface="Roboto"/>
                  </a:rPr>
                  <a:t>tử</a:t>
                </a:r>
                <a:r>
                  <a:rPr lang="en-US">
                    <a:latin typeface="Roboto"/>
                    <a:ea typeface="Roboto"/>
                    <a:cs typeface="Roboto"/>
                  </a:rPr>
                  <a:t> </a:t>
                </a:r>
                <a:r>
                  <a:rPr lang="en-US" err="1">
                    <a:latin typeface="Roboto"/>
                    <a:ea typeface="Roboto"/>
                    <a:cs typeface="Roboto"/>
                  </a:rPr>
                  <a:t>trong</a:t>
                </a:r>
                <a:r>
                  <a:rPr lang="en-US">
                    <a:latin typeface="Roboto"/>
                    <a:ea typeface="Roboto"/>
                    <a:cs typeface="Roboto"/>
                  </a:rPr>
                  <a:t> Q-table </a:t>
                </a:r>
                <a:r>
                  <a:rPr lang="en-US" err="1">
                    <a:latin typeface="Roboto"/>
                    <a:ea typeface="Roboto"/>
                    <a:cs typeface="Roboto"/>
                  </a:rPr>
                  <a:t>là</a:t>
                </a:r>
                <a:r>
                  <a:rPr lang="en-US">
                    <a:latin typeface="Roboto"/>
                    <a:ea typeface="Roboto"/>
                    <a:cs typeface="Roboto"/>
                  </a:rPr>
                  <a:t>:</a:t>
                </a:r>
              </a:p>
              <a:p>
                <a:pPr marL="2540" defTabSz="357188">
                  <a:buSzPts val="1400"/>
                </a:pPr>
                <a:r>
                  <a:rPr lang="en-US">
                    <a:latin typeface="Roboto"/>
                    <a:ea typeface="Roboto"/>
                    <a:cs typeface="Roboto"/>
                  </a:rPr>
                  <a:t>	350,000 &lt; </a:t>
                </a:r>
                <a14:m>
                  <m:oMath xmlns:m="http://schemas.openxmlformats.org/officeDocument/2006/math">
                    <m:r>
                      <a:rPr lang="en-US" b="0" i="1" smtClean="0">
                        <a:latin typeface="Cambria Math" panose="02040503050406030204" pitchFamily="18" charset="0"/>
                        <a:ea typeface="Cambria Math" panose="02040503050406030204" pitchFamily="18" charset="0"/>
                        <a:cs typeface="Roboto"/>
                      </a:rPr>
                      <m:t>2.6∗</m:t>
                    </m:r>
                    <m:sSup>
                      <m:sSupPr>
                        <m:ctrlPr>
                          <a:rPr lang="en-US" b="0" i="1" smtClean="0">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cs typeface="Roboto"/>
                          </a:rPr>
                          <m:t>10</m:t>
                        </m:r>
                      </m:e>
                      <m:sup>
                        <m:r>
                          <a:rPr lang="en-US" b="0" i="1" smtClean="0">
                            <a:latin typeface="Cambria Math" panose="02040503050406030204" pitchFamily="18" charset="0"/>
                            <a:ea typeface="Cambria Math" panose="02040503050406030204" pitchFamily="18" charset="0"/>
                          </a:rPr>
                          <m:t>6</m:t>
                        </m:r>
                      </m:sup>
                    </m:sSup>
                  </m:oMath>
                </a14:m>
                <a:endParaRPr lang="en-US">
                  <a:latin typeface="Roboto"/>
                  <a:ea typeface="Roboto"/>
                  <a:cs typeface="Roboto"/>
                </a:endParaRPr>
              </a:p>
              <a:p>
                <a:pPr marL="2540" defTabSz="357188">
                  <a:buSzPts val="1400"/>
                </a:pPr>
                <a:endParaRPr lang="en-US">
                  <a:latin typeface="Roboto"/>
                  <a:ea typeface="Roboto"/>
                  <a:cs typeface="Roboto"/>
                </a:endParaRPr>
              </a:p>
              <a:p>
                <a:pPr marL="2540" defTabSz="357188">
                  <a:buSzPts val="1400"/>
                </a:pPr>
                <a:r>
                  <a:rPr lang="en-US">
                    <a:latin typeface="Roboto"/>
                    <a:ea typeface="Roboto"/>
                    <a:cs typeface="Roboto"/>
                  </a:rPr>
                  <a:t>-&gt; agent </a:t>
                </a:r>
                <a:r>
                  <a:rPr lang="en-US" err="1">
                    <a:latin typeface="Roboto"/>
                    <a:ea typeface="Roboto"/>
                    <a:cs typeface="Roboto"/>
                  </a:rPr>
                  <a:t>học</a:t>
                </a:r>
                <a:r>
                  <a:rPr lang="en-US">
                    <a:latin typeface="Roboto"/>
                    <a:ea typeface="Roboto"/>
                    <a:cs typeface="Roboto"/>
                  </a:rPr>
                  <a:t> </a:t>
                </a:r>
                <a:r>
                  <a:rPr lang="en-US" err="1">
                    <a:latin typeface="Roboto"/>
                    <a:ea typeface="Roboto"/>
                    <a:cs typeface="Roboto"/>
                  </a:rPr>
                  <a:t>nhanh</a:t>
                </a:r>
                <a:r>
                  <a:rPr lang="en-US">
                    <a:latin typeface="Roboto"/>
                    <a:ea typeface="Roboto"/>
                    <a:cs typeface="Roboto"/>
                  </a:rPr>
                  <a:t>, </a:t>
                </a:r>
                <a:r>
                  <a:rPr lang="en-US" err="1">
                    <a:latin typeface="Roboto"/>
                    <a:ea typeface="Roboto"/>
                    <a:cs typeface="Roboto"/>
                  </a:rPr>
                  <a:t>giảm</a:t>
                </a:r>
                <a:r>
                  <a:rPr lang="en-US">
                    <a:latin typeface="Roboto"/>
                    <a:ea typeface="Roboto"/>
                    <a:cs typeface="Roboto"/>
                  </a:rPr>
                  <a:t> </a:t>
                </a:r>
                <a:r>
                  <a:rPr lang="en-US" err="1">
                    <a:latin typeface="Roboto"/>
                    <a:ea typeface="Roboto"/>
                    <a:cs typeface="Roboto"/>
                  </a:rPr>
                  <a:t>mức</a:t>
                </a:r>
                <a:r>
                  <a:rPr lang="en-US">
                    <a:latin typeface="Roboto"/>
                    <a:ea typeface="Roboto"/>
                    <a:cs typeface="Roboto"/>
                  </a:rPr>
                  <a:t> </a:t>
                </a:r>
                <a:r>
                  <a:rPr lang="en-US" err="1">
                    <a:latin typeface="Roboto"/>
                    <a:ea typeface="Roboto"/>
                    <a:cs typeface="Roboto"/>
                  </a:rPr>
                  <a:t>tiêu</a:t>
                </a:r>
                <a:r>
                  <a:rPr lang="en-US">
                    <a:latin typeface="Roboto"/>
                    <a:ea typeface="Roboto"/>
                    <a:cs typeface="Roboto"/>
                  </a:rPr>
                  <a:t> </a:t>
                </a:r>
                <a:r>
                  <a:rPr lang="en-US" err="1">
                    <a:latin typeface="Roboto"/>
                    <a:ea typeface="Roboto"/>
                    <a:cs typeface="Roboto"/>
                  </a:rPr>
                  <a:t>thụ</a:t>
                </a:r>
                <a:r>
                  <a:rPr lang="en-US">
                    <a:latin typeface="Roboto"/>
                    <a:ea typeface="Roboto"/>
                    <a:cs typeface="Roboto"/>
                  </a:rPr>
                  <a:t> </a:t>
                </a:r>
                <a:r>
                  <a:rPr lang="en-US" err="1">
                    <a:latin typeface="Roboto"/>
                    <a:ea typeface="Roboto"/>
                    <a:cs typeface="Roboto"/>
                  </a:rPr>
                  <a:t>bộ</a:t>
                </a:r>
                <a:r>
                  <a:rPr lang="en-US">
                    <a:latin typeface="Roboto"/>
                    <a:ea typeface="Roboto"/>
                    <a:cs typeface="Roboto"/>
                  </a:rPr>
                  <a:t> </a:t>
                </a:r>
                <a:r>
                  <a:rPr lang="en-US" err="1">
                    <a:latin typeface="Roboto"/>
                    <a:ea typeface="Roboto"/>
                    <a:cs typeface="Roboto"/>
                  </a:rPr>
                  <a:t>nhớ</a:t>
                </a:r>
                <a:endParaRPr lang="en-US">
                  <a:latin typeface="Roboto"/>
                  <a:ea typeface="Roboto"/>
                  <a:cs typeface="Roboto"/>
                </a:endParaRP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328290" y="947007"/>
                <a:ext cx="3836516" cy="3717862"/>
              </a:xfrm>
              <a:prstGeom prst="rect">
                <a:avLst/>
              </a:prstGeom>
              <a:blipFill>
                <a:blip r:embed="rId3"/>
                <a:stretch>
                  <a:fillRect l="-477"/>
                </a:stretch>
              </a:blipFill>
              <a:ln>
                <a:noFill/>
              </a:ln>
            </p:spPr>
            <p:txBody>
              <a:bodyPr/>
              <a:lstStyle/>
              <a:p>
                <a:r>
                  <a:rPr lang="en-US">
                    <a:noFill/>
                  </a:rPr>
                  <a:t> </a:t>
                </a:r>
              </a:p>
            </p:txBody>
          </p:sp>
        </mc:Fallback>
      </mc:AlternateContent>
      <p:sp>
        <p:nvSpPr>
          <p:cNvPr id="7" name="Google Shape;641;p22">
            <a:extLst>
              <a:ext uri="{FF2B5EF4-FFF2-40B4-BE49-F238E27FC236}">
                <a16:creationId xmlns:a16="http://schemas.microsoft.com/office/drawing/2014/main" id="{835D5E91-5FEB-67E1-9390-E6761AAF8741}"/>
              </a:ext>
            </a:extLst>
          </p:cNvPr>
          <p:cNvSpPr txBox="1">
            <a:spLocks/>
          </p:cNvSpPr>
          <p:nvPr/>
        </p:nvSpPr>
        <p:spPr>
          <a:xfrm>
            <a:off x="128789" y="593048"/>
            <a:ext cx="6149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3: Server Hacking CTF Problem with Lazy Loading</a:t>
            </a:r>
          </a:p>
        </p:txBody>
      </p:sp>
      <p:pic>
        <p:nvPicPr>
          <p:cNvPr id="8" name="Picture 7">
            <a:extLst>
              <a:ext uri="{FF2B5EF4-FFF2-40B4-BE49-F238E27FC236}">
                <a16:creationId xmlns:a16="http://schemas.microsoft.com/office/drawing/2014/main" id="{B5ADFA46-A72B-C2F1-D516-E8B3CA8F54FE}"/>
              </a:ext>
            </a:extLst>
          </p:cNvPr>
          <p:cNvPicPr>
            <a:picLocks noChangeAspect="1"/>
          </p:cNvPicPr>
          <p:nvPr/>
        </p:nvPicPr>
        <p:blipFill>
          <a:blip r:embed="rId4"/>
          <a:stretch>
            <a:fillRect/>
          </a:stretch>
        </p:blipFill>
        <p:spPr>
          <a:xfrm>
            <a:off x="4488656" y="1190109"/>
            <a:ext cx="3924300" cy="2495550"/>
          </a:xfrm>
          <a:prstGeom prst="rect">
            <a:avLst/>
          </a:prstGeom>
        </p:spPr>
      </p:pic>
      <p:sp>
        <p:nvSpPr>
          <p:cNvPr id="10" name="TextBox 9">
            <a:extLst>
              <a:ext uri="{FF2B5EF4-FFF2-40B4-BE49-F238E27FC236}">
                <a16:creationId xmlns:a16="http://schemas.microsoft.com/office/drawing/2014/main" id="{6F659F4A-22C2-C829-BD22-F172D832E92D}"/>
              </a:ext>
            </a:extLst>
          </p:cNvPr>
          <p:cNvSpPr txBox="1"/>
          <p:nvPr/>
        </p:nvSpPr>
        <p:spPr>
          <a:xfrm>
            <a:off x="4164806" y="3799695"/>
            <a:ext cx="4572000" cy="307392"/>
          </a:xfrm>
          <a:prstGeom prst="rect">
            <a:avLst/>
          </a:prstGeom>
          <a:noFill/>
        </p:spPr>
        <p:txBody>
          <a:bodyPr wrap="square">
            <a:spAutoFit/>
          </a:bodyPr>
          <a:lstStyle/>
          <a:p>
            <a:pPr algn="ctr">
              <a:lnSpc>
                <a:spcPct val="107000"/>
              </a:lnSpc>
              <a:spcBef>
                <a:spcPts val="800"/>
              </a:spcBef>
              <a:spcAft>
                <a:spcPts val="800"/>
              </a:spcAft>
            </a:pPr>
            <a:r>
              <a:rPr lang="en-US" sz="1400" i="1" kern="100">
                <a:solidFill>
                  <a:srgbClr val="404040"/>
                </a:solidFill>
                <a:effectLst/>
                <a:latin typeface="Times New Roman" panose="02020603050405020304" pitchFamily="18" charset="0"/>
                <a:ea typeface="Aptos" panose="020B0004020202020204" pitchFamily="34" charset="0"/>
                <a:cs typeface="Times New Roman" panose="02020603050405020304" pitchFamily="18" charset="0"/>
              </a:rPr>
              <a:t>Number of entries in the action-value table Q</a:t>
            </a:r>
            <a:endParaRPr lang="en-150" sz="1400" i="1" kern="100">
              <a:solidFill>
                <a:srgbClr val="404040"/>
              </a:solidFill>
              <a:effectLst/>
              <a:latin typeface="Times New Roman" panose="02020603050405020304" pitchFamily="18" charset="0"/>
              <a:ea typeface="Aptos" panose="020B0004020202020204" pitchFamily="34" charset="0"/>
              <a:cs typeface="Times New Roman" panose="02020603050405020304" pitchFamily="18" charset="0"/>
            </a:endParaRPr>
          </a:p>
        </p:txBody>
      </p:sp>
      <p:pic>
        <p:nvPicPr>
          <p:cNvPr id="12" name="Picture 11">
            <a:extLst>
              <a:ext uri="{FF2B5EF4-FFF2-40B4-BE49-F238E27FC236}">
                <a16:creationId xmlns:a16="http://schemas.microsoft.com/office/drawing/2014/main" id="{CEBCB067-1E53-7472-222C-1AD05C8DB88E}"/>
              </a:ext>
            </a:extLst>
          </p:cNvPr>
          <p:cNvPicPr>
            <a:picLocks noChangeAspect="1"/>
          </p:cNvPicPr>
          <p:nvPr/>
        </p:nvPicPr>
        <p:blipFill>
          <a:blip r:embed="rId5"/>
          <a:stretch>
            <a:fillRect/>
          </a:stretch>
        </p:blipFill>
        <p:spPr>
          <a:xfrm>
            <a:off x="642615" y="1490034"/>
            <a:ext cx="3207866" cy="414215"/>
          </a:xfrm>
          <a:prstGeom prst="rect">
            <a:avLst/>
          </a:prstGeom>
        </p:spPr>
      </p:pic>
      <p:sp>
        <p:nvSpPr>
          <p:cNvPr id="9" name="Google Shape;593;p21">
            <a:extLst>
              <a:ext uri="{FF2B5EF4-FFF2-40B4-BE49-F238E27FC236}">
                <a16:creationId xmlns:a16="http://schemas.microsoft.com/office/drawing/2014/main" id="{1A41B0DB-6045-1FD3-FABD-79A60319B59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11" name="Google Shape;787;p24">
            <a:extLst>
              <a:ext uri="{FF2B5EF4-FFF2-40B4-BE49-F238E27FC236}">
                <a16:creationId xmlns:a16="http://schemas.microsoft.com/office/drawing/2014/main" id="{CFBA46EF-FBD5-FB45-C69D-92B2E952FE49}"/>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8512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457200" y="1002671"/>
                <a:ext cx="8487420" cy="3883654"/>
              </a:xfrm>
              <a:prstGeom prst="rect">
                <a:avLst/>
              </a:prstGeom>
              <a:noFill/>
              <a:ln>
                <a:noFill/>
              </a:ln>
            </p:spPr>
            <p:txBody>
              <a:bodyPr spcFirstLastPara="1" wrap="square" lIns="91425" tIns="91425" rIns="91425" bIns="91425" anchor="t" anchorCtr="0">
                <a:noAutofit/>
              </a:bodyPr>
              <a:lstStyle/>
              <a:p>
                <a:pPr marL="320040" indent="-317500" algn="just" defTabSz="357188">
                  <a:buSzPts val="1400"/>
                  <a:buFont typeface="Roboto"/>
                  <a:buChar char="●"/>
                </a:pPr>
                <a:r>
                  <a:rPr lang="en-US" b="1">
                    <a:latin typeface="Roboto"/>
                    <a:ea typeface="Roboto"/>
                    <a:cs typeface="Roboto"/>
                  </a:rPr>
                  <a:t>Ngữ </a:t>
                </a:r>
                <a:r>
                  <a:rPr lang="en-US" b="1" err="1">
                    <a:latin typeface="Roboto"/>
                    <a:ea typeface="Roboto"/>
                    <a:cs typeface="Roboto"/>
                  </a:rPr>
                  <a:t>cảnh</a:t>
                </a:r>
                <a:r>
                  <a:rPr lang="vi-VN">
                    <a:latin typeface="Roboto"/>
                    <a:ea typeface="Roboto"/>
                    <a:cs typeface="Roboto"/>
                  </a:rPr>
                  <a:t>:</a:t>
                </a:r>
                <a:r>
                  <a:rPr lang="en-US">
                    <a:latin typeface="Roboto"/>
                    <a:ea typeface="Roboto"/>
                    <a:cs typeface="Roboto"/>
                  </a:rPr>
                  <a:t> </a:t>
                </a:r>
              </a:p>
              <a:p>
                <a:pPr marL="2540" algn="just" defTabSz="357188">
                  <a:buSzPts val="1400"/>
                </a:pPr>
                <a:r>
                  <a:rPr lang="en-US">
                    <a:latin typeface="Roboto"/>
                    <a:ea typeface="Roboto"/>
                    <a:cs typeface="Roboto"/>
                  </a:rPr>
                  <a:t>	Server hosts </a:t>
                </a:r>
                <a14:m>
                  <m:oMath xmlns:m="http://schemas.openxmlformats.org/officeDocument/2006/math">
                    <m:sSub>
                      <m:sSubPr>
                        <m:ctrlPr>
                          <a:rPr lang="en-US" b="0" i="1" smtClean="0">
                            <a:latin typeface="Cambria Math" panose="02040503050406030204" pitchFamily="18" charset="0"/>
                            <a:ea typeface="Roboto"/>
                            <a:cs typeface="Roboto"/>
                          </a:rPr>
                        </m:ctrlPr>
                      </m:sSubPr>
                      <m:e>
                        <m:r>
                          <a:rPr lang="en-US" b="0" i="1" smtClean="0">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𝑣𝑖𝑠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qua Internet, </a:t>
                </a:r>
                <a:r>
                  <a:rPr lang="en-US" err="1">
                    <a:latin typeface="Roboto"/>
                    <a:ea typeface="Roboto"/>
                    <a:cs typeface="Roboto"/>
                  </a:rPr>
                  <a:t>và</a:t>
                </a:r>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i="1">
                            <a:latin typeface="Cambria Math" panose="02040503050406030204" pitchFamily="18" charset="0"/>
                            <a:ea typeface="Roboto"/>
                            <a:cs typeface="Roboto"/>
                          </a:rPr>
                          <m:t>h𝑖𝑠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ẩn</a:t>
                </a:r>
                <a:r>
                  <a:rPr lang="en-US">
                    <a:latin typeface="Roboto"/>
                    <a:ea typeface="Roboto"/>
                    <a:cs typeface="Roboto"/>
                  </a:rPr>
                  <a:t> </a:t>
                </a:r>
                <a:r>
                  <a:rPr lang="en-US" err="1">
                    <a:latin typeface="Roboto"/>
                    <a:ea typeface="Roboto"/>
                    <a:cs typeface="Roboto"/>
                  </a:rPr>
                  <a:t>không</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qua Internet, </a:t>
                </a:r>
                <a:r>
                  <a:rPr lang="en-US" err="1">
                    <a:latin typeface="Roboto"/>
                    <a:ea typeface="Roboto"/>
                    <a:cs typeface="Roboto"/>
                  </a:rPr>
                  <a:t>nhưng</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tới</a:t>
                </a:r>
                <a:r>
                  <a:rPr lang="en-US">
                    <a:latin typeface="Roboto"/>
                    <a:ea typeface="Roboto"/>
                    <a:cs typeface="Roboto"/>
                  </a:rPr>
                  <a:t> </a:t>
                </a:r>
                <a:r>
                  <a:rPr lang="en-US" err="1">
                    <a:latin typeface="Roboto"/>
                    <a:ea typeface="Roboto"/>
                    <a:cs typeface="Roboto"/>
                  </a:rPr>
                  <a:t>các</a:t>
                </a:r>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Chỉ</a:t>
                </a:r>
                <a:r>
                  <a:rPr lang="en-US">
                    <a:latin typeface="Roboto"/>
                    <a:ea typeface="Roboto"/>
                    <a:cs typeface="Roboto"/>
                  </a:rPr>
                  <a:t> 1 file </a:t>
                </a:r>
                <a:r>
                  <a:rPr lang="en-US" err="1">
                    <a:latin typeface="Roboto"/>
                    <a:ea typeface="Roboto"/>
                    <a:cs typeface="Roboto"/>
                  </a:rPr>
                  <a:t>bị</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a:t>
                </a:r>
              </a:p>
              <a:p>
                <a:pPr marL="2540" algn="just" defTabSz="357188">
                  <a:buSzPts val="1400"/>
                </a:pPr>
                <a:r>
                  <a:rPr lang="en-US">
                    <a:latin typeface="Roboto"/>
                    <a:ea typeface="Roboto"/>
                    <a:cs typeface="Roboto"/>
                  </a:rPr>
                  <a:t>       </a:t>
                </a:r>
              </a:p>
              <a:p>
                <a:pPr marL="2540" algn="just" defTabSz="357188">
                  <a:buSzPts val="1400"/>
                </a:pPr>
                <a:r>
                  <a:rPr lang="en-US">
                    <a:latin typeface="Roboto"/>
                    <a:ea typeface="Roboto"/>
                    <a:cs typeface="Roboto"/>
                  </a:rPr>
                  <a:t>       Attacker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tương</a:t>
                </a:r>
                <a:r>
                  <a:rPr lang="en-US">
                    <a:latin typeface="Roboto"/>
                    <a:ea typeface="Roboto"/>
                    <a:cs typeface="Roboto"/>
                  </a:rPr>
                  <a:t> </a:t>
                </a:r>
                <a:r>
                  <a:rPr lang="en-US" err="1">
                    <a:latin typeface="Roboto"/>
                    <a:ea typeface="Roboto"/>
                    <a:cs typeface="Roboto"/>
                  </a:rPr>
                  <a:t>tác</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server </a:t>
                </a:r>
                <a:r>
                  <a:rPr lang="en-US" err="1">
                    <a:latin typeface="Roboto"/>
                    <a:ea typeface="Roboto"/>
                    <a:cs typeface="Roboto"/>
                  </a:rPr>
                  <a:t>như</a:t>
                </a:r>
                <a:r>
                  <a:rPr lang="en-US">
                    <a:latin typeface="Roboto"/>
                    <a:ea typeface="Roboto"/>
                    <a:cs typeface="Roboto"/>
                  </a:rPr>
                  <a:t> </a:t>
                </a:r>
                <a:r>
                  <a:rPr lang="en-US" err="1">
                    <a:latin typeface="Roboto"/>
                    <a:ea typeface="Roboto"/>
                    <a:cs typeface="Roboto"/>
                  </a:rPr>
                  <a:t>sau</a:t>
                </a:r>
                <a:r>
                  <a:rPr lang="en-US">
                    <a:latin typeface="Roboto"/>
                    <a:ea typeface="Roboto"/>
                    <a:cs typeface="Roboto"/>
                  </a:rPr>
                  <a:t>:</a:t>
                </a:r>
              </a:p>
              <a:p>
                <a:pPr marL="2540" algn="just" defTabSz="357188">
                  <a:buSzPts val="1400"/>
                </a:pPr>
                <a:r>
                  <a:rPr lang="en-US">
                    <a:latin typeface="Roboto"/>
                    <a:ea typeface="Roboto"/>
                    <a:cs typeface="Roboto"/>
                  </a:rPr>
                  <a:t>       	+ Scan: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xuất</a:t>
                </a:r>
                <a:r>
                  <a:rPr lang="en-US">
                    <a:latin typeface="Roboto"/>
                    <a:ea typeface="Roboto"/>
                    <a:cs typeface="Roboto"/>
                  </a:rPr>
                  <a:t> </a:t>
                </a:r>
                <a:r>
                  <a:rPr lang="en-US" err="1">
                    <a:latin typeface="Roboto"/>
                    <a:ea typeface="Roboto"/>
                    <a:cs typeface="Roboto"/>
                  </a:rPr>
                  <a:t>đồ</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các</a:t>
                </a:r>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endParaRPr lang="en-US">
                  <a:latin typeface="Roboto"/>
                  <a:ea typeface="Roboto"/>
                  <a:cs typeface="Roboto"/>
                </a:endParaRPr>
              </a:p>
              <a:p>
                <a:pPr marL="2540" algn="just" defTabSz="357188">
                  <a:buSzPts val="1400"/>
                </a:pPr>
                <a:r>
                  <a:rPr lang="en-US">
                    <a:latin typeface="Roboto"/>
                    <a:ea typeface="Roboto"/>
                    <a:cs typeface="Roboto"/>
                  </a:rPr>
                  <a:t>       	+ Explore: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tìm</a:t>
                </a:r>
                <a:r>
                  <a:rPr lang="en-US">
                    <a:latin typeface="Roboto"/>
                    <a:ea typeface="Roboto"/>
                    <a:cs typeface="Roboto"/>
                  </a:rPr>
                  <a:t> file </a:t>
                </a:r>
                <a:r>
                  <a:rPr lang="en-US" err="1">
                    <a:latin typeface="Roboto"/>
                    <a:ea typeface="Roboto"/>
                    <a:cs typeface="Roboto"/>
                  </a:rPr>
                  <a:t>ẩn</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file </a:t>
                </a:r>
                <a:r>
                  <a:rPr lang="en-US" err="1">
                    <a:latin typeface="Roboto"/>
                    <a:ea typeface="Roboto"/>
                    <a:cs typeface="Roboto"/>
                  </a:rPr>
                  <a:t>đó</a:t>
                </a:r>
                <a:r>
                  <a:rPr lang="en-US">
                    <a:latin typeface="Roboto"/>
                    <a:ea typeface="Roboto"/>
                    <a:cs typeface="Roboto"/>
                  </a:rPr>
                  <a:t>.</a:t>
                </a:r>
              </a:p>
              <a:p>
                <a:pPr marL="2540" algn="just" defTabSz="357188">
                  <a:buSzPts val="1400"/>
                </a:pPr>
                <a:r>
                  <a:rPr lang="en-US">
                    <a:latin typeface="Roboto"/>
                    <a:ea typeface="Roboto"/>
                    <a:cs typeface="Roboto"/>
                  </a:rPr>
                  <a:t>       	+ Inspect: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tìm</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nếu</a:t>
                </a:r>
                <a:r>
                  <a:rPr lang="en-US">
                    <a:latin typeface="Roboto"/>
                    <a:ea typeface="Roboto"/>
                    <a:cs typeface="Roboto"/>
                  </a:rPr>
                  <a:t> </a:t>
                </a:r>
                <a:r>
                  <a:rPr lang="en-US" err="1">
                    <a:latin typeface="Roboto"/>
                    <a:ea typeface="Roboto"/>
                    <a:cs typeface="Roboto"/>
                  </a:rPr>
                  <a:t>có</a:t>
                </a:r>
                <a:r>
                  <a:rPr lang="en-US">
                    <a:latin typeface="Roboto"/>
                    <a:ea typeface="Roboto"/>
                    <a:cs typeface="Roboto"/>
                  </a:rPr>
                  <a:t>)</a:t>
                </a:r>
              </a:p>
              <a:p>
                <a:pPr marL="2540" algn="just" defTabSz="357188">
                  <a:buSzPts val="1400"/>
                </a:pPr>
                <a:r>
                  <a:rPr lang="en-US">
                    <a:latin typeface="Roboto"/>
                    <a:ea typeface="Roboto"/>
                    <a:cs typeface="Roboto"/>
                  </a:rPr>
                  <a:t>       	+ Send: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gửi</a:t>
                </a:r>
                <a:r>
                  <a:rPr lang="en-US">
                    <a:latin typeface="Roboto"/>
                    <a:ea typeface="Roboto"/>
                    <a:cs typeface="Roboto"/>
                  </a:rPr>
                  <a:t> payload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hổng</a:t>
                </a:r>
                <a:endParaRPr lang="en-US">
                  <a:latin typeface="Roboto"/>
                  <a:ea typeface="Roboto"/>
                  <a:cs typeface="Roboto"/>
                </a:endParaRPr>
              </a:p>
              <a:p>
                <a:pPr marL="2540" algn="just" defTabSz="357188">
                  <a:buSzPts val="1400"/>
                </a:pPr>
                <a:r>
                  <a:rPr lang="en-US">
                    <a:latin typeface="Roboto"/>
                    <a:ea typeface="Roboto"/>
                    <a:cs typeface="Roboto"/>
                  </a:rPr>
                  <a:t>       	+ Focus Next: di </a:t>
                </a:r>
                <a:r>
                  <a:rPr lang="en-US" err="1">
                    <a:latin typeface="Roboto"/>
                    <a:ea typeface="Roboto"/>
                    <a:cs typeface="Roboto"/>
                  </a:rPr>
                  <a:t>chuyển</a:t>
                </a:r>
                <a:r>
                  <a:rPr lang="en-US">
                    <a:latin typeface="Roboto"/>
                    <a:ea typeface="Roboto"/>
                    <a:cs typeface="Roboto"/>
                  </a:rPr>
                  <a:t> sang file </a:t>
                </a:r>
                <a:r>
                  <a:rPr lang="en-US" err="1">
                    <a:latin typeface="Roboto"/>
                    <a:ea typeface="Roboto"/>
                    <a:cs typeface="Roboto"/>
                  </a:rPr>
                  <a:t>tiếp</a:t>
                </a:r>
                <a:r>
                  <a:rPr lang="en-US">
                    <a:latin typeface="Roboto"/>
                    <a:ea typeface="Roboto"/>
                    <a:cs typeface="Roboto"/>
                  </a:rPr>
                  <a:t> </a:t>
                </a:r>
                <a:r>
                  <a:rPr lang="en-US" err="1">
                    <a:latin typeface="Roboto"/>
                    <a:ea typeface="Roboto"/>
                    <a:cs typeface="Roboto"/>
                  </a:rPr>
                  <a:t>theo</a:t>
                </a:r>
                <a:endParaRPr lang="en-US">
                  <a:latin typeface="Roboto"/>
                  <a:ea typeface="Roboto"/>
                  <a:cs typeface="Roboto"/>
                </a:endParaRPr>
              </a:p>
              <a:p>
                <a:pPr marL="2540" algn="just" defTabSz="357188">
                  <a:buSzPts val="1400"/>
                </a:pPr>
                <a:r>
                  <a:rPr lang="en-US">
                    <a:latin typeface="Roboto"/>
                    <a:ea typeface="Roboto"/>
                    <a:cs typeface="Roboto"/>
                  </a:rPr>
                  <a:t>       	+ Focus Prev: </a:t>
                </a:r>
                <a:r>
                  <a:rPr lang="en-US" err="1">
                    <a:latin typeface="Roboto"/>
                    <a:ea typeface="Roboto"/>
                    <a:cs typeface="Roboto"/>
                  </a:rPr>
                  <a:t>lùi</a:t>
                </a:r>
                <a:r>
                  <a:rPr lang="en-US">
                    <a:latin typeface="Roboto"/>
                    <a:ea typeface="Roboto"/>
                    <a:cs typeface="Roboto"/>
                  </a:rPr>
                  <a:t> </a:t>
                </a:r>
                <a:r>
                  <a:rPr lang="en-US" err="1">
                    <a:latin typeface="Roboto"/>
                    <a:ea typeface="Roboto"/>
                    <a:cs typeface="Roboto"/>
                  </a:rPr>
                  <a:t>về</a:t>
                </a:r>
                <a:r>
                  <a:rPr lang="en-US">
                    <a:latin typeface="Roboto"/>
                    <a:ea typeface="Roboto"/>
                    <a:cs typeface="Roboto"/>
                  </a:rPr>
                  <a:t> file </a:t>
                </a:r>
                <a:r>
                  <a:rPr lang="en-US" err="1">
                    <a:latin typeface="Roboto"/>
                    <a:ea typeface="Roboto"/>
                    <a:cs typeface="Roboto"/>
                  </a:rPr>
                  <a:t>trước</a:t>
                </a:r>
                <a:endParaRPr lang="en-US">
                  <a:latin typeface="Roboto"/>
                  <a:ea typeface="Roboto"/>
                  <a:cs typeface="Roboto"/>
                </a:endParaRPr>
              </a:p>
              <a:p>
                <a:pPr marL="2540" algn="just" defTabSz="357188">
                  <a:buSzPts val="1400"/>
                </a:pPr>
                <a:endParaRPr lang="en-US">
                  <a:latin typeface="Roboto"/>
                  <a:ea typeface="Roboto"/>
                  <a:cs typeface="Roboto"/>
                </a:endParaRPr>
              </a:p>
              <a:p>
                <a:pPr marL="320040" indent="-317500" defTabSz="357188">
                  <a:buSzPts val="1400"/>
                  <a:buFont typeface="Roboto"/>
                  <a:buChar char="●"/>
                </a:pPr>
                <a:r>
                  <a:rPr lang="en-US" b="1">
                    <a:latin typeface="Roboto"/>
                    <a:ea typeface="Roboto"/>
                    <a:cs typeface="Roboto"/>
                  </a:rPr>
                  <a:t>RL setup</a:t>
                </a:r>
                <a:r>
                  <a:rPr lang="vi-VN">
                    <a:latin typeface="Roboto"/>
                    <a:ea typeface="Roboto"/>
                    <a:cs typeface="Roboto"/>
                  </a:rPr>
                  <a:t>: </a:t>
                </a:r>
                <a:endParaRPr lang="en-US">
                  <a:latin typeface="Roboto"/>
                  <a:ea typeface="Roboto"/>
                  <a:cs typeface="Roboto"/>
                </a:endParaRPr>
              </a:p>
              <a:p>
                <a:pPr marL="2540" defTabSz="357188">
                  <a:buSzPts val="1400"/>
                </a:pPr>
                <a:r>
                  <a:rPr lang="en-US">
                    <a:latin typeface="Roboto"/>
                    <a:ea typeface="Roboto"/>
                    <a:cs typeface="Roboto"/>
                  </a:rPr>
                  <a:t>       	</a:t>
                </a:r>
                <a14:m>
                  <m:oMath xmlns:m="http://schemas.openxmlformats.org/officeDocument/2006/math">
                    <m:r>
                      <a:rPr lang="en-US" b="0" i="1" smtClean="0">
                        <a:latin typeface="Cambria Math" panose="02040503050406030204" pitchFamily="18" charset="0"/>
                      </a:rPr>
                      <m:t>𝑁</m:t>
                    </m:r>
                  </m:oMath>
                </a14:m>
                <a:r>
                  <a:rPr lang="en-US">
                    <a:latin typeface="Roboto"/>
                    <a:ea typeface="Roboto"/>
                    <a:cs typeface="Roboto"/>
                  </a:rPr>
                  <a:t> tệp: </a:t>
                </a:r>
                <a14:m>
                  <m:oMath xmlns:m="http://schemas.openxmlformats.org/officeDocument/2006/math">
                    <m:sSub>
                      <m:sSubPr>
                        <m:ctrlPr>
                          <a:rPr lang="en-US" b="0" i="1" smtClean="0">
                            <a:latin typeface="Cambria Math" panose="02040503050406030204" pitchFamily="18" charset="0"/>
                            <a:ea typeface="Roboto"/>
                            <a:cs typeface="Roboto"/>
                          </a:rPr>
                        </m:ctrlPr>
                      </m:sSubPr>
                      <m:e>
                        <m:r>
                          <a:rPr lang="en-US" b="0" i="1" smtClean="0">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𝑣𝑖𝑠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và</a:t>
                </a:r>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h</m:t>
                        </m:r>
                        <m:r>
                          <a:rPr lang="en-US" i="1">
                            <a:latin typeface="Cambria Math" panose="02040503050406030204" pitchFamily="18" charset="0"/>
                            <a:ea typeface="Roboto"/>
                            <a:cs typeface="Roboto"/>
                          </a:rPr>
                          <m:t>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ẩn</a:t>
                </a:r>
                <a:r>
                  <a:rPr lang="en-US">
                    <a:latin typeface="Roboto"/>
                    <a:ea typeface="Roboto"/>
                    <a:cs typeface="Roboto"/>
                  </a:rPr>
                  <a:t>.</a:t>
                </a:r>
              </a:p>
              <a:p>
                <a:pPr marL="2540" defTabSz="357188">
                  <a:buSzPts val="1400"/>
                </a:pPr>
                <a:r>
                  <a:rPr lang="en-US">
                    <a:latin typeface="Roboto"/>
                    <a:ea typeface="Roboto"/>
                    <a:cs typeface="Roboto"/>
                  </a:rPr>
                  <a:t>       	M </a:t>
                </a:r>
                <a:r>
                  <a:rPr lang="en-US" err="1">
                    <a:latin typeface="Roboto"/>
                    <a:ea typeface="Roboto"/>
                    <a:cs typeface="Roboto"/>
                  </a:rPr>
                  <a:t>vul</a:t>
                </a:r>
                <a:r>
                  <a:rPr lang="en-US">
                    <a:latin typeface="Roboto"/>
                    <a:ea typeface="Roboto"/>
                    <a:cs typeface="Roboto"/>
                  </a:rPr>
                  <a:t> parameter.</a:t>
                </a:r>
              </a:p>
              <a:p>
                <a:pPr marL="2540" defTabSz="357188">
                  <a:buSzPts val="1400"/>
                </a:pPr>
                <a:r>
                  <a:rPr lang="en-US">
                    <a:latin typeface="Roboto"/>
                    <a:ea typeface="Roboto"/>
                    <a:cs typeface="Roboto"/>
                  </a:rPr>
                  <a:t>      	A: 6 action </a:t>
                </a:r>
                <a:r>
                  <a:rPr lang="en-US" err="1">
                    <a:latin typeface="Roboto"/>
                    <a:ea typeface="Roboto"/>
                    <a:cs typeface="Roboto"/>
                  </a:rPr>
                  <a:t>của</a:t>
                </a:r>
                <a:r>
                  <a:rPr lang="en-US">
                    <a:latin typeface="Roboto"/>
                    <a:ea typeface="Roboto"/>
                    <a:cs typeface="Roboto"/>
                  </a:rPr>
                  <a:t> agent</a:t>
                </a:r>
              </a:p>
              <a:p>
                <a:pPr marL="2540" defTabSz="357188">
                  <a:buSzPts val="1400"/>
                </a:pPr>
                <a:r>
                  <a:rPr lang="en-US">
                    <a:latin typeface="Roboto"/>
                    <a:ea typeface="Roboto"/>
                    <a:cs typeface="Roboto"/>
                  </a:rPr>
                  <a:t>       	S: </a:t>
                </a:r>
                <a:r>
                  <a:rPr lang="en-US" err="1">
                    <a:latin typeface="Roboto"/>
                    <a:ea typeface="Roboto"/>
                    <a:cs typeface="Roboto"/>
                  </a:rPr>
                  <a:t>mỗi</a:t>
                </a:r>
                <a:r>
                  <a:rPr lang="en-US">
                    <a:latin typeface="Roboto"/>
                    <a:ea typeface="Roboto"/>
                    <a:cs typeface="Roboto"/>
                  </a:rPr>
                  <a:t> state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bằng</a:t>
                </a:r>
                <a:r>
                  <a:rPr lang="en-US">
                    <a:latin typeface="Roboto"/>
                    <a:ea typeface="Roboto"/>
                    <a:cs typeface="Roboto"/>
                  </a:rPr>
                  <a:t> </a:t>
                </a:r>
                <a:r>
                  <a:rPr lang="en-US" err="1">
                    <a:latin typeface="Roboto"/>
                    <a:ea typeface="Roboto"/>
                    <a:cs typeface="Roboto"/>
                  </a:rPr>
                  <a:t>một</a:t>
                </a:r>
                <a:r>
                  <a:rPr lang="en-US">
                    <a:latin typeface="Roboto"/>
                    <a:ea typeface="Roboto"/>
                    <a:cs typeface="Roboto"/>
                  </a:rPr>
                  <a:t> vector</a:t>
                </a:r>
              </a:p>
              <a:p>
                <a:pPr marL="2540" defTabSz="357188">
                  <a:buSzPts val="1400"/>
                </a:pPr>
                <a:r>
                  <a:rPr lang="en-US">
                    <a:latin typeface="Roboto"/>
                    <a:ea typeface="Roboto"/>
                    <a:cs typeface="Roboto"/>
                  </a:rPr>
                  <a:t>	R: 100 </a:t>
                </a:r>
                <a:r>
                  <a:rPr lang="en-US" err="1">
                    <a:latin typeface="Roboto"/>
                    <a:ea typeface="Roboto"/>
                    <a:cs typeface="Roboto"/>
                  </a:rPr>
                  <a:t>cho</a:t>
                </a:r>
                <a:r>
                  <a:rPr lang="en-US">
                    <a:latin typeface="Roboto"/>
                    <a:ea typeface="Roboto"/>
                    <a:cs typeface="Roboto"/>
                  </a:rPr>
                  <a:t> FLAG, -1 </a:t>
                </a:r>
                <a:r>
                  <a:rPr lang="en-US" err="1">
                    <a:latin typeface="Roboto"/>
                    <a:ea typeface="Roboto"/>
                    <a:cs typeface="Roboto"/>
                  </a:rPr>
                  <a:t>cho</a:t>
                </a:r>
                <a:r>
                  <a:rPr lang="en-US">
                    <a:latin typeface="Roboto"/>
                    <a:ea typeface="Roboto"/>
                    <a:cs typeface="Roboto"/>
                  </a:rPr>
                  <a:t> </a:t>
                </a:r>
                <a:r>
                  <a:rPr lang="en-US" err="1">
                    <a:latin typeface="Roboto"/>
                    <a:ea typeface="Roboto"/>
                    <a:cs typeface="Roboto"/>
                  </a:rPr>
                  <a:t>những</a:t>
                </a:r>
                <a:r>
                  <a:rPr lang="en-US">
                    <a:latin typeface="Roboto"/>
                    <a:ea typeface="Roboto"/>
                    <a:cs typeface="Roboto"/>
                  </a:rPr>
                  <a:t> action </a:t>
                </a:r>
                <a:r>
                  <a:rPr lang="en-US" err="1">
                    <a:latin typeface="Roboto"/>
                    <a:ea typeface="Roboto"/>
                    <a:cs typeface="Roboto"/>
                  </a:rPr>
                  <a:t>khác</a:t>
                </a:r>
                <a:endParaRPr lang="en-US">
                  <a:latin typeface="Roboto"/>
                  <a:ea typeface="Roboto"/>
                  <a:cs typeface="Roboto"/>
                </a:endParaRPr>
              </a:p>
              <a:p>
                <a:pPr marL="2540" defTabSz="357188">
                  <a:buSzPts val="1400"/>
                </a:pPr>
                <a:r>
                  <a:rPr lang="en-US">
                    <a:latin typeface="Roboto"/>
                    <a:ea typeface="Roboto"/>
                    <a:cs typeface="Roboto"/>
                  </a:rPr>
                  <a:t>       </a:t>
                </a: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457200" y="1002671"/>
                <a:ext cx="8487420" cy="3883654"/>
              </a:xfrm>
              <a:prstGeom prst="rect">
                <a:avLst/>
              </a:prstGeom>
              <a:blipFill>
                <a:blip r:embed="rId3"/>
                <a:stretch>
                  <a:fillRect l="-216" r="-216" b="-3918"/>
                </a:stretch>
              </a:blipFill>
              <a:ln>
                <a:noFill/>
              </a:ln>
            </p:spPr>
            <p:txBody>
              <a:bodyPr/>
              <a:lstStyle/>
              <a:p>
                <a:r>
                  <a:rPr lang="en-US">
                    <a:noFill/>
                  </a:rPr>
                  <a:t> </a:t>
                </a:r>
              </a:p>
            </p:txBody>
          </p:sp>
        </mc:Fallback>
      </mc:AlternateContent>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4: Website Hacking CTF Problem with State Aggregation</a:t>
            </a:r>
          </a:p>
        </p:txBody>
      </p:sp>
      <p:sp>
        <p:nvSpPr>
          <p:cNvPr id="5" name="Google Shape;593;p21">
            <a:extLst>
              <a:ext uri="{FF2B5EF4-FFF2-40B4-BE49-F238E27FC236}">
                <a16:creationId xmlns:a16="http://schemas.microsoft.com/office/drawing/2014/main" id="{6CE89E8F-C106-58D4-3007-A83398FC1656}"/>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787;p24">
            <a:extLst>
              <a:ext uri="{FF2B5EF4-FFF2-40B4-BE49-F238E27FC236}">
                <a16:creationId xmlns:a16="http://schemas.microsoft.com/office/drawing/2014/main" id="{9192BF38-8B81-2A9F-9DDD-37225FEA6EA7}"/>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4259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83470" y="67782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4: Website Hacking CTF Problem with State Aggregation</a:t>
            </a:r>
          </a:p>
        </p:txBody>
      </p:sp>
      <p:sp>
        <p:nvSpPr>
          <p:cNvPr id="2" name="Google Shape;354;p17">
            <a:extLst>
              <a:ext uri="{FF2B5EF4-FFF2-40B4-BE49-F238E27FC236}">
                <a16:creationId xmlns:a16="http://schemas.microsoft.com/office/drawing/2014/main" id="{0A4D0411-6A28-C6B9-50FF-F278BF00463F}"/>
              </a:ext>
            </a:extLst>
          </p:cNvPr>
          <p:cNvSpPr txBox="1"/>
          <p:nvPr/>
        </p:nvSpPr>
        <p:spPr>
          <a:xfrm>
            <a:off x="457200" y="1115613"/>
            <a:ext cx="8487420" cy="1569079"/>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State Aggregation</a:t>
            </a:r>
            <a:r>
              <a:rPr lang="en-US" kern="100">
                <a:effectLst/>
                <a:latin typeface="Roboto" panose="02000000000000000000" pitchFamily="2" charset="0"/>
                <a:ea typeface="Roboto" panose="02000000000000000000" pitchFamily="2" charset="0"/>
                <a:cs typeface="Roboto" panose="02000000000000000000" pitchFamily="2" charset="0"/>
              </a:rPr>
              <a:t>:</a:t>
            </a:r>
            <a:endParaRPr lang="en-US" kern="100">
              <a:latin typeface="Roboto" panose="02000000000000000000" pitchFamily="2" charset="0"/>
              <a:ea typeface="Roboto" panose="02000000000000000000" pitchFamily="2" charset="0"/>
              <a:cs typeface="Roboto" panose="02000000000000000000" pitchFamily="2" charset="0"/>
            </a:endParaRPr>
          </a:p>
          <a:p>
            <a:pPr algn="just">
              <a:lnSpc>
                <a:spcPct val="107000"/>
              </a:lnSpc>
              <a:spcAft>
                <a:spcPts val="800"/>
              </a:spcAft>
            </a:pPr>
            <a:r>
              <a:rPr lang="en-US" sz="1400" kern="100" err="1">
                <a:effectLst/>
                <a:latin typeface="Roboto" panose="02000000000000000000" pitchFamily="2" charset="0"/>
                <a:ea typeface="Roboto" panose="02000000000000000000" pitchFamily="2" charset="0"/>
                <a:cs typeface="Roboto" panose="02000000000000000000" pitchFamily="2" charset="0"/>
              </a:rPr>
              <a:t>Thay</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vì</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yêu</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cầu</a:t>
            </a:r>
            <a:r>
              <a:rPr lang="en-US" sz="1400" kern="100">
                <a:effectLst/>
                <a:latin typeface="Roboto" panose="02000000000000000000" pitchFamily="2" charset="0"/>
                <a:ea typeface="Roboto" panose="02000000000000000000" pitchFamily="2" charset="0"/>
                <a:cs typeface="Roboto" panose="02000000000000000000" pitchFamily="2" charset="0"/>
              </a:rPr>
              <a:t> agent </a:t>
            </a:r>
            <a:r>
              <a:rPr lang="en-US" sz="1400" kern="100" err="1">
                <a:effectLst/>
                <a:latin typeface="Roboto" panose="02000000000000000000" pitchFamily="2" charset="0"/>
                <a:ea typeface="Roboto" panose="02000000000000000000" pitchFamily="2" charset="0"/>
                <a:cs typeface="Roboto" panose="02000000000000000000" pitchFamily="2" charset="0"/>
              </a:rPr>
              <a:t>học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một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chiến</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lược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cụ</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thể</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trên</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mỗi</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tệp</a:t>
            </a:r>
            <a:r>
              <a:rPr lang="en-US" sz="1400" kern="100">
                <a:effectLst/>
                <a:latin typeface="Roboto" panose="02000000000000000000" pitchFamily="2" charset="0"/>
                <a:ea typeface="Roboto" panose="02000000000000000000" pitchFamily="2" charset="0"/>
                <a:cs typeface="Roboto" panose="02000000000000000000" pitchFamily="2" charset="0"/>
              </a:rPr>
              <a:t>, ta </a:t>
            </a:r>
            <a:r>
              <a:rPr lang="en-US" sz="1400" kern="100" err="1">
                <a:effectLst/>
                <a:latin typeface="Roboto" panose="02000000000000000000" pitchFamily="2" charset="0"/>
                <a:ea typeface="Roboto" panose="02000000000000000000" pitchFamily="2" charset="0"/>
                <a:cs typeface="Roboto" panose="02000000000000000000" pitchFamily="2" charset="0"/>
              </a:rPr>
              <a:t>hướng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dẫn</a:t>
            </a:r>
            <a:r>
              <a:rPr lang="en-US" sz="1400" kern="100">
                <a:effectLst/>
                <a:latin typeface="Roboto" panose="02000000000000000000" pitchFamily="2" charset="0"/>
                <a:ea typeface="Roboto" panose="02000000000000000000" pitchFamily="2" charset="0"/>
                <a:cs typeface="Roboto" panose="02000000000000000000" pitchFamily="2" charset="0"/>
              </a:rPr>
              <a:t> agent </a:t>
            </a:r>
            <a:r>
              <a:rPr lang="en-US" sz="1400" kern="100" err="1">
                <a:effectLst/>
                <a:latin typeface="Roboto" panose="02000000000000000000" pitchFamily="2" charset="0"/>
                <a:ea typeface="Roboto" panose="02000000000000000000" pitchFamily="2" charset="0"/>
                <a:cs typeface="Roboto" panose="02000000000000000000" pitchFamily="2" charset="0"/>
              </a:rPr>
              <a:t>học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một</a:t>
            </a:r>
            <a:r>
              <a:rPr lang="en-US" sz="1400" kern="100">
                <a:effectLst/>
                <a:latin typeface="Roboto" panose="02000000000000000000" pitchFamily="2" charset="0"/>
                <a:ea typeface="Roboto" panose="02000000000000000000" pitchFamily="2" charset="0"/>
                <a:cs typeface="Roboto" panose="02000000000000000000" pitchFamily="2" charset="0"/>
              </a:rPr>
              <a:t> policy </a:t>
            </a:r>
            <a:r>
              <a:rPr lang="en-US" sz="1400" kern="100" err="1">
                <a:effectLst/>
                <a:latin typeface="Roboto" panose="02000000000000000000" pitchFamily="2" charset="0"/>
                <a:ea typeface="Roboto" panose="02000000000000000000" pitchFamily="2" charset="0"/>
                <a:cs typeface="Roboto" panose="02000000000000000000" pitchFamily="2" charset="0"/>
              </a:rPr>
              <a:t>duy</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nhất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sẽ</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được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sử</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dụng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trên</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tất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cả</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các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tệp</a:t>
            </a: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algn="just">
              <a:lnSpc>
                <a:spcPct val="107000"/>
              </a:lnSpc>
              <a:spcAft>
                <a:spcPts val="800"/>
              </a:spcAft>
            </a:pPr>
            <a:r>
              <a:rPr lang="en-US" sz="1400" kern="100" err="1">
                <a:effectLst/>
                <a:latin typeface="Roboto" panose="02000000000000000000" pitchFamily="2" charset="0"/>
                <a:ea typeface="Roboto" panose="02000000000000000000" pitchFamily="2" charset="0"/>
                <a:cs typeface="Roboto" panose="02000000000000000000" pitchFamily="2" charset="0"/>
              </a:rPr>
              <a:t>Tại</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mỗi</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thời</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điểm</a:t>
            </a:r>
            <a:r>
              <a:rPr lang="en-US" sz="1400" kern="100">
                <a:effectLst/>
                <a:latin typeface="Roboto" panose="02000000000000000000" pitchFamily="2" charset="0"/>
                <a:ea typeface="Roboto" panose="02000000000000000000" pitchFamily="2" charset="0"/>
                <a:cs typeface="Roboto" panose="02000000000000000000" pitchFamily="2" charset="0"/>
              </a:rPr>
              <a:t>, agent </a:t>
            </a:r>
            <a:r>
              <a:rPr lang="en-US" sz="1400" kern="100" err="1">
                <a:effectLst/>
                <a:latin typeface="Roboto" panose="02000000000000000000" pitchFamily="2" charset="0"/>
                <a:ea typeface="Roboto" panose="02000000000000000000" pitchFamily="2" charset="0"/>
                <a:cs typeface="Roboto" panose="02000000000000000000" pitchFamily="2" charset="0"/>
              </a:rPr>
              <a:t>sẽ</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chỉ</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tập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trung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vào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một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tệp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duy</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nhất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tương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tác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với</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tệp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đó</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và</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cập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nhật</a:t>
            </a:r>
            <a:r>
              <a:rPr lang="en-US" sz="1400" kern="100">
                <a:effectLst/>
                <a:latin typeface="Roboto" panose="02000000000000000000" pitchFamily="2" charset="0"/>
                <a:ea typeface="Roboto" panose="02000000000000000000" pitchFamily="2" charset="0"/>
                <a:cs typeface="Roboto" panose="02000000000000000000" pitchFamily="2" charset="0"/>
              </a:rPr>
              <a:t> policy </a:t>
            </a:r>
            <a:r>
              <a:rPr lang="en-US" sz="1400" kern="100" err="1">
                <a:effectLst/>
                <a:latin typeface="Roboto" panose="02000000000000000000" pitchFamily="2" charset="0"/>
                <a:ea typeface="Roboto" panose="02000000000000000000" pitchFamily="2" charset="0"/>
                <a:cs typeface="Roboto" panose="02000000000000000000" pitchFamily="2" charset="0"/>
              </a:rPr>
              <a:t>toàn</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cục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hợp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lệ</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bất</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kỳ</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tệp</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nào</a:t>
            </a:r>
            <a:r>
              <a:rPr lang="en-US" sz="1400" kern="100">
                <a:effectLst/>
                <a:latin typeface="Roboto" panose="02000000000000000000" pitchFamily="2" charset="0"/>
                <a:ea typeface="Roboto" panose="02000000000000000000" pitchFamily="2" charset="0"/>
                <a:cs typeface="Roboto" panose="02000000000000000000" pitchFamily="2" charset="0"/>
              </a:rPr>
              <a:t>.</a:t>
            </a: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sp>
        <p:nvSpPr>
          <p:cNvPr id="3" name="Google Shape;354;p17">
            <a:extLst>
              <a:ext uri="{FF2B5EF4-FFF2-40B4-BE49-F238E27FC236}">
                <a16:creationId xmlns:a16="http://schemas.microsoft.com/office/drawing/2014/main" id="{3DFB28C0-3348-B060-D274-1E60216CFA1E}"/>
              </a:ext>
            </a:extLst>
          </p:cNvPr>
          <p:cNvSpPr txBox="1"/>
          <p:nvPr/>
        </p:nvSpPr>
        <p:spPr>
          <a:xfrm>
            <a:off x="270335" y="676981"/>
            <a:ext cx="8487420" cy="371400"/>
          </a:xfrm>
          <a:prstGeom prst="rect">
            <a:avLst/>
          </a:prstGeom>
          <a:noFill/>
          <a:ln>
            <a:noFill/>
          </a:ln>
        </p:spPr>
        <p:txBody>
          <a:bodyPr spcFirstLastPara="1" wrap="square" lIns="91425" tIns="91425" rIns="91425" bIns="91425" anchor="t" anchorCtr="0">
            <a:noAutofit/>
          </a:bodyPr>
          <a:lstStyle/>
          <a:p>
            <a:pPr marL="2540">
              <a:buSzPts val="1400"/>
            </a:pPr>
            <a:endParaRPr lang="en-US">
              <a:latin typeface="Roboto"/>
              <a:ea typeface="Roboto"/>
              <a:cs typeface="Roboto"/>
            </a:endParaRPr>
          </a:p>
        </p:txBody>
      </p:sp>
      <p:grpSp>
        <p:nvGrpSpPr>
          <p:cNvPr id="10" name="Group 9">
            <a:extLst>
              <a:ext uri="{FF2B5EF4-FFF2-40B4-BE49-F238E27FC236}">
                <a16:creationId xmlns:a16="http://schemas.microsoft.com/office/drawing/2014/main" id="{7A495AE2-0D9B-5E0D-E52B-F5EFDD5C619A}"/>
              </a:ext>
            </a:extLst>
          </p:cNvPr>
          <p:cNvGrpSpPr/>
          <p:nvPr/>
        </p:nvGrpSpPr>
        <p:grpSpPr>
          <a:xfrm>
            <a:off x="457200" y="2896600"/>
            <a:ext cx="7090494" cy="1169551"/>
            <a:chOff x="507206" y="2571750"/>
            <a:chExt cx="7090494" cy="1169551"/>
          </a:xfrm>
        </p:grpSpPr>
        <p:sp>
          <p:nvSpPr>
            <p:cNvPr id="6" name="TextBox 5">
              <a:extLst>
                <a:ext uri="{FF2B5EF4-FFF2-40B4-BE49-F238E27FC236}">
                  <a16:creationId xmlns:a16="http://schemas.microsoft.com/office/drawing/2014/main" id="{E17998B8-F92B-76E8-DC6A-9779AD42D8C3}"/>
                </a:ext>
              </a:extLst>
            </p:cNvPr>
            <p:cNvSpPr txBox="1"/>
            <p:nvPr/>
          </p:nvSpPr>
          <p:spPr>
            <a:xfrm>
              <a:off x="507206" y="2571750"/>
              <a:ext cx="3264694" cy="954107"/>
            </a:xfrm>
            <a:prstGeom prst="rect">
              <a:avLst/>
            </a:prstGeom>
            <a:noFill/>
          </p:spPr>
          <p:txBody>
            <a:bodyPr wrap="square">
              <a:spAutoFit/>
            </a:bodyPr>
            <a:lstStyle/>
            <a:p>
              <a:pPr algn="l" defTabSz="357188"/>
              <a:r>
                <a:rPr lang="en-US" sz="1400" kern="100" err="1">
                  <a:solidFill>
                    <a:srgbClr val="404040"/>
                  </a:solidFill>
                  <a:effectLst/>
                  <a:latin typeface="Roboto" panose="02000000000000000000" pitchFamily="2" charset="0"/>
                  <a:ea typeface="Roboto" panose="02000000000000000000" pitchFamily="2" charset="0"/>
                  <a:cs typeface="Roboto" panose="02000000000000000000" pitchFamily="2" charset="0"/>
                </a:rPr>
                <a:t>Vd</a:t>
              </a:r>
              <a:r>
                <a:rPr lang="en-US" sz="1400" kern="100">
                  <a:solidFill>
                    <a:srgbClr val="404040"/>
                  </a:solidFill>
                  <a:effectLst/>
                  <a:latin typeface="Roboto" panose="02000000000000000000" pitchFamily="2" charset="0"/>
                  <a:ea typeface="Roboto" panose="02000000000000000000" pitchFamily="2" charset="0"/>
                  <a:cs typeface="Roboto" panose="02000000000000000000" pitchFamily="2" charset="0"/>
                </a:rPr>
                <a:t>: 	</a:t>
              </a:r>
              <a:r>
                <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rPr>
                <a:t>explore file 1, explore file 2</a:t>
              </a:r>
              <a:r>
                <a:rPr lang="en-US" sz="1400" kern="100">
                  <a:solidFill>
                    <a:srgbClr val="404040"/>
                  </a:solidFill>
                  <a:effectLst/>
                  <a:latin typeface="Roboto" panose="02000000000000000000" pitchFamily="2" charset="0"/>
                  <a:ea typeface="Roboto" panose="02000000000000000000" pitchFamily="2" charset="0"/>
                  <a:cs typeface="Roboto" panose="02000000000000000000" pitchFamily="2" charset="0"/>
                </a:rPr>
                <a:t>,… </a:t>
              </a:r>
            </a:p>
            <a:p>
              <a:pPr algn="l" defTabSz="357188"/>
              <a:r>
                <a:rPr lang="en-US" b="1" kern="100">
                  <a:solidFill>
                    <a:srgbClr val="404040"/>
                  </a:solidFill>
                  <a:latin typeface="Roboto" panose="02000000000000000000" pitchFamily="2" charset="0"/>
                  <a:ea typeface="Roboto" panose="02000000000000000000" pitchFamily="2" charset="0"/>
                  <a:cs typeface="Roboto" panose="02000000000000000000" pitchFamily="2" charset="0"/>
                </a:rPr>
                <a:t>	</a:t>
              </a:r>
              <a:r>
                <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rPr>
                <a:t>inspect file 1, inspect file 2</a:t>
              </a:r>
              <a:r>
                <a:rPr lang="en-US" sz="1400" kern="100">
                  <a:solidFill>
                    <a:srgbClr val="404040"/>
                  </a:solidFill>
                  <a:effectLst/>
                  <a:latin typeface="Roboto" panose="02000000000000000000" pitchFamily="2" charset="0"/>
                  <a:ea typeface="Roboto" panose="02000000000000000000" pitchFamily="2" charset="0"/>
                  <a:cs typeface="Roboto" panose="02000000000000000000" pitchFamily="2" charset="0"/>
                </a:rPr>
                <a:t>,… </a:t>
              </a:r>
            </a:p>
            <a:p>
              <a:pPr algn="l" defTabSz="357188"/>
              <a:r>
                <a:rPr lang="en-US" kern="100">
                  <a:solidFill>
                    <a:srgbClr val="404040"/>
                  </a:solidFill>
                  <a:latin typeface="Roboto" panose="02000000000000000000" pitchFamily="2" charset="0"/>
                  <a:ea typeface="Roboto" panose="02000000000000000000" pitchFamily="2" charset="0"/>
                  <a:cs typeface="Roboto" panose="02000000000000000000" pitchFamily="2" charset="0"/>
                </a:rPr>
                <a:t>	</a:t>
              </a:r>
              <a:r>
                <a:rPr lang="en-US" b="1" kern="100">
                  <a:solidFill>
                    <a:srgbClr val="404040"/>
                  </a:solidFill>
                  <a:latin typeface="Roboto" panose="02000000000000000000" pitchFamily="2" charset="0"/>
                  <a:ea typeface="Roboto" panose="02000000000000000000" pitchFamily="2" charset="0"/>
                  <a:cs typeface="Roboto" panose="02000000000000000000" pitchFamily="2" charset="0"/>
                </a:rPr>
                <a:t>send file 1, send file 2,…</a:t>
              </a:r>
              <a:endPar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a:p>
              <a:pPr algn="l" defTabSz="357188"/>
              <a:r>
                <a:rPr lang="en-US" kern="100">
                  <a:solidFill>
                    <a:srgbClr val="404040"/>
                  </a:solidFill>
                  <a:latin typeface="Roboto" panose="02000000000000000000" pitchFamily="2" charset="0"/>
                  <a:ea typeface="Roboto" panose="02000000000000000000" pitchFamily="2" charset="0"/>
                  <a:cs typeface="Roboto" panose="02000000000000000000" pitchFamily="2" charset="0"/>
                </a:rPr>
                <a:t>	</a:t>
              </a:r>
              <a:endParaRPr lang="en-150" sz="1400"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255591FF-5494-ED7F-DAB0-5B9EAF173BE3}"/>
                </a:ext>
              </a:extLst>
            </p:cNvPr>
            <p:cNvSpPr txBox="1"/>
            <p:nvPr/>
          </p:nvSpPr>
          <p:spPr>
            <a:xfrm>
              <a:off x="4572000" y="2571750"/>
              <a:ext cx="1564482" cy="1169551"/>
            </a:xfrm>
            <a:prstGeom prst="rect">
              <a:avLst/>
            </a:prstGeom>
            <a:noFill/>
          </p:spPr>
          <p:txBody>
            <a:bodyPr wrap="square">
              <a:spAutoFit/>
            </a:bodyPr>
            <a:lstStyle/>
            <a:p>
              <a:pPr algn="l" defTabSz="357188"/>
              <a:r>
                <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rPr>
                <a:t>explore</a:t>
              </a:r>
              <a:endParaRPr lang="en-US" sz="1400"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a:p>
              <a:pPr algn="l" defTabSz="357188"/>
              <a:r>
                <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rPr>
                <a:t>inspect</a:t>
              </a:r>
              <a:endParaRPr lang="en-US" sz="1400"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a:p>
              <a:pPr algn="l" defTabSz="357188"/>
              <a:r>
                <a:rPr lang="en-US" b="1" kern="100">
                  <a:solidFill>
                    <a:srgbClr val="404040"/>
                  </a:solidFill>
                  <a:latin typeface="Roboto" panose="02000000000000000000" pitchFamily="2" charset="0"/>
                  <a:ea typeface="Roboto" panose="02000000000000000000" pitchFamily="2" charset="0"/>
                  <a:cs typeface="Roboto" panose="02000000000000000000" pitchFamily="2" charset="0"/>
                </a:rPr>
                <a:t>send file</a:t>
              </a:r>
              <a:endPar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a:p>
              <a:pPr algn="l" defTabSz="357188"/>
              <a:r>
                <a:rPr lang="en-US" kern="100">
                  <a:solidFill>
                    <a:srgbClr val="404040"/>
                  </a:solidFill>
                  <a:latin typeface="Roboto" panose="02000000000000000000" pitchFamily="2" charset="0"/>
                  <a:ea typeface="Roboto" panose="02000000000000000000" pitchFamily="2" charset="0"/>
                  <a:cs typeface="Roboto" panose="02000000000000000000" pitchFamily="2" charset="0"/>
                </a:rPr>
                <a:t>focus next</a:t>
              </a:r>
            </a:p>
            <a:p>
              <a:pPr algn="l" defTabSz="357188"/>
              <a:r>
                <a:rPr lang="en-US">
                  <a:latin typeface="Roboto"/>
                  <a:ea typeface="Roboto"/>
                  <a:cs typeface="Roboto"/>
                </a:rPr>
                <a:t>focus </a:t>
              </a:r>
              <a:r>
                <a:rPr lang="en-US" err="1">
                  <a:latin typeface="Roboto"/>
                  <a:ea typeface="Roboto"/>
                  <a:cs typeface="Roboto"/>
                </a:rPr>
                <a:t>prev</a:t>
              </a:r>
              <a:endParaRPr lang="en-150" sz="1400"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p:txBody>
        </p:sp>
        <p:sp>
          <p:nvSpPr>
            <p:cNvPr id="8" name="Arrow: Right 7">
              <a:extLst>
                <a:ext uri="{FF2B5EF4-FFF2-40B4-BE49-F238E27FC236}">
                  <a16:creationId xmlns:a16="http://schemas.microsoft.com/office/drawing/2014/main" id="{168F5216-89C6-8320-5BCD-97B5FF71A67F}"/>
                </a:ext>
              </a:extLst>
            </p:cNvPr>
            <p:cNvSpPr/>
            <p:nvPr/>
          </p:nvSpPr>
          <p:spPr>
            <a:xfrm>
              <a:off x="3486150" y="2890362"/>
              <a:ext cx="835819" cy="11227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sp>
          <p:nvSpPr>
            <p:cNvPr id="9" name="TextBox 8">
              <a:extLst>
                <a:ext uri="{FF2B5EF4-FFF2-40B4-BE49-F238E27FC236}">
                  <a16:creationId xmlns:a16="http://schemas.microsoft.com/office/drawing/2014/main" id="{1E9F95E7-4F4E-9589-66DF-A00AA08DFEB4}"/>
                </a:ext>
              </a:extLst>
            </p:cNvPr>
            <p:cNvSpPr txBox="1"/>
            <p:nvPr/>
          </p:nvSpPr>
          <p:spPr>
            <a:xfrm>
              <a:off x="5892465" y="3002636"/>
              <a:ext cx="1705235" cy="307777"/>
            </a:xfrm>
            <a:prstGeom prst="rect">
              <a:avLst/>
            </a:prstGeom>
            <a:noFill/>
          </p:spPr>
          <p:txBody>
            <a:bodyPr wrap="square">
              <a:spAutoFit/>
            </a:bodyPr>
            <a:lstStyle/>
            <a:p>
              <a:pPr algn="l" defTabSz="357188"/>
              <a:r>
                <a:rPr lang="en-US" b="1" kern="100" err="1">
                  <a:solidFill>
                    <a:srgbClr val="404040"/>
                  </a:solidFill>
                  <a:latin typeface="Roboto" panose="02000000000000000000" pitchFamily="2" charset="0"/>
                  <a:ea typeface="Roboto" panose="02000000000000000000" pitchFamily="2" charset="0"/>
                  <a:cs typeface="Roboto" panose="02000000000000000000" pitchFamily="2" charset="0"/>
                </a:rPr>
                <a:t>f</a:t>
              </a:r>
              <a:r>
                <a:rPr lang="en-US" sz="1400" b="1" kern="100" err="1">
                  <a:solidFill>
                    <a:srgbClr val="404040"/>
                  </a:solidFill>
                  <a:effectLst/>
                  <a:latin typeface="Roboto" panose="02000000000000000000" pitchFamily="2" charset="0"/>
                  <a:ea typeface="Roboto" panose="02000000000000000000" pitchFamily="2" charset="0"/>
                  <a:cs typeface="Roboto" panose="02000000000000000000" pitchFamily="2" charset="0"/>
                </a:rPr>
                <a:t>ocusfile</a:t>
              </a:r>
              <a:r>
                <a:rPr lang="en-US" sz="1400" b="1" kern="100">
                  <a:solidFill>
                    <a:srgbClr val="404040"/>
                  </a:solidFill>
                  <a:effectLst/>
                  <a:latin typeface="Roboto" panose="02000000000000000000" pitchFamily="2" charset="0"/>
                  <a:ea typeface="Roboto" panose="02000000000000000000" pitchFamily="2" charset="0"/>
                  <a:cs typeface="Roboto" panose="02000000000000000000" pitchFamily="2" charset="0"/>
                </a:rPr>
                <a:t> = 1 [2,3,…]</a:t>
              </a:r>
              <a:endParaRPr lang="en-150" sz="1400" kern="100">
                <a:solidFill>
                  <a:srgbClr val="404040"/>
                </a:solidFill>
                <a:effectLst/>
                <a:latin typeface="Roboto" panose="02000000000000000000" pitchFamily="2" charset="0"/>
                <a:ea typeface="Roboto" panose="02000000000000000000" pitchFamily="2" charset="0"/>
                <a:cs typeface="Roboto" panose="02000000000000000000" pitchFamily="2" charset="0"/>
              </a:endParaRPr>
            </a:p>
          </p:txBody>
        </p:sp>
      </p:grpSp>
      <p:sp>
        <p:nvSpPr>
          <p:cNvPr id="11" name="Google Shape;593;p21">
            <a:extLst>
              <a:ext uri="{FF2B5EF4-FFF2-40B4-BE49-F238E27FC236}">
                <a16:creationId xmlns:a16="http://schemas.microsoft.com/office/drawing/2014/main" id="{A630B0BA-7C27-C5DC-9D38-611F0C579213}"/>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12" name="Google Shape;787;p24">
            <a:extLst>
              <a:ext uri="{FF2B5EF4-FFF2-40B4-BE49-F238E27FC236}">
                <a16:creationId xmlns:a16="http://schemas.microsoft.com/office/drawing/2014/main" id="{56DAAFF2-BDBE-3A0B-6F58-0D69AFA72B94}"/>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9728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171450" y="1002671"/>
                <a:ext cx="8487420" cy="517036"/>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b="1" err="1">
                    <a:latin typeface="Roboto"/>
                    <a:ea typeface="Roboto"/>
                    <a:cs typeface="Roboto"/>
                  </a:rPr>
                  <a:t>Kết</a:t>
                </a:r>
                <a:r>
                  <a:rPr lang="en-US" b="1">
                    <a:latin typeface="Roboto"/>
                    <a:ea typeface="Roboto"/>
                    <a:cs typeface="Roboto"/>
                  </a:rPr>
                  <a:t> </a:t>
                </a:r>
                <a:r>
                  <a:rPr lang="en-US" b="1" err="1">
                    <a:latin typeface="Roboto"/>
                    <a:ea typeface="Roboto"/>
                    <a:cs typeface="Roboto"/>
                  </a:rPr>
                  <a:t>quả</a:t>
                </a:r>
                <a:r>
                  <a:rPr lang="en-US">
                    <a:latin typeface="Roboto"/>
                    <a:ea typeface="Roboto"/>
                    <a:cs typeface="Roboto"/>
                  </a:rPr>
                  <a:t>: </a:t>
                </a:r>
              </a:p>
              <a:p>
                <a:pPr marL="2540">
                  <a:buSzPts val="1400"/>
                </a:pPr>
                <a:r>
                  <a:rPr lang="en-US">
                    <a:latin typeface="Roboto"/>
                    <a:ea typeface="Roboto"/>
                    <a:cs typeface="Roboto"/>
                  </a:rPr>
                  <a:t>       + (2 </a:t>
                </a:r>
                <a14:m>
                  <m:oMath xmlns:m="http://schemas.openxmlformats.org/officeDocument/2006/math">
                    <m:r>
                      <a:rPr lang="en-US" i="1" smtClean="0">
                        <a:latin typeface="Cambria Math" panose="02040503050406030204" pitchFamily="18" charset="0"/>
                        <a:ea typeface="Cambria Math" panose="02040503050406030204" pitchFamily="18" charset="0"/>
                        <a:cs typeface="Roboto"/>
                      </a:rPr>
                      <m:t>≤</m:t>
                    </m:r>
                  </m:oMath>
                </a14:m>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i="1">
                            <a:latin typeface="Cambria Math" panose="02040503050406030204" pitchFamily="18" charset="0"/>
                            <a:ea typeface="Roboto"/>
                            <a:cs typeface="Roboto"/>
                          </a:rPr>
                          <m:t>𝑣𝑖𝑠</m:t>
                        </m:r>
                      </m:sub>
                    </m:sSub>
                  </m:oMath>
                </a14:m>
                <a:r>
                  <a:rPr lang="en-US">
                    <a:latin typeface="Roboto"/>
                    <a:ea typeface="Roboto"/>
                    <a:cs typeface="Roboto"/>
                  </a:rPr>
                  <a:t> </a:t>
                </a:r>
                <a14:m>
                  <m:oMath xmlns:m="http://schemas.openxmlformats.org/officeDocument/2006/math">
                    <m:r>
                      <a:rPr lang="en-US" i="1">
                        <a:latin typeface="Cambria Math" panose="02040503050406030204" pitchFamily="18" charset="0"/>
                        <a:ea typeface="Cambria Math" panose="02040503050406030204" pitchFamily="18" charset="0"/>
                        <a:cs typeface="Roboto"/>
                      </a:rPr>
                      <m:t>≤ </m:t>
                    </m:r>
                  </m:oMath>
                </a14:m>
                <a:r>
                  <a:rPr lang="en-US">
                    <a:latin typeface="Roboto"/>
                    <a:ea typeface="Roboto"/>
                    <a:cs typeface="Roboto"/>
                  </a:rPr>
                  <a:t>4) </a:t>
                </a:r>
                <a:r>
                  <a:rPr lang="en-US" err="1">
                    <a:latin typeface="Roboto"/>
                    <a:ea typeface="Roboto"/>
                    <a:cs typeface="Roboto"/>
                  </a:rPr>
                  <a:t>và</a:t>
                </a:r>
                <a:r>
                  <a:rPr lang="en-US">
                    <a:latin typeface="Roboto"/>
                    <a:ea typeface="Roboto"/>
                    <a:cs typeface="Roboto"/>
                  </a:rPr>
                  <a:t> (0 </a:t>
                </a:r>
                <a14:m>
                  <m:oMath xmlns:m="http://schemas.openxmlformats.org/officeDocument/2006/math">
                    <m:r>
                      <a:rPr lang="en-US" i="1">
                        <a:latin typeface="Cambria Math" panose="02040503050406030204" pitchFamily="18" charset="0"/>
                        <a:ea typeface="Cambria Math" panose="02040503050406030204" pitchFamily="18" charset="0"/>
                        <a:cs typeface="Roboto"/>
                      </a:rPr>
                      <m:t>≤</m:t>
                    </m:r>
                  </m:oMath>
                </a14:m>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h</m:t>
                        </m:r>
                        <m:r>
                          <a:rPr lang="en-US" i="1">
                            <a:latin typeface="Cambria Math" panose="02040503050406030204" pitchFamily="18" charset="0"/>
                            <a:ea typeface="Roboto"/>
                            <a:cs typeface="Roboto"/>
                          </a:rPr>
                          <m:t>𝑖𝑠</m:t>
                        </m:r>
                      </m:sub>
                    </m:sSub>
                  </m:oMath>
                </a14:m>
                <a:r>
                  <a:rPr lang="en-US">
                    <a:latin typeface="Roboto"/>
                    <a:ea typeface="Roboto"/>
                    <a:cs typeface="Roboto"/>
                  </a:rPr>
                  <a:t> </a:t>
                </a:r>
                <a14:m>
                  <m:oMath xmlns:m="http://schemas.openxmlformats.org/officeDocument/2006/math">
                    <m:r>
                      <a:rPr lang="en-US" i="1">
                        <a:latin typeface="Cambria Math" panose="02040503050406030204" pitchFamily="18" charset="0"/>
                        <a:ea typeface="Cambria Math" panose="02040503050406030204" pitchFamily="18" charset="0"/>
                        <a:cs typeface="Roboto"/>
                      </a:rPr>
                      <m:t>≤</m:t>
                    </m:r>
                    <m:r>
                      <a:rPr lang="en-US" b="0" i="0" smtClean="0">
                        <a:latin typeface="Cambria Math" panose="02040503050406030204" pitchFamily="18" charset="0"/>
                        <a:ea typeface="Cambria Math" panose="02040503050406030204" pitchFamily="18" charset="0"/>
                        <a:cs typeface="Roboto"/>
                      </a:rPr>
                      <m:t>2)</m:t>
                    </m:r>
                  </m:oMath>
                </a14:m>
                <a:r>
                  <a:rPr lang="en-US">
                    <a:latin typeface="Roboto"/>
                    <a:ea typeface="Roboto"/>
                    <a:cs typeface="Roboto"/>
                  </a:rPr>
                  <a:t>.</a:t>
                </a:r>
              </a:p>
              <a:p>
                <a:pPr marL="2540">
                  <a:buSzPts val="1400"/>
                </a:pPr>
                <a:r>
                  <a:rPr lang="en-US">
                    <a:latin typeface="Roboto"/>
                    <a:ea typeface="Roboto"/>
                    <a:cs typeface="Roboto"/>
                  </a:rPr>
                  <a:t>       + M = 4 </a:t>
                </a:r>
                <a:r>
                  <a:rPr lang="en-US" err="1">
                    <a:latin typeface="Roboto"/>
                    <a:ea typeface="Roboto"/>
                    <a:cs typeface="Roboto"/>
                  </a:rPr>
                  <a:t>vul</a:t>
                </a:r>
                <a:r>
                  <a:rPr lang="en-US">
                    <a:latin typeface="Roboto"/>
                    <a:ea typeface="Roboto"/>
                    <a:cs typeface="Roboto"/>
                  </a:rPr>
                  <a:t> param.</a:t>
                </a: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171450" y="1002671"/>
                <a:ext cx="8487420" cy="517036"/>
              </a:xfrm>
              <a:prstGeom prst="rect">
                <a:avLst/>
              </a:prstGeom>
              <a:blipFill>
                <a:blip r:embed="rId3"/>
                <a:stretch>
                  <a:fillRect l="-72" b="-62353"/>
                </a:stretch>
              </a:blipFill>
              <a:ln>
                <a:noFill/>
              </a:ln>
            </p:spPr>
            <p:txBody>
              <a:bodyPr/>
              <a:lstStyle/>
              <a:p>
                <a:r>
                  <a:rPr lang="en-US">
                    <a:noFill/>
                  </a:rPr>
                  <a:t> </a:t>
                </a:r>
              </a:p>
            </p:txBody>
          </p:sp>
        </mc:Fallback>
      </mc:AlternateContent>
      <p:sp>
        <p:nvSpPr>
          <p:cNvPr id="5" name="TextBox 4">
            <a:extLst>
              <a:ext uri="{FF2B5EF4-FFF2-40B4-BE49-F238E27FC236}">
                <a16:creationId xmlns:a16="http://schemas.microsoft.com/office/drawing/2014/main" id="{69D96FB5-CF73-085F-5EC9-C2BC9931A106}"/>
              </a:ext>
            </a:extLst>
          </p:cNvPr>
          <p:cNvSpPr txBox="1"/>
          <p:nvPr/>
        </p:nvSpPr>
        <p:spPr>
          <a:xfrm>
            <a:off x="457200" y="1784995"/>
            <a:ext cx="2493169" cy="954107"/>
          </a:xfrm>
          <a:prstGeom prst="rect">
            <a:avLst/>
          </a:prstGeom>
          <a:noFill/>
        </p:spPr>
        <p:txBody>
          <a:bodyPr wrap="square">
            <a:spAutoFit/>
          </a:bodyPr>
          <a:lstStyle/>
          <a:p>
            <a:pPr algn="just"/>
            <a:r>
              <a:rPr lang="en-US">
                <a:latin typeface="Roboto"/>
                <a:ea typeface="Roboto"/>
                <a:cs typeface="Roboto"/>
              </a:rPr>
              <a:t> +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quả</a:t>
            </a:r>
            <a:r>
              <a:rPr lang="en-US">
                <a:latin typeface="Roboto"/>
                <a:ea typeface="Roboto"/>
                <a:cs typeface="Roboto"/>
              </a:rPr>
              <a:t> </a:t>
            </a:r>
            <a:r>
              <a:rPr lang="en-US" err="1">
                <a:latin typeface="Roboto"/>
                <a:ea typeface="Roboto"/>
                <a:cs typeface="Roboto"/>
              </a:rPr>
              <a:t>chạy</a:t>
            </a:r>
            <a:r>
              <a:rPr lang="en-US">
                <a:latin typeface="Roboto"/>
                <a:ea typeface="Roboto"/>
                <a:cs typeface="Roboto"/>
              </a:rPr>
              <a:t> </a:t>
            </a:r>
            <a:r>
              <a:rPr lang="en-US" err="1">
                <a:latin typeface="Roboto"/>
                <a:ea typeface="Roboto"/>
                <a:cs typeface="Roboto"/>
              </a:rPr>
              <a:t>kiểm</a:t>
            </a:r>
            <a:r>
              <a:rPr lang="en-US">
                <a:latin typeface="Roboto"/>
                <a:ea typeface="Roboto"/>
                <a:cs typeface="Roboto"/>
              </a:rPr>
              <a:t> </a:t>
            </a:r>
            <a:r>
              <a:rPr lang="en-US" err="1">
                <a:latin typeface="Roboto"/>
                <a:ea typeface="Roboto"/>
                <a:cs typeface="Roboto"/>
              </a:rPr>
              <a:t>tra</a:t>
            </a:r>
            <a:r>
              <a:rPr lang="en-US">
                <a:latin typeface="Roboto"/>
                <a:ea typeface="Roboto"/>
                <a:cs typeface="Roboto"/>
              </a:rPr>
              <a:t> 100 </a:t>
            </a:r>
            <a:r>
              <a:rPr lang="en-US" err="1">
                <a:latin typeface="Roboto"/>
                <a:ea typeface="Roboto"/>
                <a:cs typeface="Roboto"/>
              </a:rPr>
              <a:t>tập</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exploration e = 0, </a:t>
            </a:r>
            <a:r>
              <a:rPr lang="en-US" err="1">
                <a:latin typeface="Roboto"/>
                <a:ea typeface="Roboto"/>
                <a:cs typeface="Roboto"/>
              </a:rPr>
              <a:t>thống</a:t>
            </a:r>
            <a:r>
              <a:rPr lang="en-US">
                <a:latin typeface="Roboto"/>
                <a:ea typeface="Roboto"/>
                <a:cs typeface="Roboto"/>
              </a:rPr>
              <a:t> </a:t>
            </a:r>
            <a:r>
              <a:rPr lang="en-US" err="1">
                <a:latin typeface="Roboto"/>
                <a:ea typeface="Roboto"/>
                <a:cs typeface="Roboto"/>
              </a:rPr>
              <a:t>kê</a:t>
            </a:r>
            <a:r>
              <a:rPr lang="en-US">
                <a:latin typeface="Roboto"/>
                <a:ea typeface="Roboto"/>
                <a:cs typeface="Roboto"/>
              </a:rPr>
              <a:t> </a:t>
            </a:r>
            <a:r>
              <a:rPr lang="en-US" err="1">
                <a:latin typeface="Roboto"/>
                <a:ea typeface="Roboto"/>
                <a:cs typeface="Roboto"/>
              </a:rPr>
              <a:t>từ</a:t>
            </a:r>
            <a:r>
              <a:rPr lang="en-US">
                <a:latin typeface="Roboto"/>
                <a:ea typeface="Roboto"/>
                <a:cs typeface="Roboto"/>
              </a:rPr>
              <a:t> </a:t>
            </a:r>
            <a:r>
              <a:rPr lang="en-US" err="1">
                <a:latin typeface="Roboto"/>
                <a:ea typeface="Roboto"/>
                <a:cs typeface="Roboto"/>
              </a:rPr>
              <a:t>trung</a:t>
            </a:r>
            <a:r>
              <a:rPr lang="en-US">
                <a:latin typeface="Roboto"/>
                <a:ea typeface="Roboto"/>
                <a:cs typeface="Roboto"/>
              </a:rPr>
              <a:t> </a:t>
            </a:r>
            <a:r>
              <a:rPr lang="en-US" err="1">
                <a:latin typeface="Roboto"/>
                <a:ea typeface="Roboto"/>
                <a:cs typeface="Roboto"/>
              </a:rPr>
              <a:t>bình</a:t>
            </a:r>
            <a:r>
              <a:rPr lang="en-US">
                <a:latin typeface="Roboto"/>
                <a:ea typeface="Roboto"/>
                <a:cs typeface="Roboto"/>
              </a:rPr>
              <a:t> 100 </a:t>
            </a:r>
            <a:r>
              <a:rPr lang="en-US" err="1">
                <a:latin typeface="Roboto"/>
                <a:ea typeface="Roboto"/>
                <a:cs typeface="Roboto"/>
              </a:rPr>
              <a:t>lần</a:t>
            </a:r>
            <a:r>
              <a:rPr lang="en-US">
                <a:latin typeface="Roboto"/>
                <a:ea typeface="Roboto"/>
                <a:cs typeface="Roboto"/>
              </a:rPr>
              <a:t> </a:t>
            </a:r>
            <a:r>
              <a:rPr lang="en-US" err="1">
                <a:latin typeface="Roboto"/>
                <a:ea typeface="Roboto"/>
                <a:cs typeface="Roboto"/>
              </a:rPr>
              <a:t>chạy</a:t>
            </a:r>
            <a:endParaRPr lang="en-150"/>
          </a:p>
        </p:txBody>
      </p:sp>
      <p:sp>
        <p:nvSpPr>
          <p:cNvPr id="7" name="Google Shape;641;p22">
            <a:extLst>
              <a:ext uri="{FF2B5EF4-FFF2-40B4-BE49-F238E27FC236}">
                <a16:creationId xmlns:a16="http://schemas.microsoft.com/office/drawing/2014/main" id="{0D6B209D-88E3-FB21-4AB2-764DECFC0FFA}"/>
              </a:ext>
            </a:extLst>
          </p:cNvPr>
          <p:cNvSpPr txBox="1">
            <a:spLocks/>
          </p:cNvSpPr>
          <p:nvPr/>
        </p:nvSpPr>
        <p:spPr>
          <a:xfrm>
            <a:off x="83470" y="677821"/>
            <a:ext cx="6915955"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Simulation 4: Website Hacking CTF Problem with State Aggregation</a:t>
            </a:r>
          </a:p>
        </p:txBody>
      </p:sp>
      <p:pic>
        <p:nvPicPr>
          <p:cNvPr id="6" name="Picture 5">
            <a:extLst>
              <a:ext uri="{FF2B5EF4-FFF2-40B4-BE49-F238E27FC236}">
                <a16:creationId xmlns:a16="http://schemas.microsoft.com/office/drawing/2014/main" id="{8D5DFFC8-153E-2F4E-37BC-033C3D8ADBB0}"/>
              </a:ext>
            </a:extLst>
          </p:cNvPr>
          <p:cNvPicPr>
            <a:picLocks noChangeAspect="1"/>
          </p:cNvPicPr>
          <p:nvPr/>
        </p:nvPicPr>
        <p:blipFill>
          <a:blip r:embed="rId4"/>
          <a:stretch>
            <a:fillRect/>
          </a:stretch>
        </p:blipFill>
        <p:spPr>
          <a:xfrm>
            <a:off x="3257549" y="1519707"/>
            <a:ext cx="5715001" cy="3380504"/>
          </a:xfrm>
          <a:prstGeom prst="rect">
            <a:avLst/>
          </a:prstGeom>
        </p:spPr>
      </p:pic>
      <p:sp>
        <p:nvSpPr>
          <p:cNvPr id="10" name="TextBox 9">
            <a:extLst>
              <a:ext uri="{FF2B5EF4-FFF2-40B4-BE49-F238E27FC236}">
                <a16:creationId xmlns:a16="http://schemas.microsoft.com/office/drawing/2014/main" id="{05F19612-1FE1-B880-46FD-3BACAA734766}"/>
              </a:ext>
            </a:extLst>
          </p:cNvPr>
          <p:cNvSpPr txBox="1"/>
          <p:nvPr/>
        </p:nvSpPr>
        <p:spPr>
          <a:xfrm>
            <a:off x="171450" y="3146740"/>
            <a:ext cx="3193256" cy="954107"/>
          </a:xfrm>
          <a:prstGeom prst="rect">
            <a:avLst/>
          </a:prstGeom>
          <a:noFill/>
        </p:spPr>
        <p:txBody>
          <a:bodyPr wrap="square">
            <a:spAutoFit/>
          </a:bodyPr>
          <a:lstStyle/>
          <a:p>
            <a:pPr marL="320040" indent="-317500" algn="just">
              <a:buSzPts val="1400"/>
              <a:buFont typeface="Roboto"/>
              <a:buChar char="●"/>
            </a:pPr>
            <a:r>
              <a:rPr lang="en-US" b="1" err="1">
                <a:latin typeface="Roboto"/>
                <a:ea typeface="Roboto"/>
                <a:cs typeface="Roboto"/>
              </a:rPr>
              <a:t>Nhận</a:t>
            </a:r>
            <a:r>
              <a:rPr lang="en-US" b="1">
                <a:latin typeface="Roboto"/>
                <a:ea typeface="Roboto"/>
                <a:cs typeface="Roboto"/>
              </a:rPr>
              <a:t> </a:t>
            </a:r>
            <a:r>
              <a:rPr lang="en-US" b="1" err="1">
                <a:latin typeface="Roboto"/>
                <a:ea typeface="Roboto"/>
                <a:cs typeface="Roboto"/>
              </a:rPr>
              <a:t>xét</a:t>
            </a:r>
            <a:r>
              <a:rPr lang="en-US">
                <a:latin typeface="Roboto"/>
                <a:ea typeface="Roboto"/>
                <a:cs typeface="Roboto"/>
              </a:rPr>
              <a:t>: </a:t>
            </a:r>
            <a:r>
              <a:rPr lang="vi-VN">
                <a:latin typeface="Roboto"/>
                <a:ea typeface="Roboto"/>
                <a:cs typeface="Roboto"/>
              </a:rPr>
              <a:t>Số lượng </a:t>
            </a:r>
            <a:r>
              <a:rPr lang="en-US" err="1">
                <a:latin typeface="Roboto"/>
                <a:ea typeface="Roboto"/>
                <a:cs typeface="Roboto"/>
              </a:rPr>
              <a:t>phần</a:t>
            </a:r>
            <a:r>
              <a:rPr lang="en-US">
                <a:latin typeface="Roboto"/>
                <a:ea typeface="Roboto"/>
                <a:cs typeface="Roboto"/>
              </a:rPr>
              <a:t> </a:t>
            </a:r>
            <a:r>
              <a:rPr lang="en-US" err="1">
                <a:latin typeface="Roboto"/>
                <a:ea typeface="Roboto"/>
                <a:cs typeface="Roboto"/>
              </a:rPr>
              <a:t>tử</a:t>
            </a:r>
            <a:r>
              <a:rPr lang="en-US">
                <a:latin typeface="Roboto"/>
                <a:ea typeface="Roboto"/>
                <a:cs typeface="Roboto"/>
              </a:rPr>
              <a:t> </a:t>
            </a:r>
            <a:r>
              <a:rPr lang="vi-VN">
                <a:latin typeface="Roboto"/>
                <a:ea typeface="Roboto"/>
                <a:cs typeface="Roboto"/>
              </a:rPr>
              <a:t> </a:t>
            </a:r>
            <a:r>
              <a:rPr lang="en-US" err="1">
                <a:latin typeface="Roboto"/>
                <a:ea typeface="Roboto"/>
                <a:cs typeface="Roboto"/>
              </a:rPr>
              <a:t>trong</a:t>
            </a:r>
            <a:r>
              <a:rPr lang="en-US">
                <a:latin typeface="Roboto"/>
                <a:ea typeface="Roboto"/>
                <a:cs typeface="Roboto"/>
              </a:rPr>
              <a:t> Q table </a:t>
            </a:r>
            <a:r>
              <a:rPr lang="en-US" err="1">
                <a:latin typeface="Roboto"/>
                <a:ea typeface="Roboto"/>
                <a:cs typeface="Roboto"/>
              </a:rPr>
              <a:t>đã</a:t>
            </a:r>
            <a:r>
              <a:rPr lang="en-US">
                <a:latin typeface="Roboto"/>
                <a:ea typeface="Roboto"/>
                <a:cs typeface="Roboto"/>
              </a:rPr>
              <a:t> </a:t>
            </a:r>
            <a:r>
              <a:rPr lang="en-US" err="1">
                <a:latin typeface="Roboto"/>
                <a:ea typeface="Roboto"/>
                <a:cs typeface="Roboto"/>
              </a:rPr>
              <a:t>giảm</a:t>
            </a:r>
            <a:r>
              <a:rPr lang="en-US">
                <a:latin typeface="Roboto"/>
                <a:ea typeface="Roboto"/>
                <a:cs typeface="Roboto"/>
              </a:rPr>
              <a:t> </a:t>
            </a:r>
            <a:r>
              <a:rPr lang="en-US" err="1">
                <a:latin typeface="Roboto"/>
                <a:ea typeface="Roboto"/>
                <a:cs typeface="Roboto"/>
              </a:rPr>
              <a:t>rất</a:t>
            </a:r>
            <a:r>
              <a:rPr lang="en-US">
                <a:latin typeface="Roboto"/>
                <a:ea typeface="Roboto"/>
                <a:cs typeface="Roboto"/>
              </a:rPr>
              <a:t> </a:t>
            </a:r>
            <a:r>
              <a:rPr lang="en-US" err="1">
                <a:latin typeface="Roboto"/>
                <a:ea typeface="Roboto"/>
                <a:cs typeface="Roboto"/>
              </a:rPr>
              <a:t>nhiều</a:t>
            </a:r>
            <a:r>
              <a:rPr lang="en-US">
                <a:latin typeface="Roboto"/>
                <a:ea typeface="Roboto"/>
                <a:cs typeface="Roboto"/>
              </a:rPr>
              <a:t> ~180 </a:t>
            </a:r>
            <a:r>
              <a:rPr lang="en-US" err="1">
                <a:latin typeface="Roboto"/>
                <a:ea typeface="Roboto"/>
                <a:cs typeface="Roboto"/>
              </a:rPr>
              <a:t>trong</a:t>
            </a:r>
            <a:r>
              <a:rPr lang="en-US">
                <a:latin typeface="Roboto"/>
                <a:ea typeface="Roboto"/>
                <a:cs typeface="Roboto"/>
              </a:rPr>
              <a:t> </a:t>
            </a:r>
            <a:r>
              <a:rPr lang="en-US" err="1">
                <a:latin typeface="Roboto"/>
                <a:ea typeface="Roboto"/>
                <a:cs typeface="Roboto"/>
              </a:rPr>
              <a:t>khi</a:t>
            </a:r>
            <a:r>
              <a:rPr lang="en-US">
                <a:latin typeface="Roboto"/>
                <a:ea typeface="Roboto"/>
                <a:cs typeface="Roboto"/>
              </a:rPr>
              <a:t> reward, </a:t>
            </a:r>
            <a:r>
              <a:rPr lang="en-US" err="1">
                <a:latin typeface="Roboto"/>
                <a:ea typeface="Roboto"/>
                <a:cs typeface="Roboto"/>
              </a:rPr>
              <a:t>và</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step </a:t>
            </a:r>
            <a:r>
              <a:rPr lang="en-US" err="1">
                <a:latin typeface="Roboto"/>
                <a:ea typeface="Roboto"/>
                <a:cs typeface="Roboto"/>
              </a:rPr>
              <a:t>đạt</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của</a:t>
            </a:r>
            <a:r>
              <a:rPr lang="en-US">
                <a:latin typeface="Roboto"/>
                <a:ea typeface="Roboto"/>
                <a:cs typeface="Roboto"/>
              </a:rPr>
              <a:t> agent </a:t>
            </a:r>
            <a:r>
              <a:rPr lang="en-US" err="1">
                <a:latin typeface="Roboto"/>
                <a:ea typeface="Roboto"/>
                <a:cs typeface="Roboto"/>
              </a:rPr>
              <a:t>khá</a:t>
            </a:r>
            <a:r>
              <a:rPr lang="en-US">
                <a:latin typeface="Roboto"/>
                <a:ea typeface="Roboto"/>
                <a:cs typeface="Roboto"/>
              </a:rPr>
              <a:t> </a:t>
            </a:r>
            <a:r>
              <a:rPr lang="en-US" err="1">
                <a:latin typeface="Roboto"/>
                <a:ea typeface="Roboto"/>
                <a:cs typeface="Roboto"/>
              </a:rPr>
              <a:t>hợp</a:t>
            </a:r>
            <a:r>
              <a:rPr lang="en-US">
                <a:latin typeface="Roboto"/>
                <a:ea typeface="Roboto"/>
                <a:cs typeface="Roboto"/>
              </a:rPr>
              <a:t> </a:t>
            </a:r>
            <a:r>
              <a:rPr lang="en-US" err="1">
                <a:latin typeface="Roboto"/>
                <a:ea typeface="Roboto"/>
                <a:cs typeface="Roboto"/>
              </a:rPr>
              <a:t>lý</a:t>
            </a:r>
            <a:endParaRPr lang="en-US">
              <a:latin typeface="Roboto"/>
              <a:ea typeface="Roboto"/>
              <a:cs typeface="Roboto"/>
            </a:endParaRPr>
          </a:p>
        </p:txBody>
      </p:sp>
      <p:sp>
        <p:nvSpPr>
          <p:cNvPr id="4" name="Google Shape;593;p21">
            <a:extLst>
              <a:ext uri="{FF2B5EF4-FFF2-40B4-BE49-F238E27FC236}">
                <a16:creationId xmlns:a16="http://schemas.microsoft.com/office/drawing/2014/main" id="{B7876069-05A7-6593-E23D-7A04302DE6E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9" name="Google Shape;787;p24">
            <a:extLst>
              <a:ext uri="{FF2B5EF4-FFF2-40B4-BE49-F238E27FC236}">
                <a16:creationId xmlns:a16="http://schemas.microsoft.com/office/drawing/2014/main" id="{3C09C485-423E-25B6-7A0D-D5F728B84DC4}"/>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5450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2" name="Google Shape;354;p17">
            <a:extLst>
              <a:ext uri="{FF2B5EF4-FFF2-40B4-BE49-F238E27FC236}">
                <a16:creationId xmlns:a16="http://schemas.microsoft.com/office/drawing/2014/main" id="{0A4D0411-6A28-C6B9-50FF-F278BF00463F}"/>
              </a:ext>
            </a:extLst>
          </p:cNvPr>
          <p:cNvSpPr txBox="1"/>
          <p:nvPr/>
        </p:nvSpPr>
        <p:spPr>
          <a:xfrm>
            <a:off x="405562" y="837617"/>
            <a:ext cx="8495841" cy="2670115"/>
          </a:xfrm>
          <a:prstGeom prst="rect">
            <a:avLst/>
          </a:prstGeom>
          <a:noFill/>
          <a:ln>
            <a:noFill/>
          </a:ln>
        </p:spPr>
        <p:txBody>
          <a:bodyPr spcFirstLastPara="1" wrap="square" lIns="91425" tIns="91425" rIns="91425" bIns="91425" anchor="t" anchorCtr="0">
            <a:noAutofit/>
          </a:bodyPr>
          <a:lstStyle/>
          <a:p>
            <a:pPr marL="320040" indent="-317500" defTabSz="360363">
              <a:buSzPts val="1400"/>
              <a:buFont typeface="Roboto"/>
              <a:buChar char="●"/>
            </a:pPr>
            <a:r>
              <a:rPr lang="en-US" b="1" err="1">
                <a:latin typeface="Roboto"/>
                <a:ea typeface="Roboto"/>
                <a:cs typeface="Roboto"/>
              </a:rPr>
              <a:t>Ngữ</a:t>
            </a:r>
            <a:r>
              <a:rPr lang="en-US" b="1">
                <a:latin typeface="Roboto"/>
                <a:ea typeface="Roboto"/>
                <a:cs typeface="Roboto"/>
              </a:rPr>
              <a:t> </a:t>
            </a:r>
            <a:r>
              <a:rPr lang="en-US" b="1" err="1">
                <a:latin typeface="Roboto"/>
                <a:ea typeface="Roboto"/>
                <a:cs typeface="Roboto"/>
              </a:rPr>
              <a:t>cảnh</a:t>
            </a:r>
            <a:r>
              <a:rPr lang="vi-VN">
                <a:latin typeface="Roboto"/>
                <a:ea typeface="Roboto"/>
                <a:cs typeface="Roboto"/>
              </a:rPr>
              <a:t>: </a:t>
            </a:r>
            <a:r>
              <a:rPr lang="en-US" err="1">
                <a:latin typeface="Roboto"/>
                <a:ea typeface="Roboto"/>
                <a:cs typeface="Roboto"/>
              </a:rPr>
              <a:t>tương</a:t>
            </a:r>
            <a:r>
              <a:rPr lang="en-US">
                <a:latin typeface="Roboto"/>
                <a:ea typeface="Roboto"/>
                <a:cs typeface="Roboto"/>
              </a:rPr>
              <a:t> </a:t>
            </a:r>
            <a:r>
              <a:rPr lang="en-US" err="1">
                <a:latin typeface="Roboto"/>
                <a:ea typeface="Roboto"/>
                <a:cs typeface="Roboto"/>
              </a:rPr>
              <a:t>tự</a:t>
            </a:r>
            <a:r>
              <a:rPr lang="en-US">
                <a:latin typeface="Roboto"/>
                <a:ea typeface="Roboto"/>
                <a:cs typeface="Roboto"/>
              </a:rPr>
              <a:t> Simulation 3</a:t>
            </a:r>
          </a:p>
          <a:p>
            <a:pPr marL="2540" defTabSz="360363">
              <a:buSzPts val="1400"/>
            </a:pPr>
            <a:r>
              <a:rPr lang="en-US">
                <a:solidFill>
                  <a:schemeClr val="dk1"/>
                </a:solidFill>
                <a:latin typeface="Roboto"/>
                <a:ea typeface="Roboto"/>
              </a:rPr>
              <a:t>	</a:t>
            </a:r>
            <a:r>
              <a:rPr lang="en-US">
                <a:solidFill>
                  <a:schemeClr val="dk1"/>
                </a:solidFill>
                <a:latin typeface="Roboto" pitchFamily="2" charset="0"/>
                <a:ea typeface="Roboto" pitchFamily="2" charset="0"/>
              </a:rPr>
              <a:t>Server </a:t>
            </a:r>
            <a:r>
              <a:rPr lang="en-US" err="1">
                <a:solidFill>
                  <a:schemeClr val="dk1"/>
                </a:solidFill>
                <a:latin typeface="Roboto" pitchFamily="2" charset="0"/>
                <a:ea typeface="Roboto" pitchFamily="2" charset="0"/>
              </a:rPr>
              <a:t>chạy</a:t>
            </a:r>
            <a:r>
              <a:rPr lang="en-US">
                <a:solidFill>
                  <a:schemeClr val="dk1"/>
                </a:solidFill>
                <a:latin typeface="Roboto" pitchFamily="2" charset="0"/>
                <a:ea typeface="Roboto" pitchFamily="2" charset="0"/>
              </a:rPr>
              <a:t> N port,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port </a:t>
            </a:r>
            <a:r>
              <a:rPr lang="en-US" err="1">
                <a:solidFill>
                  <a:schemeClr val="dk1"/>
                </a:solidFill>
                <a:latin typeface="Roboto" pitchFamily="2" charset="0"/>
                <a:ea typeface="Roboto" pitchFamily="2" charset="0"/>
              </a:rPr>
              <a:t>đóng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hoặc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mở</a:t>
            </a:r>
            <a:endParaRPr lang="en-US">
              <a:solidFill>
                <a:schemeClr val="dk1"/>
              </a:solidFill>
              <a:latin typeface="Roboto" pitchFamily="2" charset="0"/>
              <a:ea typeface="Roboto" pitchFamily="2" charset="0"/>
            </a:endParaRPr>
          </a:p>
          <a:p>
            <a:pPr marL="2540" defTabSz="360363">
              <a:buSzPts val="1400"/>
            </a:pP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1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chứa</a:t>
            </a:r>
            <a:r>
              <a:rPr lang="en-US">
                <a:solidFill>
                  <a:schemeClr val="dk1"/>
                </a:solidFill>
                <a:latin typeface="Roboto" pitchFamily="2" charset="0"/>
                <a:ea typeface="Roboto" pitchFamily="2" charset="0"/>
              </a:rPr>
              <a:t> FLAG, </a:t>
            </a:r>
            <a:r>
              <a:rPr lang="en-US" err="1">
                <a:solidFill>
                  <a:schemeClr val="dk1"/>
                </a:solidFill>
                <a:latin typeface="Roboto" pitchFamily="2" charset="0"/>
                <a:ea typeface="Roboto" pitchFamily="2" charset="0"/>
              </a:rPr>
              <a:t>vulport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1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2 </a:t>
            </a:r>
            <a:r>
              <a:rPr lang="en-US" err="1">
                <a:solidFill>
                  <a:schemeClr val="dk1"/>
                </a:solidFill>
                <a:latin typeface="Roboto" pitchFamily="2" charset="0"/>
                <a:ea typeface="Roboto" pitchFamily="2" charset="0"/>
              </a:rPr>
              <a:t>loại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lỗ</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hổng</a:t>
            </a:r>
            <a:r>
              <a:rPr lang="en-US">
                <a:solidFill>
                  <a:schemeClr val="dk1"/>
                </a:solidFill>
                <a:latin typeface="Roboto" pitchFamily="2" charset="0"/>
                <a:ea typeface="Roboto" pitchFamily="2" charset="0"/>
              </a:rPr>
              <a:t>:</a:t>
            </a:r>
          </a:p>
          <a:p>
            <a:pPr marL="2540" algn="just" defTabSz="360363">
              <a:buSzPts val="1400"/>
            </a:pPr>
            <a:r>
              <a:rPr lang="en-US">
                <a:solidFill>
                  <a:schemeClr val="dk1"/>
                </a:solidFill>
                <a:latin typeface="Roboto" pitchFamily="2" charset="0"/>
                <a:ea typeface="Roboto" pitchFamily="2" charset="0"/>
              </a:rPr>
              <a:t>		+</a:t>
            </a:r>
            <a:r>
              <a:rPr lang="en-US">
                <a:latin typeface="Roboto"/>
                <a:ea typeface="Roboto"/>
                <a:cs typeface="Roboto"/>
              </a:rPr>
              <a:t> </a:t>
            </a:r>
            <a:r>
              <a:rPr lang="en-US" err="1">
                <a:latin typeface="Roboto"/>
                <a:ea typeface="Roboto"/>
                <a:cs typeface="Roboto"/>
              </a:rPr>
              <a:t>chạy</a:t>
            </a:r>
            <a:r>
              <a:rPr lang="en-US">
                <a:latin typeface="Roboto"/>
                <a:ea typeface="Roboto"/>
                <a:cs typeface="Roboto"/>
              </a:rPr>
              <a:t> service </a:t>
            </a:r>
            <a:r>
              <a:rPr lang="en-US" err="1">
                <a:latin typeface="Roboto"/>
                <a:ea typeface="Roboto"/>
                <a:cs typeface="Roboto"/>
              </a:rPr>
              <a:t>lắng</a:t>
            </a:r>
            <a:r>
              <a:rPr lang="en-US">
                <a:latin typeface="Roboto"/>
                <a:ea typeface="Roboto"/>
                <a:cs typeface="Roboto"/>
              </a:rPr>
              <a:t> </a:t>
            </a:r>
            <a:r>
              <a:rPr lang="en-US" err="1">
                <a:latin typeface="Roboto"/>
                <a:ea typeface="Roboto"/>
                <a:cs typeface="Roboto"/>
              </a:rPr>
              <a:t>nghe</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lỗ</a:t>
            </a:r>
            <a:r>
              <a:rPr lang="en-US">
                <a:latin typeface="Roboto"/>
                <a:ea typeface="Roboto"/>
                <a:cs typeface="Roboto"/>
              </a:rPr>
              <a:t> </a:t>
            </a:r>
            <a:r>
              <a:rPr lang="en-US" err="1">
                <a:latin typeface="Roboto"/>
                <a:ea typeface="Roboto"/>
                <a:cs typeface="Roboto"/>
              </a:rPr>
              <a:t>hổng</a:t>
            </a:r>
            <a:r>
              <a:rPr lang="en-US">
                <a:latin typeface="Roboto"/>
                <a:ea typeface="Roboto"/>
                <a:cs typeface="Roboto"/>
              </a:rPr>
              <a:t> -&gt; </a:t>
            </a:r>
            <a:r>
              <a:rPr lang="en-US" err="1">
                <a:latin typeface="Roboto"/>
                <a:ea typeface="Roboto"/>
                <a:cs typeface="Roboto"/>
              </a:rPr>
              <a:t>chỉ</a:t>
            </a:r>
            <a:r>
              <a:rPr lang="en-US">
                <a:latin typeface="Roboto"/>
                <a:ea typeface="Roboto"/>
                <a:cs typeface="Roboto"/>
              </a:rPr>
              <a:t> </a:t>
            </a:r>
            <a:r>
              <a:rPr lang="en-US" err="1">
                <a:latin typeface="Roboto"/>
                <a:ea typeface="Roboto"/>
                <a:cs typeface="Roboto"/>
              </a:rPr>
              <a:t>cần</a:t>
            </a:r>
            <a:r>
              <a:rPr lang="en-US">
                <a:latin typeface="Roboto"/>
                <a:ea typeface="Roboto"/>
                <a:cs typeface="Roboto"/>
              </a:rPr>
              <a:t> access </a:t>
            </a:r>
            <a:r>
              <a:rPr lang="en-US" err="1">
                <a:latin typeface="Roboto"/>
                <a:ea typeface="Roboto"/>
                <a:cs typeface="Roboto"/>
              </a:rPr>
              <a:t>là</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FLAG.</a:t>
            </a:r>
          </a:p>
          <a:p>
            <a:pPr marL="2540" algn="just" defTabSz="360363">
              <a:buSzPts val="1400"/>
            </a:pPr>
            <a:r>
              <a:rPr lang="en-US">
                <a:latin typeface="Roboto"/>
                <a:ea typeface="Roboto"/>
                <a:cs typeface="Roboto"/>
              </a:rPr>
              <a:t>        		+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-&gt; </a:t>
            </a:r>
            <a:r>
              <a:rPr lang="en-US" err="1">
                <a:latin typeface="Roboto"/>
                <a:ea typeface="Roboto"/>
                <a:cs typeface="Roboto"/>
              </a:rPr>
              <a:t>trả</a:t>
            </a:r>
            <a:r>
              <a:rPr lang="en-US">
                <a:latin typeface="Roboto"/>
                <a:ea typeface="Roboto"/>
                <a:cs typeface="Roboto"/>
              </a:rPr>
              <a:t> </a:t>
            </a:r>
            <a:r>
              <a:rPr lang="en-US" err="1">
                <a:latin typeface="Roboto"/>
                <a:ea typeface="Roboto"/>
                <a:cs typeface="Roboto"/>
              </a:rPr>
              <a:t>về</a:t>
            </a:r>
            <a:r>
              <a:rPr lang="en-US">
                <a:latin typeface="Roboto"/>
                <a:ea typeface="Roboto"/>
                <a:cs typeface="Roboto"/>
              </a:rPr>
              <a:t> FLAG </a:t>
            </a:r>
            <a:r>
              <a:rPr lang="en-US" err="1">
                <a:latin typeface="Roboto"/>
                <a:ea typeface="Roboto"/>
                <a:cs typeface="Roboto"/>
              </a:rPr>
              <a:t>khi</a:t>
            </a:r>
            <a:r>
              <a:rPr lang="en-US">
                <a:latin typeface="Roboto"/>
                <a:ea typeface="Roboto"/>
                <a:cs typeface="Roboto"/>
              </a:rPr>
              <a:t> </a:t>
            </a:r>
            <a:r>
              <a:rPr lang="en-US" err="1">
                <a:latin typeface="Roboto"/>
                <a:ea typeface="Roboto"/>
                <a:cs typeface="Roboto"/>
              </a:rPr>
              <a:t>truyền</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đặc</a:t>
            </a:r>
            <a:r>
              <a:rPr lang="en-US">
                <a:latin typeface="Roboto"/>
                <a:ea typeface="Roboto"/>
                <a:cs typeface="Roboto"/>
              </a:rPr>
              <a:t> </a:t>
            </a:r>
            <a:r>
              <a:rPr lang="en-US" err="1">
                <a:latin typeface="Roboto"/>
                <a:ea typeface="Roboto"/>
                <a:cs typeface="Roboto"/>
              </a:rPr>
              <a:t>biệt</a:t>
            </a:r>
            <a:endParaRPr lang="en-US">
              <a:latin typeface="Roboto"/>
              <a:ea typeface="Roboto"/>
              <a:cs typeface="Roboto"/>
            </a:endParaRPr>
          </a:p>
          <a:p>
            <a:pPr marL="2540" defTabSz="360363">
              <a:buSzPts val="1400"/>
            </a:pPr>
            <a:endParaRPr lang="en-US">
              <a:solidFill>
                <a:schemeClr val="dk1"/>
              </a:solidFill>
              <a:latin typeface="Roboto" pitchFamily="2" charset="0"/>
              <a:ea typeface="Roboto" pitchFamily="2" charset="0"/>
            </a:endParaRPr>
          </a:p>
          <a:p>
            <a:pPr marL="2540" defTabSz="360363">
              <a:buSzPts val="1400"/>
            </a:pPr>
            <a:r>
              <a:rPr lang="en-US">
                <a:solidFill>
                  <a:schemeClr val="dk1"/>
                </a:solidFill>
                <a:latin typeface="Roboto" pitchFamily="2" charset="0"/>
                <a:ea typeface="Roboto" pitchFamily="2" charset="0"/>
                <a:cs typeface="Roboto"/>
              </a:rPr>
              <a:t>	Attacker (agent) </a:t>
            </a:r>
            <a:r>
              <a:rPr lang="en-US" err="1">
                <a:solidFill>
                  <a:schemeClr val="dk1"/>
                </a:solidFill>
                <a:latin typeface="Roboto" pitchFamily="2" charset="0"/>
                <a:ea typeface="Roboto" pitchFamily="2" charset="0"/>
                <a:cs typeface="Roboto"/>
              </a:rPr>
              <a:t>có</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thể</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thực</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hiện</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các</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hành</a:t>
            </a:r>
            <a:r>
              <a:rPr lang="en-US">
                <a:solidFill>
                  <a:schemeClr val="dk1"/>
                </a:solidFill>
                <a:latin typeface="Roboto" pitchFamily="2" charset="0"/>
                <a:ea typeface="Roboto" pitchFamily="2" charset="0"/>
                <a:cs typeface="Roboto"/>
              </a:rPr>
              <a:t> </a:t>
            </a:r>
            <a:r>
              <a:rPr lang="en-US" err="1">
                <a:solidFill>
                  <a:schemeClr val="dk1"/>
                </a:solidFill>
                <a:latin typeface="Roboto" pitchFamily="2" charset="0"/>
                <a:ea typeface="Roboto" pitchFamily="2" charset="0"/>
                <a:cs typeface="Roboto"/>
              </a:rPr>
              <a:t>động</a:t>
            </a:r>
            <a:r>
              <a:rPr lang="en-US">
                <a:solidFill>
                  <a:schemeClr val="dk1"/>
                </a:solidFill>
                <a:latin typeface="Roboto" pitchFamily="2" charset="0"/>
                <a:ea typeface="Roboto" pitchFamily="2" charset="0"/>
                <a:cs typeface="Roboto"/>
              </a:rPr>
              <a:t>:</a:t>
            </a:r>
            <a:endParaRPr lang="en-US">
              <a:solidFill>
                <a:schemeClr val="dk1"/>
              </a:solidFill>
              <a:latin typeface="Roboto" pitchFamily="2" charset="0"/>
              <a:ea typeface="Roboto" pitchFamily="2" charset="0"/>
            </a:endParaRPr>
          </a:p>
          <a:p>
            <a:pPr marL="2540" lvl="2" algn="just" defTabSz="360363">
              <a:buSzPts val="1400"/>
            </a:pPr>
            <a:r>
              <a:rPr lang="en-US">
                <a:latin typeface="Roboto"/>
                <a:ea typeface="Roboto"/>
                <a:cs typeface="Roboto"/>
              </a:rPr>
              <a:t>		+ Scan: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port </a:t>
            </a:r>
            <a:r>
              <a:rPr lang="en-US" err="1">
                <a:latin typeface="Roboto"/>
                <a:ea typeface="Roboto"/>
                <a:cs typeface="Roboto"/>
              </a:rPr>
              <a:t>mở</a:t>
            </a:r>
            <a:r>
              <a:rPr lang="en-US">
                <a:latin typeface="Roboto"/>
                <a:ea typeface="Roboto"/>
                <a:cs typeface="Roboto"/>
              </a:rPr>
              <a:t> </a:t>
            </a:r>
          </a:p>
          <a:p>
            <a:pPr marL="2540" lvl="2" algn="just" defTabSz="360363">
              <a:buSzPts val="1400"/>
            </a:pPr>
            <a:r>
              <a:rPr lang="en-US">
                <a:latin typeface="Roboto"/>
                <a:ea typeface="Roboto"/>
                <a:cs typeface="Roboto"/>
              </a:rPr>
              <a:t>        		+ Read: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ở service </a:t>
            </a:r>
            <a:r>
              <a:rPr lang="en-US" err="1">
                <a:latin typeface="Roboto"/>
                <a:ea typeface="Roboto"/>
                <a:cs typeface="Roboto"/>
              </a:rPr>
              <a:t>hoặc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nếu</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rõ</a:t>
            </a:r>
            <a:r>
              <a:rPr lang="en-US">
                <a:latin typeface="Roboto"/>
                <a:ea typeface="Roboto"/>
                <a:cs typeface="Roboto"/>
              </a:rPr>
              <a:t> </a:t>
            </a:r>
            <a:r>
              <a:rPr lang="en-US" err="1">
                <a:latin typeface="Roboto"/>
                <a:ea typeface="Roboto"/>
                <a:cs typeface="Roboto"/>
              </a:rPr>
              <a:t>ràng</a:t>
            </a:r>
            <a:r>
              <a:rPr lang="en-US">
                <a:latin typeface="Roboto"/>
                <a:ea typeface="Roboto"/>
                <a:cs typeface="Roboto"/>
              </a:rPr>
              <a:t>)</a:t>
            </a:r>
          </a:p>
          <a:p>
            <a:pPr marL="2540" lvl="2" algn="just" defTabSz="360363">
              <a:buSzPts val="1400"/>
            </a:pPr>
            <a:r>
              <a:rPr lang="en-US">
                <a:latin typeface="Roboto"/>
                <a:ea typeface="Roboto"/>
                <a:cs typeface="Roboto"/>
              </a:rPr>
              <a:t>        		+ </a:t>
            </a:r>
            <a:r>
              <a:rPr lang="en-US" err="1">
                <a:latin typeface="Roboto"/>
                <a:ea typeface="Roboto"/>
                <a:cs typeface="Roboto"/>
              </a:rPr>
              <a:t>DeepRead</a:t>
            </a:r>
            <a:r>
              <a:rPr lang="en-US">
                <a:latin typeface="Roboto"/>
                <a:ea typeface="Roboto"/>
                <a:cs typeface="Roboto"/>
              </a:rPr>
              <a:t>: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phát</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(hidden)</a:t>
            </a:r>
          </a:p>
          <a:p>
            <a:pPr marL="2540" lvl="2" algn="just" defTabSz="360363">
              <a:buSzPts val="1400"/>
            </a:pPr>
            <a:r>
              <a:rPr lang="en-US">
                <a:latin typeface="Roboto"/>
                <a:ea typeface="Roboto"/>
                <a:cs typeface="Roboto"/>
              </a:rPr>
              <a:t>        		+ Access: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a:t>
            </a:r>
            <a:r>
              <a:rPr lang="en-US" err="1">
                <a:latin typeface="Roboto"/>
                <a:ea typeface="Roboto"/>
                <a:cs typeface="Roboto"/>
              </a:rPr>
              <a:t>vào</a:t>
            </a:r>
            <a:r>
              <a:rPr lang="en-US">
                <a:latin typeface="Roboto"/>
                <a:ea typeface="Roboto"/>
                <a:cs typeface="Roboto"/>
              </a:rPr>
              <a:t> service.</a:t>
            </a:r>
          </a:p>
          <a:p>
            <a:pPr marL="2540" lvl="2" algn="just" defTabSz="360363">
              <a:buSzPts val="1400"/>
            </a:pPr>
            <a:r>
              <a:rPr lang="en-US">
                <a:latin typeface="Roboto"/>
                <a:ea typeface="Roboto"/>
                <a:cs typeface="Roboto"/>
              </a:rPr>
              <a:t>        		+ Send: 1 port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a:t>
            </a:r>
            <a:endParaRPr lang="en-US">
              <a:solidFill>
                <a:schemeClr val="dk1"/>
              </a:solidFill>
              <a:latin typeface="Roboto" pitchFamily="2" charset="0"/>
              <a:ea typeface="Roboto" pitchFamily="2" charset="0"/>
              <a:cs typeface="Roboto"/>
            </a:endParaRPr>
          </a:p>
          <a:p>
            <a:pPr marL="2540" lvl="2" defTabSz="360363">
              <a:buSzPts val="1400"/>
            </a:pPr>
            <a:endParaRPr lang="en-US">
              <a:latin typeface="Roboto"/>
              <a:ea typeface="Roboto"/>
              <a:cs typeface="Roboto"/>
            </a:endParaRPr>
          </a:p>
          <a:p>
            <a:pPr marL="320040" indent="-317500" defTabSz="360363">
              <a:buSzPts val="1400"/>
              <a:buFont typeface="Roboto"/>
              <a:buChar char="●"/>
            </a:pPr>
            <a:endParaRPr lang="en-US">
              <a:latin typeface="Roboto"/>
              <a:ea typeface="Roboto"/>
              <a:cs typeface="Roboto"/>
            </a:endParaRPr>
          </a:p>
        </p:txBody>
      </p:sp>
      <p:sp>
        <p:nvSpPr>
          <p:cNvPr id="8" name="TextBox 7">
            <a:extLst>
              <a:ext uri="{FF2B5EF4-FFF2-40B4-BE49-F238E27FC236}">
                <a16:creationId xmlns:a16="http://schemas.microsoft.com/office/drawing/2014/main" id="{4B28CD5E-1A19-077F-52D2-594E4D41486F}"/>
              </a:ext>
            </a:extLst>
          </p:cNvPr>
          <p:cNvSpPr txBox="1"/>
          <p:nvPr/>
        </p:nvSpPr>
        <p:spPr>
          <a:xfrm>
            <a:off x="405562" y="3755088"/>
            <a:ext cx="7583424" cy="1169551"/>
          </a:xfrm>
          <a:prstGeom prst="rect">
            <a:avLst/>
          </a:prstGeom>
          <a:noFill/>
        </p:spPr>
        <p:txBody>
          <a:bodyPr wrap="square">
            <a:spAutoFit/>
          </a:bodyPr>
          <a:lstStyle/>
          <a:p>
            <a:pPr marL="320040" indent="-317500" defTabSz="360363">
              <a:buSzPts val="1400"/>
              <a:buFont typeface="Roboto"/>
              <a:buChar char="●"/>
            </a:pPr>
            <a:r>
              <a:rPr lang="en-US" b="1">
                <a:latin typeface="Roboto"/>
                <a:ea typeface="Roboto"/>
                <a:cs typeface="Roboto"/>
              </a:rPr>
              <a:t>RL setup</a:t>
            </a:r>
            <a:r>
              <a:rPr lang="vi-VN">
                <a:latin typeface="Roboto"/>
                <a:ea typeface="Roboto"/>
                <a:cs typeface="Roboto"/>
              </a:rPr>
              <a:t>: </a:t>
            </a:r>
            <a:endParaRPr lang="en-US">
              <a:latin typeface="Roboto"/>
              <a:ea typeface="Roboto"/>
              <a:cs typeface="Roboto"/>
            </a:endParaRPr>
          </a:p>
          <a:p>
            <a:pPr marL="2540" lvl="5" defTabSz="360363">
              <a:buSzPts val="1400"/>
            </a:pPr>
            <a:r>
              <a:rPr lang="en-US">
                <a:latin typeface="Roboto"/>
                <a:ea typeface="Roboto"/>
                <a:cs typeface="Roboto"/>
              </a:rPr>
              <a:t>	</a:t>
            </a:r>
            <a:r>
              <a:rPr lang="vi-VN">
                <a:latin typeface="Roboto"/>
                <a:ea typeface="Roboto"/>
                <a:cs typeface="Roboto"/>
              </a:rPr>
              <a:t>N </a:t>
            </a:r>
            <a:r>
              <a:rPr lang="vi-VN" err="1">
                <a:latin typeface="Roboto"/>
                <a:ea typeface="Roboto"/>
                <a:cs typeface="Roboto"/>
              </a:rPr>
              <a:t>port</a:t>
            </a:r>
            <a:r>
              <a:rPr lang="vi-VN">
                <a:latin typeface="Roboto"/>
                <a:ea typeface="Roboto"/>
                <a:cs typeface="Roboto"/>
              </a:rPr>
              <a:t>, V </a:t>
            </a:r>
            <a:r>
              <a:rPr lang="vi-VN" err="1">
                <a:latin typeface="Roboto"/>
                <a:ea typeface="Roboto"/>
                <a:cs typeface="Roboto"/>
              </a:rPr>
              <a:t>service</a:t>
            </a:r>
            <a:r>
              <a:rPr lang="vi-VN">
                <a:latin typeface="Roboto"/>
                <a:ea typeface="Roboto"/>
                <a:cs typeface="Roboto"/>
              </a:rPr>
              <a:t>, M </a:t>
            </a:r>
            <a:r>
              <a:rPr lang="vi-VN" err="1">
                <a:latin typeface="Roboto"/>
                <a:ea typeface="Roboto"/>
                <a:cs typeface="Roboto"/>
              </a:rPr>
              <a:t>param</a:t>
            </a:r>
            <a:endParaRPr lang="en-US">
              <a:latin typeface="Roboto"/>
              <a:ea typeface="Roboto"/>
              <a:cs typeface="Roboto"/>
            </a:endParaRPr>
          </a:p>
          <a:p>
            <a:pPr marL="2540" lvl="5" defTabSz="360363">
              <a:buSzPts val="1400"/>
            </a:pPr>
            <a:r>
              <a:rPr lang="en-US">
                <a:latin typeface="Roboto"/>
                <a:ea typeface="Roboto"/>
                <a:cs typeface="Roboto"/>
              </a:rPr>
              <a:t>	A: 1 + N + N + (N * V) + (N * M) action</a:t>
            </a:r>
          </a:p>
          <a:p>
            <a:pPr marL="2540" lvl="5" defTabSz="360363">
              <a:buSzPts val="1400"/>
            </a:pPr>
            <a:r>
              <a:rPr lang="en-US">
                <a:latin typeface="Roboto"/>
                <a:ea typeface="Roboto"/>
                <a:cs typeface="Roboto"/>
              </a:rPr>
              <a:t>	S: ma </a:t>
            </a:r>
            <a:r>
              <a:rPr lang="en-US" err="1">
                <a:latin typeface="Roboto"/>
                <a:ea typeface="Roboto"/>
                <a:cs typeface="Roboto"/>
              </a:rPr>
              <a:t>trận</a:t>
            </a:r>
            <a:r>
              <a:rPr lang="en-US">
                <a:latin typeface="Roboto"/>
                <a:ea typeface="Roboto"/>
                <a:cs typeface="Roboto"/>
              </a:rPr>
              <a:t> N * (1 + V + 1)</a:t>
            </a:r>
          </a:p>
          <a:p>
            <a:pPr marL="2540" lvl="5" defTabSz="360363">
              <a:buSzPts val="1400"/>
            </a:pPr>
            <a:r>
              <a:rPr lang="en-US">
                <a:latin typeface="Roboto"/>
                <a:ea typeface="Roboto"/>
                <a:cs typeface="Roboto"/>
              </a:rPr>
              <a:t>	R: 100 </a:t>
            </a:r>
            <a:r>
              <a:rPr lang="en-US" err="1">
                <a:latin typeface="Roboto"/>
                <a:ea typeface="Roboto"/>
                <a:cs typeface="Roboto"/>
              </a:rPr>
              <a:t>cho</a:t>
            </a:r>
            <a:r>
              <a:rPr lang="en-US">
                <a:latin typeface="Roboto"/>
                <a:ea typeface="Roboto"/>
                <a:cs typeface="Roboto"/>
              </a:rPr>
              <a:t> FLAG, -1 </a:t>
            </a:r>
            <a:r>
              <a:rPr lang="en-US" err="1">
                <a:latin typeface="Roboto"/>
                <a:ea typeface="Roboto"/>
                <a:cs typeface="Roboto"/>
              </a:rPr>
              <a:t>cho</a:t>
            </a:r>
            <a:r>
              <a:rPr lang="en-US">
                <a:latin typeface="Roboto"/>
                <a:ea typeface="Roboto"/>
                <a:cs typeface="Roboto"/>
              </a:rPr>
              <a:t> </a:t>
            </a:r>
            <a:r>
              <a:rPr lang="en-US" err="1">
                <a:latin typeface="Roboto"/>
                <a:ea typeface="Roboto"/>
                <a:cs typeface="Roboto"/>
              </a:rPr>
              <a:t>những</a:t>
            </a:r>
            <a:r>
              <a:rPr lang="en-US">
                <a:latin typeface="Roboto"/>
                <a:ea typeface="Roboto"/>
                <a:cs typeface="Roboto"/>
              </a:rPr>
              <a:t> action </a:t>
            </a:r>
            <a:r>
              <a:rPr lang="en-US" err="1">
                <a:latin typeface="Roboto"/>
                <a:ea typeface="Roboto"/>
                <a:cs typeface="Roboto"/>
              </a:rPr>
              <a:t>khác</a:t>
            </a:r>
            <a:endParaRPr lang="vi-VN">
              <a:latin typeface="Roboto"/>
              <a:ea typeface="Roboto"/>
              <a:cs typeface="Roboto"/>
            </a:endParaRPr>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4" name="Google Shape;787;p24">
            <a:extLst>
              <a:ext uri="{FF2B5EF4-FFF2-40B4-BE49-F238E27FC236}">
                <a16:creationId xmlns:a16="http://schemas.microsoft.com/office/drawing/2014/main" id="{A588279E-3D3E-21EE-D914-F275EA1135F5}"/>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6518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354;p17">
            <a:extLst>
              <a:ext uri="{FF2B5EF4-FFF2-40B4-BE49-F238E27FC236}">
                <a16:creationId xmlns:a16="http://schemas.microsoft.com/office/drawing/2014/main" id="{196BD204-DF85-E591-494B-4EC06E3645B4}"/>
              </a:ext>
            </a:extLst>
          </p:cNvPr>
          <p:cNvSpPr txBox="1"/>
          <p:nvPr/>
        </p:nvSpPr>
        <p:spPr>
          <a:xfrm>
            <a:off x="457200" y="1115613"/>
            <a:ext cx="8487420" cy="3520681"/>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Imitation Learning</a:t>
            </a:r>
            <a:r>
              <a:rPr lang="en-US" kern="100">
                <a:effectLst/>
                <a:latin typeface="Roboto" panose="02000000000000000000" pitchFamily="2" charset="0"/>
                <a:ea typeface="Roboto" panose="02000000000000000000" pitchFamily="2" charset="0"/>
                <a:cs typeface="Roboto" panose="02000000000000000000" pitchFamily="2" charset="0"/>
              </a:rPr>
              <a:t>:</a:t>
            </a:r>
            <a:endParaRPr lang="en-US" sz="900" b="0">
              <a:solidFill>
                <a:srgbClr val="000000"/>
              </a:solidFill>
              <a:effectLst/>
              <a:highlight>
                <a:srgbClr val="FFFFFF"/>
              </a:highlight>
              <a:latin typeface="Consolas" panose="020B0609020204030204" pitchFamily="49" charset="0"/>
            </a:endParaRPr>
          </a:p>
          <a:p>
            <a:pPr algn="just">
              <a:lnSpc>
                <a:spcPct val="107000"/>
              </a:lnSpc>
              <a:spcAft>
                <a:spcPts val="800"/>
              </a:spcAft>
            </a:pPr>
            <a:r>
              <a:rPr lang="en-US" kern="100">
                <a:latin typeface="Roboto" panose="02000000000000000000" pitchFamily="2" charset="0"/>
                <a:ea typeface="Roboto" panose="02000000000000000000" pitchFamily="2" charset="0"/>
                <a:cs typeface="Roboto" panose="02000000000000000000" pitchFamily="2" charset="0"/>
              </a:rPr>
              <a:t>C</a:t>
            </a:r>
            <a:r>
              <a:rPr lang="vi-VN" sz="1400" kern="100">
                <a:effectLst/>
                <a:latin typeface="Roboto" panose="02000000000000000000" pitchFamily="2" charset="0"/>
                <a:ea typeface="Roboto" panose="02000000000000000000" pitchFamily="2" charset="0"/>
                <a:cs typeface="Roboto" panose="02000000000000000000" pitchFamily="2" charset="0"/>
              </a:rPr>
              <a:t>ung cấp cho agent các mẫu về </a:t>
            </a:r>
            <a:r>
              <a:rPr lang="en-US" kern="100" err="1">
                <a:latin typeface="Roboto" panose="02000000000000000000" pitchFamily="2" charset="0"/>
                <a:ea typeface="Roboto" panose="02000000000000000000" pitchFamily="2" charset="0"/>
                <a:cs typeface="Roboto" panose="02000000000000000000" pitchFamily="2" charset="0"/>
              </a:rPr>
              <a:t>chuỗi</a:t>
            </a:r>
            <a:r>
              <a:rPr lang="en-US" kern="100">
                <a:latin typeface="Roboto" panose="02000000000000000000" pitchFamily="2" charset="0"/>
                <a:ea typeface="Roboto" panose="02000000000000000000" pitchFamily="2" charset="0"/>
                <a:cs typeface="Roboto" panose="02000000000000000000" pitchFamily="2" charset="0"/>
              </a:rPr>
              <a:t> action </a:t>
            </a:r>
            <a:r>
              <a:rPr lang="en-US" kern="100" err="1">
                <a:latin typeface="Roboto" panose="02000000000000000000" pitchFamily="2" charset="0"/>
                <a:ea typeface="Roboto" panose="02000000000000000000" pitchFamily="2" charset="0"/>
                <a:cs typeface="Roboto" panose="02000000000000000000" pitchFamily="2" charset="0"/>
              </a:rPr>
              <a:t>hiệu</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quả</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để</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lấy</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được</a:t>
            </a:r>
            <a:r>
              <a:rPr lang="en-US" kern="100">
                <a:latin typeface="Roboto" panose="02000000000000000000" pitchFamily="2" charset="0"/>
                <a:ea typeface="Roboto" panose="02000000000000000000" pitchFamily="2" charset="0"/>
                <a:cs typeface="Roboto" panose="02000000000000000000" pitchFamily="2" charset="0"/>
              </a:rPr>
              <a:t> FLAG </a:t>
            </a:r>
            <a:r>
              <a:rPr lang="vi-VN" sz="1400" kern="100">
                <a:effectLst/>
                <a:latin typeface="Roboto" panose="02000000000000000000" pitchFamily="2" charset="0"/>
                <a:ea typeface="Roboto" panose="02000000000000000000" pitchFamily="2" charset="0"/>
                <a:cs typeface="Roboto" panose="02000000000000000000" pitchFamily="2" charset="0"/>
              </a:rPr>
              <a:t>-&gt; thay vì bắt đầu với kiến thức trống rỗn</a:t>
            </a:r>
            <a:r>
              <a:rPr lang="en-US" sz="1400" kern="100">
                <a:effectLst/>
                <a:latin typeface="Roboto" panose="02000000000000000000" pitchFamily="2" charset="0"/>
                <a:ea typeface="Roboto" panose="02000000000000000000" pitchFamily="2" charset="0"/>
                <a:cs typeface="Roboto" panose="02000000000000000000" pitchFamily="2" charset="0"/>
              </a:rPr>
              <a:t>g</a:t>
            </a:r>
            <a:r>
              <a:rPr lang="vi-VN" sz="1400" kern="100">
                <a:effectLst/>
                <a:latin typeface="Roboto" panose="02000000000000000000" pitchFamily="2" charset="0"/>
                <a:ea typeface="Roboto" panose="02000000000000000000" pitchFamily="2" charset="0"/>
                <a:cs typeface="Roboto" panose="02000000000000000000" pitchFamily="2" charset="0"/>
              </a:rPr>
              <a:t>, agent được cung cấp các ví dụ về chuỗi hành động có thể dẫn đến giải pháp.</a:t>
            </a: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sp>
        <p:nvSpPr>
          <p:cNvPr id="2" name="Google Shape;787;p24">
            <a:extLst>
              <a:ext uri="{FF2B5EF4-FFF2-40B4-BE49-F238E27FC236}">
                <a16:creationId xmlns:a16="http://schemas.microsoft.com/office/drawing/2014/main" id="{3F744B0E-F48F-8B35-3FC9-3F6028442A91}"/>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98783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354;p17">
            <a:extLst>
              <a:ext uri="{FF2B5EF4-FFF2-40B4-BE49-F238E27FC236}">
                <a16:creationId xmlns:a16="http://schemas.microsoft.com/office/drawing/2014/main" id="{196BD204-DF85-E591-494B-4EC06E3645B4}"/>
              </a:ext>
            </a:extLst>
          </p:cNvPr>
          <p:cNvSpPr txBox="1"/>
          <p:nvPr/>
        </p:nvSpPr>
        <p:spPr>
          <a:xfrm>
            <a:off x="457200" y="1115613"/>
            <a:ext cx="8487420" cy="3877868"/>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Imitation Learning</a:t>
            </a:r>
            <a:r>
              <a:rPr lang="en-US" kern="100">
                <a:effectLst/>
                <a:latin typeface="Roboto" panose="02000000000000000000" pitchFamily="2" charset="0"/>
                <a:ea typeface="Roboto" panose="02000000000000000000" pitchFamily="2" charset="0"/>
                <a:cs typeface="Roboto" panose="02000000000000000000" pitchFamily="2" charset="0"/>
              </a:rPr>
              <a:t>:</a:t>
            </a:r>
          </a:p>
          <a:p>
            <a:pPr algn="just">
              <a:lnSpc>
                <a:spcPct val="107000"/>
              </a:lnSpc>
              <a:spcAft>
                <a:spcPts val="800"/>
              </a:spcAft>
            </a:pPr>
            <a:r>
              <a:rPr lang="vi-VN" kern="100">
                <a:latin typeface="Roboto" panose="02000000000000000000" pitchFamily="2" charset="0"/>
                <a:ea typeface="Roboto" panose="02000000000000000000" pitchFamily="2" charset="0"/>
                <a:cs typeface="Roboto" panose="02000000000000000000" pitchFamily="2" charset="0"/>
              </a:rPr>
              <a:t>Hàm generate chuỗi action tối </a:t>
            </a:r>
            <a:r>
              <a:rPr lang="en-US" kern="100" err="1">
                <a:latin typeface="Roboto" panose="02000000000000000000" pitchFamily="2" charset="0"/>
                <a:ea typeface="Roboto" panose="02000000000000000000" pitchFamily="2" charset="0"/>
                <a:cs typeface="Roboto" panose="02000000000000000000" pitchFamily="2" charset="0"/>
              </a:rPr>
              <a:t>ưu</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để</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lấy</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được</a:t>
            </a:r>
            <a:r>
              <a:rPr lang="en-US" kern="100">
                <a:latin typeface="Roboto" panose="02000000000000000000" pitchFamily="2" charset="0"/>
                <a:ea typeface="Roboto" panose="02000000000000000000" pitchFamily="2" charset="0"/>
                <a:cs typeface="Roboto" panose="02000000000000000000" pitchFamily="2" charset="0"/>
              </a:rPr>
              <a:t> FLAG</a:t>
            </a:r>
            <a:endParaRPr lang="vi-VN" kern="100">
              <a:latin typeface="Roboto" panose="02000000000000000000" pitchFamily="2" charset="0"/>
              <a:ea typeface="Roboto" panose="02000000000000000000" pitchFamily="2" charset="0"/>
              <a:cs typeface="Roboto" panose="02000000000000000000" pitchFamily="2" charset="0"/>
            </a:endParaRPr>
          </a:p>
          <a:p>
            <a:pPr marR="0" algn="l" rtl="0">
              <a:spcBef>
                <a:spcPts val="0"/>
              </a:spcBef>
              <a:spcAft>
                <a:spcPts val="0"/>
              </a:spcAft>
            </a:pPr>
            <a:r>
              <a:rPr lang="en-US" sz="900" b="0" i="0">
                <a:solidFill>
                  <a:srgbClr val="0000FF"/>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def</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generate_trajectory</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Perform a scan</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append</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0</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Perform a read</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append</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1</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Perform a deep read</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append</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N_PORTS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1</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Exploit the access point or the parametrized vulnerability</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AF00DB"/>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if</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.vulntype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VULNTYPE_ACCESSPOINT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0</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#trajectory.append( (</a:t>
            </a:r>
            <a:r>
              <a:rPr lang="en-US" sz="900" b="0" i="0" err="1">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const.N_PORTS</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*2)+1 + </a:t>
            </a:r>
            <a:r>
              <a:rPr lang="en-US" sz="900" b="0" i="0" err="1">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const.N_PORTS</a:t>
            </a:r>
            <a:r>
              <a:rPr lang="en-US" sz="900" b="0" i="0">
                <a:solidFill>
                  <a:srgbClr val="008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append</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N_PORTS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2</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1</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N_ACCESSPOINTS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AF00DB"/>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elif</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.vulntype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VULNTYPE_PARAM</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server</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795E26"/>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append</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N_PORTS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2</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N_ACCESSPOINTS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1</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vulnport</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267F99"/>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const</a:t>
            </a:r>
            <a:r>
              <a:rPr lang="en-US" sz="900" b="0" i="0" err="1">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err="1">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N_VULNPARAMS</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 (</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vulnvalue</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a:t>
            </a:r>
            <a:r>
              <a:rPr lang="en-US" sz="900" b="0" i="0">
                <a:solidFill>
                  <a:srgbClr val="098658"/>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1</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endParaRPr lang="en-150" sz="900">
              <a:effectLst/>
            </a:endParaRPr>
          </a:p>
          <a:p>
            <a:pPr marR="0" algn="l" rtl="0">
              <a:spcBef>
                <a:spcPts val="0"/>
              </a:spcBef>
              <a:spcAft>
                <a:spcPts val="0"/>
              </a:spcAft>
            </a:pP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endParaRPr lang="en-150" sz="900">
              <a:effectLst/>
            </a:endParaRPr>
          </a:p>
          <a:p>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AF00DB"/>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return</a:t>
            </a:r>
            <a:r>
              <a:rPr lang="en-US" sz="900" b="0" i="0">
                <a:solidFill>
                  <a:srgbClr val="00000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 </a:t>
            </a:r>
            <a:r>
              <a:rPr lang="en-US" sz="900" b="0" i="0">
                <a:solidFill>
                  <a:srgbClr val="001080"/>
                </a:solidFill>
                <a:effectLst/>
                <a:highlight>
                  <a:srgbClr val="FFFFFF"/>
                </a:highlight>
                <a:latin typeface="Consolas" panose="020B0609020204030204" pitchFamily="49" charset="0"/>
                <a:ea typeface="Arial" panose="020B0604020202020204" pitchFamily="34" charset="0"/>
                <a:cs typeface="Arial" panose="020B0604020202020204" pitchFamily="34" charset="0"/>
              </a:rPr>
              <a:t>trajectory</a:t>
            </a:r>
            <a:endParaRPr lang="en-US" sz="900" b="0">
              <a:solidFill>
                <a:srgbClr val="000000"/>
              </a:solidFill>
              <a:effectLst/>
              <a:highlight>
                <a:srgbClr val="FFFFFF"/>
              </a:highlight>
              <a:latin typeface="Consolas" panose="020B0609020204030204" pitchFamily="49" charset="0"/>
            </a:endParaRPr>
          </a:p>
          <a:p>
            <a:pPr algn="just">
              <a:lnSpc>
                <a:spcPct val="107000"/>
              </a:lnSpc>
              <a:spcAft>
                <a:spcPts val="800"/>
              </a:spcAft>
            </a:pP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pic>
        <p:nvPicPr>
          <p:cNvPr id="10" name="Picture 9">
            <a:extLst>
              <a:ext uri="{FF2B5EF4-FFF2-40B4-BE49-F238E27FC236}">
                <a16:creationId xmlns:a16="http://schemas.microsoft.com/office/drawing/2014/main" id="{BC908EDF-2239-B20E-377E-FDE1233911C4}"/>
              </a:ext>
            </a:extLst>
          </p:cNvPr>
          <p:cNvPicPr>
            <a:picLocks noChangeAspect="1"/>
          </p:cNvPicPr>
          <p:nvPr/>
        </p:nvPicPr>
        <p:blipFill>
          <a:blip r:embed="rId3"/>
          <a:stretch>
            <a:fillRect/>
          </a:stretch>
        </p:blipFill>
        <p:spPr>
          <a:xfrm>
            <a:off x="5040109" y="1821656"/>
            <a:ext cx="3754492" cy="1162896"/>
          </a:xfrm>
          <a:prstGeom prst="rect">
            <a:avLst/>
          </a:prstGeom>
          <a:ln>
            <a:solidFill>
              <a:schemeClr val="accent1"/>
            </a:solidFill>
          </a:ln>
        </p:spPr>
      </p:pic>
      <p:sp>
        <p:nvSpPr>
          <p:cNvPr id="2" name="Google Shape;787;p24">
            <a:extLst>
              <a:ext uri="{FF2B5EF4-FFF2-40B4-BE49-F238E27FC236}">
                <a16:creationId xmlns:a16="http://schemas.microsoft.com/office/drawing/2014/main" id="{A0419A0D-C7AB-5D07-A114-D081E225DBA2}"/>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3547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354;p17">
            <a:extLst>
              <a:ext uri="{FF2B5EF4-FFF2-40B4-BE49-F238E27FC236}">
                <a16:creationId xmlns:a16="http://schemas.microsoft.com/office/drawing/2014/main" id="{196BD204-DF85-E591-494B-4EC06E3645B4}"/>
              </a:ext>
            </a:extLst>
          </p:cNvPr>
          <p:cNvSpPr txBox="1"/>
          <p:nvPr/>
        </p:nvSpPr>
        <p:spPr>
          <a:xfrm>
            <a:off x="457200" y="1115613"/>
            <a:ext cx="8487420" cy="3770712"/>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Imitation Learning</a:t>
            </a:r>
            <a:r>
              <a:rPr lang="en-US" kern="100">
                <a:effectLst/>
                <a:latin typeface="Roboto" panose="02000000000000000000" pitchFamily="2" charset="0"/>
                <a:ea typeface="Roboto" panose="02000000000000000000" pitchFamily="2" charset="0"/>
                <a:cs typeface="Roboto" panose="02000000000000000000" pitchFamily="2" charset="0"/>
              </a:rPr>
              <a:t>:</a:t>
            </a:r>
            <a:endParaRPr lang="en-US" sz="900" b="0">
              <a:solidFill>
                <a:srgbClr val="000000"/>
              </a:solidFill>
              <a:effectLst/>
              <a:highlight>
                <a:srgbClr val="FFFFFF"/>
              </a:highlight>
              <a:latin typeface="Consolas" panose="020B0609020204030204" pitchFamily="49" charset="0"/>
            </a:endParaRPr>
          </a:p>
          <a:p>
            <a:pPr algn="just">
              <a:lnSpc>
                <a:spcPct val="107000"/>
              </a:lnSpc>
              <a:spcAft>
                <a:spcPts val="800"/>
              </a:spcAft>
            </a:pPr>
            <a:r>
              <a:rPr lang="en-US" sz="1400" kern="100" err="1">
                <a:effectLst/>
                <a:latin typeface="Roboto" panose="02000000000000000000" pitchFamily="2" charset="0"/>
                <a:ea typeface="Roboto" panose="02000000000000000000" pitchFamily="2" charset="0"/>
                <a:cs typeface="Roboto" panose="02000000000000000000" pitchFamily="2" charset="0"/>
              </a:rPr>
              <a:t>Phương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thức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phép</a:t>
            </a:r>
            <a:r>
              <a:rPr lang="en-US" sz="1400" kern="100">
                <a:effectLst/>
                <a:latin typeface="Roboto" panose="02000000000000000000" pitchFamily="2" charset="0"/>
                <a:ea typeface="Roboto" panose="02000000000000000000" pitchFamily="2" charset="0"/>
                <a:cs typeface="Roboto" panose="02000000000000000000" pitchFamily="2" charset="0"/>
              </a:rPr>
              <a:t> agent </a:t>
            </a:r>
            <a:r>
              <a:rPr lang="en-US" sz="1400" kern="100" err="1">
                <a:effectLst/>
                <a:latin typeface="Roboto" panose="02000000000000000000" pitchFamily="2" charset="0"/>
                <a:ea typeface="Roboto" panose="02000000000000000000" pitchFamily="2" charset="0"/>
                <a:cs typeface="Roboto" panose="02000000000000000000" pitchFamily="2" charset="0"/>
              </a:rPr>
              <a:t>học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theo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các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chuỗi</a:t>
            </a:r>
            <a:r>
              <a:rPr lang="en-US" sz="1400" kern="100">
                <a:effectLst/>
                <a:latin typeface="Roboto" panose="02000000000000000000" pitchFamily="2" charset="0"/>
                <a:ea typeface="Roboto" panose="02000000000000000000" pitchFamily="2" charset="0"/>
                <a:cs typeface="Roboto" panose="02000000000000000000" pitchFamily="2" charset="0"/>
              </a:rPr>
              <a:t> action </a:t>
            </a:r>
            <a:r>
              <a:rPr lang="en-US" sz="1400" kern="100" err="1">
                <a:effectLst/>
                <a:latin typeface="Roboto" panose="02000000000000000000" pitchFamily="2" charset="0"/>
                <a:ea typeface="Roboto" panose="02000000000000000000" pitchFamily="2" charset="0"/>
                <a:cs typeface="Roboto" panose="02000000000000000000" pitchFamily="2" charset="0"/>
              </a:rPr>
              <a:t>được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định</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nghĩa</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trước</a:t>
            </a:r>
            <a:r>
              <a:rPr lang="en-US" sz="1400" kern="100">
                <a:effectLst/>
                <a:latin typeface="Roboto" panose="02000000000000000000" pitchFamily="2" charset="0"/>
                <a:ea typeface="Roboto" panose="02000000000000000000" pitchFamily="2" charset="0"/>
                <a:cs typeface="Roboto" panose="02000000000000000000" pitchFamily="2"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0000FF"/>
                </a:solidFill>
                <a:effectLst/>
                <a:highlight>
                  <a:srgbClr val="FFFFFF"/>
                </a:highlight>
                <a:latin typeface="Consolas" panose="020B0609020204030204" pitchFamily="49" charset="0"/>
              </a:rPr>
              <a:t>def</a:t>
            </a:r>
            <a:r>
              <a:rPr lang="en-US" sz="1100" b="0">
                <a:solidFill>
                  <a:srgbClr val="000000"/>
                </a:solidFill>
                <a:effectLst/>
                <a:highlight>
                  <a:srgbClr val="FFFFFF"/>
                </a:highlight>
                <a:latin typeface="Consolas" panose="020B0609020204030204" pitchFamily="49" charset="0"/>
              </a:rPr>
              <a:t> </a:t>
            </a:r>
            <a:r>
              <a:rPr lang="en-US" sz="1100" b="0" err="1">
                <a:solidFill>
                  <a:srgbClr val="795E26"/>
                </a:solidFill>
                <a:effectLst/>
                <a:highlight>
                  <a:srgbClr val="FFFFFF"/>
                </a:highlight>
                <a:latin typeface="Consolas" panose="020B0609020204030204" pitchFamily="49" charset="0"/>
              </a:rPr>
              <a:t>run_trajectory</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trajectory</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_</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_</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terminated</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env</a:t>
            </a:r>
            <a:r>
              <a:rPr lang="en-US" sz="1100" b="0" err="1">
                <a:solidFill>
                  <a:srgbClr val="000000"/>
                </a:solidFill>
                <a:effectLst/>
                <a:highlight>
                  <a:srgbClr val="FFFFFF"/>
                </a:highlight>
                <a:latin typeface="Consolas" panose="020B0609020204030204" pitchFamily="49" charset="0"/>
              </a:rPr>
              <a:t>.reset</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A31515"/>
                </a:solidFill>
                <a:effectLst/>
                <a:highlight>
                  <a:srgbClr val="FFFFFF"/>
                </a:highlight>
                <a:latin typeface="Consolas" panose="020B0609020204030204" pitchFamily="49" charset="0"/>
              </a:rPr>
              <a:t>'</a:t>
            </a:r>
            <a:r>
              <a:rPr lang="en-US" sz="1100" b="0">
                <a:solidFill>
                  <a:srgbClr val="EE0000"/>
                </a:solidFill>
                <a:effectLst/>
                <a:highlight>
                  <a:srgbClr val="FFFFFF"/>
                </a:highlight>
                <a:latin typeface="Consolas" panose="020B0609020204030204" pitchFamily="49" charset="0"/>
              </a:rPr>
              <a:t>\</a:t>
            </a:r>
            <a:r>
              <a:rPr lang="en-US" sz="1100" b="0" err="1">
                <a:solidFill>
                  <a:srgbClr val="EE0000"/>
                </a:solidFill>
                <a:effectLst/>
                <a:highlight>
                  <a:srgbClr val="FFFFFF"/>
                </a:highlight>
                <a:latin typeface="Consolas" panose="020B0609020204030204" pitchFamily="49" charset="0"/>
              </a:rPr>
              <a:t>n</a:t>
            </a:r>
            <a:r>
              <a:rPr lang="en-US" sz="1100" b="0" err="1">
                <a:solidFill>
                  <a:srgbClr val="A31515"/>
                </a:solidFill>
                <a:effectLst/>
                <a:highlight>
                  <a:srgbClr val="FFFFFF"/>
                </a:highlight>
                <a:latin typeface="Consolas" panose="020B0609020204030204" pitchFamily="49" charset="0"/>
              </a:rPr>
              <a:t>HACKER</a:t>
            </a:r>
            <a:r>
              <a:rPr lang="en-US" sz="1100" b="0">
                <a:solidFill>
                  <a:srgbClr val="A31515"/>
                </a:solidFill>
                <a:effectLst/>
                <a:highlight>
                  <a:srgbClr val="FFFFFF"/>
                </a:highlight>
                <a:latin typeface="Consolas" panose="020B0609020204030204" pitchFamily="49" charset="0"/>
              </a:rPr>
              <a:t>: Resetting...'</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00"/>
                </a:highlight>
                <a:latin typeface="Consolas" panose="020B0609020204030204" pitchFamily="49" charset="0"/>
              </a:rPr>
              <a:t>for</a:t>
            </a:r>
            <a:r>
              <a:rPr lang="en-US" sz="1100" b="0">
                <a:solidFill>
                  <a:srgbClr val="000000"/>
                </a:solidFill>
                <a:effectLst/>
                <a:highlight>
                  <a:srgbClr val="FFFF00"/>
                </a:highlight>
                <a:latin typeface="Consolas" panose="020B0609020204030204" pitchFamily="49" charset="0"/>
              </a:rPr>
              <a:t> </a:t>
            </a:r>
            <a:r>
              <a:rPr lang="en-US" sz="1100" b="0">
                <a:solidFill>
                  <a:srgbClr val="001080"/>
                </a:solidFill>
                <a:effectLst/>
                <a:highlight>
                  <a:srgbClr val="FFFF00"/>
                </a:highlight>
                <a:latin typeface="Consolas" panose="020B0609020204030204" pitchFamily="49" charset="0"/>
              </a:rPr>
              <a:t>t</a:t>
            </a:r>
            <a:r>
              <a:rPr lang="en-US" sz="1100" b="0">
                <a:solidFill>
                  <a:srgbClr val="000000"/>
                </a:solidFill>
                <a:effectLst/>
                <a:highlight>
                  <a:srgbClr val="FFFF00"/>
                </a:highlight>
                <a:latin typeface="Consolas" panose="020B0609020204030204" pitchFamily="49" charset="0"/>
              </a:rPr>
              <a:t> </a:t>
            </a:r>
            <a:r>
              <a:rPr lang="en-US" sz="1100" b="0">
                <a:solidFill>
                  <a:srgbClr val="AF00DB"/>
                </a:solidFill>
                <a:effectLst/>
                <a:highlight>
                  <a:srgbClr val="FFFF00"/>
                </a:highlight>
                <a:latin typeface="Consolas" panose="020B0609020204030204" pitchFamily="49" charset="0"/>
              </a:rPr>
              <a:t>in</a:t>
            </a:r>
            <a:r>
              <a:rPr lang="en-US" sz="1100" b="0">
                <a:solidFill>
                  <a:srgbClr val="000000"/>
                </a:solidFill>
                <a:effectLst/>
                <a:highlight>
                  <a:srgbClr val="FFFF00"/>
                </a:highlight>
                <a:latin typeface="Consolas" panose="020B0609020204030204" pitchFamily="49" charset="0"/>
              </a:rPr>
              <a:t> </a:t>
            </a:r>
            <a:r>
              <a:rPr lang="en-US" sz="1100" b="0">
                <a:solidFill>
                  <a:srgbClr val="267F99"/>
                </a:solidFill>
                <a:effectLst/>
                <a:highlight>
                  <a:srgbClr val="FFFF00"/>
                </a:highlight>
                <a:latin typeface="Consolas" panose="020B0609020204030204" pitchFamily="49" charset="0"/>
              </a:rPr>
              <a:t>range</a:t>
            </a:r>
            <a:r>
              <a:rPr lang="en-US" sz="1100" b="0">
                <a:solidFill>
                  <a:srgbClr val="000000"/>
                </a:solidFill>
                <a:effectLst/>
                <a:highlight>
                  <a:srgbClr val="FFFF00"/>
                </a:highlight>
                <a:latin typeface="Consolas" panose="020B0609020204030204" pitchFamily="49" charset="0"/>
              </a:rPr>
              <a:t>(</a:t>
            </a:r>
            <a:r>
              <a:rPr lang="en-US" sz="1100" b="0" err="1">
                <a:solidFill>
                  <a:srgbClr val="795E26"/>
                </a:solidFill>
                <a:effectLst/>
                <a:highlight>
                  <a:srgbClr val="FFFF00"/>
                </a:highlight>
                <a:latin typeface="Consolas" panose="020B0609020204030204" pitchFamily="49" charset="0"/>
              </a:rPr>
              <a:t>len</a:t>
            </a:r>
            <a:r>
              <a:rPr lang="en-US" sz="1100" b="0">
                <a:solidFill>
                  <a:srgbClr val="000000"/>
                </a:solidFill>
                <a:effectLst/>
                <a:highlight>
                  <a:srgbClr val="FFFF00"/>
                </a:highlight>
                <a:latin typeface="Consolas" panose="020B0609020204030204" pitchFamily="49" charset="0"/>
              </a:rPr>
              <a:t>(</a:t>
            </a:r>
            <a:r>
              <a:rPr lang="en-US" sz="1100" b="0">
                <a:solidFill>
                  <a:srgbClr val="001080"/>
                </a:solidFill>
                <a:effectLst/>
                <a:highlight>
                  <a:srgbClr val="FFFF00"/>
                </a:highlight>
                <a:latin typeface="Consolas" panose="020B0609020204030204" pitchFamily="49" charset="0"/>
              </a:rPr>
              <a:t>trajectory</a:t>
            </a:r>
            <a:r>
              <a:rPr lang="en-US" sz="1100" b="0">
                <a:solidFill>
                  <a:srgbClr val="000000"/>
                </a:solidFill>
                <a:effectLst/>
                <a:highlight>
                  <a:srgbClr val="FFFF00"/>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steps</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steps</a:t>
            </a:r>
            <a:r>
              <a:rPr lang="en-US" sz="1100" b="0">
                <a:solidFill>
                  <a:srgbClr val="000000"/>
                </a:solidFill>
                <a:effectLst/>
                <a:highlight>
                  <a:srgbClr val="FFFFFF"/>
                </a:highlight>
                <a:latin typeface="Consolas" panose="020B0609020204030204" pitchFamily="49" charset="0"/>
              </a:rPr>
              <a:t>+</a:t>
            </a:r>
            <a:r>
              <a:rPr lang="en-US" sz="1100" b="0">
                <a:solidFill>
                  <a:srgbClr val="098658"/>
                </a:solidFill>
                <a:effectLst/>
                <a:highlight>
                  <a:srgbClr val="FFFFFF"/>
                </a:highlight>
                <a:latin typeface="Consolas" panose="020B0609020204030204" pitchFamily="49" charset="0"/>
              </a:rPr>
              <a:t>1</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00"/>
                </a:highlight>
                <a:latin typeface="Consolas" panose="020B0609020204030204" pitchFamily="49" charset="0"/>
              </a:rPr>
              <a:t>action</a:t>
            </a:r>
            <a:r>
              <a:rPr lang="en-US" sz="1100" b="0">
                <a:solidFill>
                  <a:srgbClr val="000000"/>
                </a:solidFill>
                <a:effectLst/>
                <a:highlight>
                  <a:srgbClr val="FFFF00"/>
                </a:highlight>
                <a:latin typeface="Consolas" panose="020B0609020204030204" pitchFamily="49" charset="0"/>
              </a:rPr>
              <a:t> = </a:t>
            </a:r>
            <a:r>
              <a:rPr lang="en-US" sz="1100" b="0">
                <a:solidFill>
                  <a:srgbClr val="001080"/>
                </a:solidFill>
                <a:effectLst/>
                <a:highlight>
                  <a:srgbClr val="FFFF00"/>
                </a:highlight>
                <a:latin typeface="Consolas" panose="020B0609020204030204" pitchFamily="49" charset="0"/>
              </a:rPr>
              <a:t>trajectory</a:t>
            </a:r>
            <a:r>
              <a:rPr lang="en-US" sz="1100" b="0">
                <a:solidFill>
                  <a:srgbClr val="000000"/>
                </a:solidFill>
                <a:effectLst/>
                <a:highlight>
                  <a:srgbClr val="FFFF00"/>
                </a:highlight>
                <a:latin typeface="Consolas" panose="020B0609020204030204" pitchFamily="49" charset="0"/>
              </a:rPr>
              <a:t>[</a:t>
            </a:r>
            <a:r>
              <a:rPr lang="en-US" sz="1100" b="0">
                <a:solidFill>
                  <a:srgbClr val="001080"/>
                </a:solidFill>
                <a:effectLst/>
                <a:highlight>
                  <a:srgbClr val="FFFF00"/>
                </a:highlight>
                <a:latin typeface="Consolas" panose="020B0609020204030204" pitchFamily="49" charset="0"/>
              </a:rPr>
              <a:t>t</a:t>
            </a:r>
            <a:r>
              <a:rPr lang="en-US" sz="1100" b="0">
                <a:solidFill>
                  <a:srgbClr val="000000"/>
                </a:solidFill>
                <a:effectLst/>
                <a:highlight>
                  <a:srgbClr val="FFFF00"/>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msg</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795E26"/>
                </a:solidFill>
                <a:effectLst/>
                <a:highlight>
                  <a:srgbClr val="FFFFFF"/>
                </a:highlight>
                <a:latin typeface="Consolas" panose="020B0609020204030204" pitchFamily="49" charset="0"/>
              </a:rPr>
              <a:t>_</a:t>
            </a:r>
            <a:r>
              <a:rPr lang="en-US" sz="1100" b="0" err="1">
                <a:solidFill>
                  <a:srgbClr val="795E26"/>
                </a:solidFill>
                <a:effectLst/>
                <a:highlight>
                  <a:srgbClr val="FFFFFF"/>
                </a:highlight>
                <a:latin typeface="Consolas" panose="020B0609020204030204" pitchFamily="49" charset="0"/>
              </a:rPr>
              <a:t>package_action_into_msg</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action</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response</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termination</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env</a:t>
            </a:r>
            <a:r>
              <a:rPr lang="en-US" sz="1100" b="0" err="1">
                <a:solidFill>
                  <a:srgbClr val="000000"/>
                </a:solidFill>
                <a:effectLst/>
                <a:highlight>
                  <a:srgbClr val="FFFFFF"/>
                </a:highlight>
                <a:latin typeface="Consolas" panose="020B0609020204030204" pitchFamily="49" charset="0"/>
              </a:rPr>
              <a:t>.step</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msg</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rewards</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reward</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795E26"/>
                </a:solidFill>
                <a:effectLst/>
                <a:highlight>
                  <a:srgbClr val="FFFFFF"/>
                </a:highlight>
                <a:latin typeface="Consolas" panose="020B0609020204030204" pitchFamily="49" charset="0"/>
              </a:rPr>
              <a:t>_</a:t>
            </a:r>
            <a:r>
              <a:rPr lang="en-US" sz="1100" b="0" err="1">
                <a:solidFill>
                  <a:srgbClr val="795E26"/>
                </a:solidFill>
                <a:effectLst/>
                <a:highlight>
                  <a:srgbClr val="FFFFFF"/>
                </a:highlight>
                <a:latin typeface="Consolas" panose="020B0609020204030204" pitchFamily="49" charset="0"/>
              </a:rPr>
              <a:t>analyze_response</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msg</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response</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terminated</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termination</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return</a:t>
            </a:r>
            <a:endParaRPr lang="en-US" sz="1100" b="0">
              <a:solidFill>
                <a:srgbClr val="000000"/>
              </a:solidFill>
              <a:effectLst/>
              <a:highlight>
                <a:srgbClr val="FFFFFF"/>
              </a:highlight>
              <a:latin typeface="Consolas" panose="020B0609020204030204" pitchFamily="49" charset="0"/>
            </a:endParaRPr>
          </a:p>
          <a:p>
            <a:pPr algn="just">
              <a:lnSpc>
                <a:spcPct val="107000"/>
              </a:lnSpc>
              <a:spcAft>
                <a:spcPts val="800"/>
              </a:spcAft>
            </a:pP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sp>
        <p:nvSpPr>
          <p:cNvPr id="2" name="Google Shape;787;p24">
            <a:extLst>
              <a:ext uri="{FF2B5EF4-FFF2-40B4-BE49-F238E27FC236}">
                <a16:creationId xmlns:a16="http://schemas.microsoft.com/office/drawing/2014/main" id="{58552010-EC4A-22B2-0554-47CDC403D3AB}"/>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62912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3" name="Google Shape;593;p21">
            <a:extLst>
              <a:ext uri="{FF2B5EF4-FFF2-40B4-BE49-F238E27FC236}">
                <a16:creationId xmlns:a16="http://schemas.microsoft.com/office/drawing/2014/main" id="{841EAC48-2B2F-52A4-D0E0-CB0FCA92901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4" name="Google Shape;354;p17">
            <a:extLst>
              <a:ext uri="{FF2B5EF4-FFF2-40B4-BE49-F238E27FC236}">
                <a16:creationId xmlns:a16="http://schemas.microsoft.com/office/drawing/2014/main" id="{1871706B-4288-74E5-93B4-88FC99BB0ECE}"/>
              </a:ext>
            </a:extLst>
          </p:cNvPr>
          <p:cNvSpPr txBox="1"/>
          <p:nvPr/>
        </p:nvSpPr>
        <p:spPr>
          <a:xfrm>
            <a:off x="328290" y="947007"/>
            <a:ext cx="8487420" cy="1399082"/>
          </a:xfrm>
          <a:prstGeom prst="rect">
            <a:avLst/>
          </a:prstGeom>
          <a:noFill/>
          <a:ln>
            <a:noFill/>
          </a:ln>
        </p:spPr>
        <p:txBody>
          <a:bodyPr spcFirstLastPara="1" wrap="square" lIns="91425" tIns="91425" rIns="91425" bIns="91425" anchor="t" anchorCtr="0">
            <a:noAutofit/>
          </a:bodyPr>
          <a:lstStyle/>
          <a:p>
            <a:pPr marL="320040" indent="-317500" defTabSz="357188">
              <a:buSzPts val="1400"/>
              <a:buFont typeface="Roboto"/>
              <a:buChar char="●"/>
            </a:pPr>
            <a:r>
              <a:rPr lang="en-US" b="1">
                <a:latin typeface="Roboto"/>
                <a:ea typeface="Roboto"/>
                <a:cs typeface="Roboto"/>
              </a:rPr>
              <a:t>Kết </a:t>
            </a:r>
            <a:r>
              <a:rPr lang="en-US" b="1" err="1">
                <a:latin typeface="Roboto"/>
                <a:ea typeface="Roboto"/>
                <a:cs typeface="Roboto"/>
              </a:rPr>
              <a:t>quả</a:t>
            </a:r>
            <a:r>
              <a:rPr lang="en-US">
                <a:latin typeface="Roboto"/>
                <a:ea typeface="Roboto"/>
                <a:cs typeface="Roboto"/>
              </a:rPr>
              <a:t>: </a:t>
            </a:r>
          </a:p>
          <a:p>
            <a:pPr marL="2540" defTabSz="357188">
              <a:buSzPts val="1400"/>
            </a:pPr>
            <a:r>
              <a:rPr lang="en-US">
                <a:latin typeface="Roboto"/>
                <a:ea typeface="Roboto"/>
                <a:cs typeface="Roboto"/>
              </a:rPr>
              <a:t>	</a:t>
            </a:r>
            <a:r>
              <a:rPr lang="vi-VN">
                <a:latin typeface="Roboto"/>
                <a:ea typeface="Roboto"/>
                <a:cs typeface="Roboto"/>
              </a:rPr>
              <a:t>Huấn luyện một standard RL với </a:t>
            </a:r>
            <a:r>
              <a:rPr lang="en-US">
                <a:latin typeface="Roboto"/>
                <a:ea typeface="Roboto"/>
                <a:cs typeface="Roboto"/>
              </a:rPr>
              <a:t>10^5</a:t>
            </a:r>
            <a:r>
              <a:rPr lang="vi-VN">
                <a:latin typeface="Roboto"/>
                <a:ea typeface="Roboto"/>
                <a:cs typeface="Roboto"/>
              </a:rPr>
              <a:t> episode</a:t>
            </a:r>
          </a:p>
          <a:p>
            <a:pPr marL="2540" defTabSz="357188">
              <a:buSzPts val="1400"/>
            </a:pPr>
            <a:r>
              <a:rPr lang="en-US">
                <a:latin typeface="Roboto"/>
                <a:ea typeface="Roboto"/>
                <a:cs typeface="Roboto"/>
              </a:rPr>
              <a:t>	</a:t>
            </a:r>
            <a:r>
              <a:rPr lang="vi-VN">
                <a:latin typeface="Roboto"/>
                <a:ea typeface="Roboto"/>
                <a:cs typeface="Roboto"/>
              </a:rPr>
              <a:t>Huấn luyện 3 imitation learning với lần lượt 100, 200 và 500 demonstrations (D trajectories) sau đó </a:t>
            </a:r>
            <a:r>
              <a:rPr lang="en-US" err="1">
                <a:latin typeface="Roboto"/>
                <a:ea typeface="Roboto"/>
                <a:cs typeface="Roboto"/>
              </a:rPr>
              <a:t>chạy</a:t>
            </a:r>
            <a:r>
              <a:rPr lang="vi-VN">
                <a:latin typeface="Roboto"/>
                <a:ea typeface="Roboto"/>
                <a:cs typeface="Roboto"/>
              </a:rPr>
              <a:t> thêm 100 episodes</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quan</a:t>
            </a:r>
            <a:r>
              <a:rPr lang="en-US">
                <a:latin typeface="Roboto"/>
                <a:ea typeface="Roboto"/>
                <a:cs typeface="Roboto"/>
              </a:rPr>
              <a:t> </a:t>
            </a:r>
            <a:r>
              <a:rPr lang="en-US" err="1">
                <a:latin typeface="Roboto"/>
                <a:ea typeface="Roboto"/>
                <a:cs typeface="Roboto"/>
              </a:rPr>
              <a:t>sát</a:t>
            </a:r>
            <a:endParaRPr lang="vi-VN">
              <a:latin typeface="Roboto"/>
              <a:ea typeface="Roboto"/>
              <a:cs typeface="Roboto"/>
            </a:endParaRPr>
          </a:p>
          <a:p>
            <a:pPr marL="2540" defTabSz="357188">
              <a:buSzPts val="1400"/>
            </a:pPr>
            <a:endParaRPr lang="en-US">
              <a:latin typeface="Roboto"/>
              <a:ea typeface="Roboto"/>
              <a:cs typeface="Roboto"/>
            </a:endParaRPr>
          </a:p>
        </p:txBody>
      </p:sp>
      <p:sp>
        <p:nvSpPr>
          <p:cNvPr id="10" name="TextBox 9">
            <a:extLst>
              <a:ext uri="{FF2B5EF4-FFF2-40B4-BE49-F238E27FC236}">
                <a16:creationId xmlns:a16="http://schemas.microsoft.com/office/drawing/2014/main" id="{9079CBC6-2040-4E91-7132-3E5B1FC27D17}"/>
              </a:ext>
            </a:extLst>
          </p:cNvPr>
          <p:cNvSpPr txBox="1"/>
          <p:nvPr/>
        </p:nvSpPr>
        <p:spPr>
          <a:xfrm>
            <a:off x="171450" y="3146740"/>
            <a:ext cx="3193256" cy="954107"/>
          </a:xfrm>
          <a:prstGeom prst="rect">
            <a:avLst/>
          </a:prstGeom>
          <a:noFill/>
        </p:spPr>
        <p:txBody>
          <a:bodyPr wrap="square">
            <a:spAutoFit/>
          </a:bodyPr>
          <a:lstStyle/>
          <a:p>
            <a:pPr marL="320040" indent="-317500" algn="just">
              <a:buSzPts val="1400"/>
              <a:buFont typeface="Roboto"/>
              <a:buChar char="●"/>
            </a:pPr>
            <a:r>
              <a:rPr lang="en-US" b="1" err="1">
                <a:latin typeface="Roboto"/>
                <a:ea typeface="Roboto"/>
                <a:cs typeface="Roboto"/>
              </a:rPr>
              <a:t>Nhận</a:t>
            </a:r>
            <a:r>
              <a:rPr lang="en-US" b="1">
                <a:latin typeface="Roboto"/>
                <a:ea typeface="Roboto"/>
                <a:cs typeface="Roboto"/>
              </a:rPr>
              <a:t> </a:t>
            </a:r>
            <a:r>
              <a:rPr lang="en-US" b="1" err="1">
                <a:latin typeface="Roboto"/>
                <a:ea typeface="Roboto"/>
                <a:cs typeface="Roboto"/>
              </a:rPr>
              <a:t>xét</a:t>
            </a:r>
            <a:r>
              <a:rPr lang="en-US">
                <a:latin typeface="Roboto"/>
                <a:ea typeface="Roboto"/>
                <a:cs typeface="Roboto"/>
              </a:rPr>
              <a:t>: </a:t>
            </a:r>
          </a:p>
          <a:p>
            <a:pPr marL="2540" algn="just" defTabSz="360363">
              <a:buSzPts val="1400"/>
            </a:pPr>
            <a:r>
              <a:rPr lang="en-US">
                <a:latin typeface="Roboto"/>
                <a:ea typeface="Roboto"/>
                <a:cs typeface="Roboto"/>
              </a:rPr>
              <a:t>	100 </a:t>
            </a:r>
            <a:r>
              <a:rPr lang="vi-VN">
                <a:latin typeface="Roboto"/>
                <a:ea typeface="Roboto"/>
                <a:cs typeface="Roboto"/>
              </a:rPr>
              <a:t>trajectories</a:t>
            </a:r>
            <a:r>
              <a:rPr lang="en-US">
                <a:latin typeface="Roboto"/>
                <a:ea typeface="Roboto"/>
                <a:cs typeface="Roboto"/>
              </a:rPr>
              <a:t> ~ 1800 episodes</a:t>
            </a:r>
          </a:p>
          <a:p>
            <a:pPr marL="2540" algn="just" defTabSz="360363">
              <a:buSzPts val="1400"/>
            </a:pPr>
            <a:r>
              <a:rPr lang="en-US">
                <a:latin typeface="Roboto"/>
                <a:ea typeface="Roboto"/>
                <a:cs typeface="Roboto"/>
              </a:rPr>
              <a:t>	200 </a:t>
            </a:r>
            <a:r>
              <a:rPr lang="vi-VN">
                <a:latin typeface="Roboto"/>
                <a:ea typeface="Roboto"/>
                <a:cs typeface="Roboto"/>
              </a:rPr>
              <a:t>trajectories</a:t>
            </a:r>
            <a:r>
              <a:rPr lang="en-US">
                <a:latin typeface="Roboto"/>
                <a:ea typeface="Roboto"/>
                <a:cs typeface="Roboto"/>
              </a:rPr>
              <a:t> ~ 4900 episodes</a:t>
            </a:r>
          </a:p>
          <a:p>
            <a:pPr marL="2540" algn="just" defTabSz="360363">
              <a:buSzPts val="1400"/>
            </a:pPr>
            <a:r>
              <a:rPr lang="en-US">
                <a:latin typeface="Roboto"/>
                <a:ea typeface="Roboto"/>
                <a:cs typeface="Roboto"/>
              </a:rPr>
              <a:t>	500 </a:t>
            </a:r>
            <a:r>
              <a:rPr lang="vi-VN">
                <a:latin typeface="Roboto"/>
                <a:ea typeface="Roboto"/>
                <a:cs typeface="Roboto"/>
              </a:rPr>
              <a:t>trajectories</a:t>
            </a:r>
            <a:r>
              <a:rPr lang="en-US">
                <a:latin typeface="Roboto"/>
                <a:ea typeface="Roboto"/>
                <a:cs typeface="Roboto"/>
              </a:rPr>
              <a:t> ~ 9000 episodes</a:t>
            </a:r>
          </a:p>
        </p:txBody>
      </p:sp>
      <p:pic>
        <p:nvPicPr>
          <p:cNvPr id="13" name="Picture 12">
            <a:extLst>
              <a:ext uri="{FF2B5EF4-FFF2-40B4-BE49-F238E27FC236}">
                <a16:creationId xmlns:a16="http://schemas.microsoft.com/office/drawing/2014/main" id="{A1C25D0E-1DC1-A9A7-86D7-6ED711E3D9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0040" y="1763324"/>
            <a:ext cx="4715928" cy="3076288"/>
          </a:xfrm>
          <a:prstGeom prst="rect">
            <a:avLst/>
          </a:prstGeom>
        </p:spPr>
      </p:pic>
      <p:sp>
        <p:nvSpPr>
          <p:cNvPr id="2" name="Google Shape;787;p24">
            <a:extLst>
              <a:ext uri="{FF2B5EF4-FFF2-40B4-BE49-F238E27FC236}">
                <a16:creationId xmlns:a16="http://schemas.microsoft.com/office/drawing/2014/main" id="{BC83168D-C423-520B-B8E2-55F0F68CE34D}"/>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31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412" name="Google Shape;412;p1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r>
              <a:rPr lang="en"/>
              <a:t>Tổng quan</a:t>
            </a:r>
            <a:endParaRPr lang="vi-VN"/>
          </a:p>
        </p:txBody>
      </p:sp>
      <p:sp>
        <p:nvSpPr>
          <p:cNvPr id="4" name="Google Shape;332;p17">
            <a:extLst>
              <a:ext uri="{FF2B5EF4-FFF2-40B4-BE49-F238E27FC236}">
                <a16:creationId xmlns:a16="http://schemas.microsoft.com/office/drawing/2014/main" id="{D1916CE5-BD96-C384-BB76-428474EE0EA8}"/>
              </a:ext>
            </a:extLst>
          </p:cNvPr>
          <p:cNvSpPr/>
          <p:nvPr/>
        </p:nvSpPr>
        <p:spPr>
          <a:xfrm>
            <a:off x="621059" y="1340992"/>
            <a:ext cx="7818022" cy="3045257"/>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35;p17">
            <a:extLst>
              <a:ext uri="{FF2B5EF4-FFF2-40B4-BE49-F238E27FC236}">
                <a16:creationId xmlns:a16="http://schemas.microsoft.com/office/drawing/2014/main" id="{ED215179-9BF2-4D95-A71B-F98CC235752E}"/>
              </a:ext>
            </a:extLst>
          </p:cNvPr>
          <p:cNvSpPr/>
          <p:nvPr/>
        </p:nvSpPr>
        <p:spPr>
          <a:xfrm>
            <a:off x="704919" y="943266"/>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45;p17">
            <a:extLst>
              <a:ext uri="{FF2B5EF4-FFF2-40B4-BE49-F238E27FC236}">
                <a16:creationId xmlns:a16="http://schemas.microsoft.com/office/drawing/2014/main" id="{6AE5DCDC-6A6A-850C-1373-39D4E8DF8C80}"/>
              </a:ext>
            </a:extLst>
          </p:cNvPr>
          <p:cNvGrpSpPr/>
          <p:nvPr/>
        </p:nvGrpSpPr>
        <p:grpSpPr>
          <a:xfrm>
            <a:off x="859306" y="1099423"/>
            <a:ext cx="472142" cy="472112"/>
            <a:chOff x="-44512325" y="3176075"/>
            <a:chExt cx="300900" cy="300900"/>
          </a:xfrm>
        </p:grpSpPr>
        <p:sp>
          <p:nvSpPr>
            <p:cNvPr id="7" name="Google Shape;346;p17">
              <a:extLst>
                <a:ext uri="{FF2B5EF4-FFF2-40B4-BE49-F238E27FC236}">
                  <a16:creationId xmlns:a16="http://schemas.microsoft.com/office/drawing/2014/main" id="{94076D53-A85D-21EF-82DE-7220A3AD348E}"/>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7;p17">
              <a:extLst>
                <a:ext uri="{FF2B5EF4-FFF2-40B4-BE49-F238E27FC236}">
                  <a16:creationId xmlns:a16="http://schemas.microsoft.com/office/drawing/2014/main" id="{DEF05F3F-EF97-7296-F472-AD1DDC6ACC6C}"/>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8;p17">
              <a:extLst>
                <a:ext uri="{FF2B5EF4-FFF2-40B4-BE49-F238E27FC236}">
                  <a16:creationId xmlns:a16="http://schemas.microsoft.com/office/drawing/2014/main" id="{777A913D-1666-4339-D8E4-7C507EE4F4E1}"/>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52;p17">
            <a:extLst>
              <a:ext uri="{FF2B5EF4-FFF2-40B4-BE49-F238E27FC236}">
                <a16:creationId xmlns:a16="http://schemas.microsoft.com/office/drawing/2014/main" id="{F1A7387E-5F83-CC45-7A59-9BBA684CDE71}"/>
              </a:ext>
            </a:extLst>
          </p:cNvPr>
          <p:cNvGrpSpPr/>
          <p:nvPr/>
        </p:nvGrpSpPr>
        <p:grpSpPr>
          <a:xfrm>
            <a:off x="859255" y="2022344"/>
            <a:ext cx="7095336" cy="1944642"/>
            <a:chOff x="5114996" y="2302076"/>
            <a:chExt cx="7095336" cy="1488799"/>
          </a:xfrm>
        </p:grpSpPr>
        <p:sp>
          <p:nvSpPr>
            <p:cNvPr id="11" name="Google Shape;353;p17">
              <a:extLst>
                <a:ext uri="{FF2B5EF4-FFF2-40B4-BE49-F238E27FC236}">
                  <a16:creationId xmlns:a16="http://schemas.microsoft.com/office/drawing/2014/main" id="{1A37452B-9EA1-64A6-6848-FF3FAF6300C7}"/>
                </a:ext>
              </a:extLst>
            </p:cNvPr>
            <p:cNvSpPr txBox="1"/>
            <p:nvPr/>
          </p:nvSpPr>
          <p:spPr>
            <a:xfrm>
              <a:off x="5114996" y="2302076"/>
              <a:ext cx="3088120" cy="331800"/>
            </a:xfrm>
            <a:prstGeom prst="rect">
              <a:avLst/>
            </a:prstGeom>
            <a:noFill/>
            <a:ln>
              <a:noFill/>
            </a:ln>
          </p:spPr>
          <p:txBody>
            <a:bodyPr spcFirstLastPara="1" wrap="square" lIns="91425" tIns="91425" rIns="91425" bIns="91425" anchor="ctr" anchorCtr="0">
              <a:noAutofit/>
            </a:bodyPr>
            <a:lstStyle/>
            <a:p>
              <a:r>
                <a:rPr lang="en" sz="1800" b="1">
                  <a:latin typeface="Fira Sans Extra Condensed"/>
                  <a:sym typeface="Fira Sans Extra Condensed"/>
                </a:rPr>
                <a:t>Bài báo nghiên cứu  chính</a:t>
              </a:r>
              <a:endParaRPr lang="vi-VN"/>
            </a:p>
          </p:txBody>
        </p:sp>
        <p:sp>
          <p:nvSpPr>
            <p:cNvPr id="12" name="Google Shape;354;p17">
              <a:extLst>
                <a:ext uri="{FF2B5EF4-FFF2-40B4-BE49-F238E27FC236}">
                  <a16:creationId xmlns:a16="http://schemas.microsoft.com/office/drawing/2014/main" id="{E40411DF-6651-9330-0E90-21C1EBA67B34}"/>
                </a:ext>
              </a:extLst>
            </p:cNvPr>
            <p:cNvSpPr txBox="1"/>
            <p:nvPr/>
          </p:nvSpPr>
          <p:spPr>
            <a:xfrm>
              <a:off x="5114999" y="2657475"/>
              <a:ext cx="7095333" cy="1133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US">
                  <a:latin typeface="Roboto"/>
                  <a:ea typeface="Roboto"/>
                  <a:cs typeface="Roboto"/>
                </a:rPr>
                <a:t>Massimo </a:t>
              </a:r>
              <a:r>
                <a:rPr lang="en-US" err="1">
                  <a:latin typeface="Roboto"/>
                  <a:ea typeface="Roboto"/>
                  <a:cs typeface="Roboto"/>
                </a:rPr>
                <a:t>Zennaro</a:t>
              </a:r>
              <a:r>
                <a:rPr lang="en-US">
                  <a:latin typeface="Roboto"/>
                  <a:ea typeface="Roboto"/>
                  <a:cs typeface="Roboto"/>
                </a:rPr>
                <a:t>, F., &amp; </a:t>
              </a:r>
              <a:r>
                <a:rPr lang="en-US" err="1">
                  <a:latin typeface="Roboto"/>
                  <a:ea typeface="Roboto"/>
                  <a:cs typeface="Roboto"/>
                </a:rPr>
                <a:t>Erdodi</a:t>
              </a:r>
              <a:r>
                <a:rPr lang="en-US">
                  <a:latin typeface="Roboto"/>
                  <a:ea typeface="Roboto"/>
                  <a:cs typeface="Roboto"/>
                </a:rPr>
                <a:t>, L. (2020). Modeling Penetration Testing with Reinforcement Learning Using Capture-the-Flag Challenges: Trade-offs between Model-free Learning and A Priori Knowledge. </a:t>
              </a:r>
              <a:r>
                <a:rPr lang="en-US" err="1">
                  <a:latin typeface="Roboto"/>
                  <a:ea typeface="Roboto"/>
                  <a:cs typeface="Roboto"/>
                </a:rPr>
                <a:t>arXiv</a:t>
              </a:r>
              <a:r>
                <a:rPr lang="en-US">
                  <a:latin typeface="Roboto"/>
                  <a:ea typeface="Roboto"/>
                  <a:cs typeface="Roboto"/>
                </a:rPr>
                <a:t> e-prints, arXiv-2005.</a:t>
              </a:r>
              <a:endParaRPr lang="en">
                <a:latin typeface="Roboto"/>
                <a:ea typeface="Roboto"/>
                <a:cs typeface="Roboto"/>
              </a:endParaRPr>
            </a:p>
          </p:txBody>
        </p:sp>
      </p:grpSp>
      <p:sp>
        <p:nvSpPr>
          <p:cNvPr id="2" name="Google Shape;787;p24">
            <a:extLst>
              <a:ext uri="{FF2B5EF4-FFF2-40B4-BE49-F238E27FC236}">
                <a16:creationId xmlns:a16="http://schemas.microsoft.com/office/drawing/2014/main" id="{D9B7CDA1-F233-E1AC-9177-0B3A15354639}"/>
              </a:ext>
            </a:extLst>
          </p:cNvPr>
          <p:cNvSpPr/>
          <p:nvPr/>
        </p:nvSpPr>
        <p:spPr>
          <a:xfrm>
            <a:off x="2733397" y="256047"/>
            <a:ext cx="3883268" cy="665682"/>
          </a:xfrm>
          <a:prstGeom prst="roundRect">
            <a:avLst>
              <a:gd name="adj" fmla="val 50000"/>
            </a:avLst>
          </a:prstGeom>
          <a:solidFill>
            <a:schemeClr val="accent1">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1942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pic>
        <p:nvPicPr>
          <p:cNvPr id="12" name="Picture 11">
            <a:extLst>
              <a:ext uri="{FF2B5EF4-FFF2-40B4-BE49-F238E27FC236}">
                <a16:creationId xmlns:a16="http://schemas.microsoft.com/office/drawing/2014/main" id="{F7D1FC11-AEDB-D3DF-0410-C63A72842DFC}"/>
              </a:ext>
            </a:extLst>
          </p:cNvPr>
          <p:cNvPicPr>
            <a:picLocks noChangeAspect="1"/>
          </p:cNvPicPr>
          <p:nvPr/>
        </p:nvPicPr>
        <p:blipFill>
          <a:blip r:embed="rId3"/>
          <a:stretch>
            <a:fillRect/>
          </a:stretch>
        </p:blipFill>
        <p:spPr>
          <a:xfrm>
            <a:off x="2935705" y="917632"/>
            <a:ext cx="5422232" cy="4225868"/>
          </a:xfrm>
          <a:prstGeom prst="rect">
            <a:avLst/>
          </a:prstGeom>
        </p:spPr>
      </p:pic>
      <p:sp>
        <p:nvSpPr>
          <p:cNvPr id="641" name="Google Shape;641;p22"/>
          <p:cNvSpPr txBox="1">
            <a:spLocks noGrp="1"/>
          </p:cNvSpPr>
          <p:nvPr>
            <p:ph type="title"/>
          </p:nvPr>
        </p:nvSpPr>
        <p:spPr>
          <a:xfrm>
            <a:off x="128788" y="593048"/>
            <a:ext cx="758342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Simulation 5: </a:t>
            </a:r>
            <a:r>
              <a:rPr lang="en-US" sz="2000"/>
              <a:t>Server Hacking CTF Problem with Imitation Learning</a:t>
            </a:r>
            <a:endParaRPr sz="2000"/>
          </a:p>
        </p:txBody>
      </p:sp>
      <p:sp>
        <p:nvSpPr>
          <p:cNvPr id="4" name="Google Shape;354;p17">
            <a:extLst>
              <a:ext uri="{FF2B5EF4-FFF2-40B4-BE49-F238E27FC236}">
                <a16:creationId xmlns:a16="http://schemas.microsoft.com/office/drawing/2014/main" id="{1871706B-4288-74E5-93B4-88FC99BB0ECE}"/>
              </a:ext>
            </a:extLst>
          </p:cNvPr>
          <p:cNvSpPr txBox="1"/>
          <p:nvPr/>
        </p:nvSpPr>
        <p:spPr>
          <a:xfrm>
            <a:off x="328290" y="947007"/>
            <a:ext cx="2150215" cy="2365688"/>
          </a:xfrm>
          <a:prstGeom prst="rect">
            <a:avLst/>
          </a:prstGeom>
          <a:noFill/>
          <a:ln>
            <a:noFill/>
          </a:ln>
        </p:spPr>
        <p:txBody>
          <a:bodyPr spcFirstLastPara="1" wrap="square" lIns="91425" tIns="91425" rIns="91425" bIns="91425" anchor="t" anchorCtr="0">
            <a:noAutofit/>
          </a:bodyPr>
          <a:lstStyle/>
          <a:p>
            <a:pPr marL="320040" indent="-317500" defTabSz="357188">
              <a:buSzPts val="1400"/>
              <a:buFont typeface="Roboto"/>
              <a:buChar char="●"/>
            </a:pPr>
            <a:r>
              <a:rPr lang="en-US" b="1">
                <a:latin typeface="Roboto"/>
                <a:ea typeface="Roboto"/>
                <a:cs typeface="Roboto"/>
              </a:rPr>
              <a:t>Kết </a:t>
            </a:r>
            <a:r>
              <a:rPr lang="en-US" b="1" err="1">
                <a:latin typeface="Roboto"/>
                <a:ea typeface="Roboto"/>
                <a:cs typeface="Roboto"/>
              </a:rPr>
              <a:t>quả</a:t>
            </a:r>
            <a:r>
              <a:rPr lang="en-US">
                <a:latin typeface="Roboto"/>
                <a:ea typeface="Roboto"/>
                <a:cs typeface="Roboto"/>
              </a:rPr>
              <a:t>: </a:t>
            </a:r>
          </a:p>
          <a:p>
            <a:pPr marL="2540" defTabSz="357188">
              <a:buSzPts val="1400"/>
            </a:pPr>
            <a:r>
              <a:rPr lang="en-US">
                <a:latin typeface="Roboto"/>
                <a:ea typeface="Roboto"/>
                <a:cs typeface="Roboto"/>
              </a:rPr>
              <a:t>	</a:t>
            </a:r>
            <a:r>
              <a:rPr lang="en-US" err="1">
                <a:latin typeface="Roboto"/>
                <a:ea typeface="Roboto"/>
                <a:cs typeface="Roboto"/>
              </a:rPr>
              <a:t>Lấy</a:t>
            </a:r>
            <a:r>
              <a:rPr lang="en-US">
                <a:latin typeface="Roboto"/>
                <a:ea typeface="Roboto"/>
                <a:cs typeface="Roboto"/>
              </a:rPr>
              <a:t> </a:t>
            </a:r>
            <a:r>
              <a:rPr lang="en-US" err="1">
                <a:latin typeface="Roboto"/>
                <a:ea typeface="Roboto"/>
                <a:cs typeface="Roboto"/>
              </a:rPr>
              <a:t>thống</a:t>
            </a:r>
            <a:r>
              <a:rPr lang="en-US">
                <a:latin typeface="Roboto"/>
                <a:ea typeface="Roboto"/>
                <a:cs typeface="Roboto"/>
              </a:rPr>
              <a:t> </a:t>
            </a:r>
            <a:r>
              <a:rPr lang="en-US" err="1">
                <a:latin typeface="Roboto"/>
                <a:ea typeface="Roboto"/>
                <a:cs typeface="Roboto"/>
              </a:rPr>
              <a:t>kê</a:t>
            </a:r>
            <a:r>
              <a:rPr lang="en-US">
                <a:latin typeface="Roboto"/>
                <a:ea typeface="Roboto"/>
                <a:cs typeface="Roboto"/>
              </a:rPr>
              <a:t> </a:t>
            </a:r>
            <a:r>
              <a:rPr lang="en-US" err="1">
                <a:latin typeface="Roboto"/>
                <a:ea typeface="Roboto"/>
                <a:cs typeface="Roboto"/>
              </a:rPr>
              <a:t>trung</a:t>
            </a:r>
            <a:r>
              <a:rPr lang="en-US">
                <a:latin typeface="Roboto"/>
                <a:ea typeface="Roboto"/>
                <a:cs typeface="Roboto"/>
              </a:rPr>
              <a:t> </a:t>
            </a:r>
            <a:r>
              <a:rPr lang="en-US" err="1">
                <a:latin typeface="Roboto"/>
                <a:ea typeface="Roboto"/>
                <a:cs typeface="Roboto"/>
              </a:rPr>
              <a:t>bình</a:t>
            </a:r>
            <a:r>
              <a:rPr lang="en-US">
                <a:latin typeface="Roboto"/>
                <a:ea typeface="Roboto"/>
                <a:cs typeface="Roboto"/>
              </a:rPr>
              <a:t> 20 </a:t>
            </a:r>
            <a:r>
              <a:rPr lang="en-US" err="1">
                <a:latin typeface="Roboto"/>
                <a:ea typeface="Roboto"/>
                <a:cs typeface="Roboto"/>
              </a:rPr>
              <a:t>lần</a:t>
            </a:r>
            <a:r>
              <a:rPr lang="en-US">
                <a:latin typeface="Roboto"/>
                <a:ea typeface="Roboto"/>
                <a:cs typeface="Roboto"/>
              </a:rPr>
              <a:t> </a:t>
            </a:r>
            <a:r>
              <a:rPr lang="en-US" err="1">
                <a:latin typeface="Roboto"/>
                <a:ea typeface="Roboto"/>
                <a:cs typeface="Roboto"/>
              </a:rPr>
              <a:t>chạy</a:t>
            </a:r>
            <a:endParaRPr lang="vi-VN">
              <a:latin typeface="Roboto"/>
              <a:ea typeface="Roboto"/>
              <a:cs typeface="Roboto"/>
            </a:endParaRPr>
          </a:p>
          <a:p>
            <a:pPr marL="2540" defTabSz="357188">
              <a:buSzPts val="1400"/>
            </a:pPr>
            <a:endParaRPr lang="en-US">
              <a:latin typeface="Roboto"/>
              <a:ea typeface="Roboto"/>
              <a:cs typeface="Roboto"/>
            </a:endParaRPr>
          </a:p>
        </p:txBody>
      </p:sp>
      <p:sp>
        <p:nvSpPr>
          <p:cNvPr id="2" name="TextBox 1">
            <a:extLst>
              <a:ext uri="{FF2B5EF4-FFF2-40B4-BE49-F238E27FC236}">
                <a16:creationId xmlns:a16="http://schemas.microsoft.com/office/drawing/2014/main" id="{8CAED9BB-4068-DBE7-8999-2EBF62ECD18C}"/>
              </a:ext>
            </a:extLst>
          </p:cNvPr>
          <p:cNvSpPr txBox="1"/>
          <p:nvPr/>
        </p:nvSpPr>
        <p:spPr>
          <a:xfrm>
            <a:off x="171450" y="3146740"/>
            <a:ext cx="2443413" cy="738664"/>
          </a:xfrm>
          <a:prstGeom prst="rect">
            <a:avLst/>
          </a:prstGeom>
          <a:noFill/>
        </p:spPr>
        <p:txBody>
          <a:bodyPr wrap="square">
            <a:spAutoFit/>
          </a:bodyPr>
          <a:lstStyle/>
          <a:p>
            <a:pPr marL="320040" indent="-317500" algn="just">
              <a:buSzPts val="1400"/>
              <a:buFont typeface="Roboto"/>
              <a:buChar char="●"/>
            </a:pPr>
            <a:r>
              <a:rPr lang="en-US" b="1" err="1">
                <a:latin typeface="Roboto"/>
                <a:ea typeface="Roboto"/>
                <a:cs typeface="Roboto"/>
              </a:rPr>
              <a:t>Nhận</a:t>
            </a:r>
            <a:r>
              <a:rPr lang="en-US" b="1">
                <a:latin typeface="Roboto"/>
                <a:ea typeface="Roboto"/>
                <a:cs typeface="Roboto"/>
              </a:rPr>
              <a:t> </a:t>
            </a:r>
            <a:r>
              <a:rPr lang="en-US" b="1" err="1">
                <a:latin typeface="Roboto"/>
                <a:ea typeface="Roboto"/>
                <a:cs typeface="Roboto"/>
              </a:rPr>
              <a:t>xét</a:t>
            </a:r>
            <a:r>
              <a:rPr lang="en-US">
                <a:latin typeface="Roboto"/>
                <a:ea typeface="Roboto"/>
                <a:cs typeface="Roboto"/>
              </a:rPr>
              <a:t>: </a:t>
            </a:r>
          </a:p>
          <a:p>
            <a:pPr marL="2540" algn="just" defTabSz="360363">
              <a:buSzPts val="1400"/>
            </a:pPr>
            <a:r>
              <a:rPr lang="en-US">
                <a:latin typeface="Roboto"/>
                <a:ea typeface="Roboto"/>
                <a:cs typeface="Roboto"/>
              </a:rPr>
              <a:t>	</a:t>
            </a:r>
            <a:r>
              <a:rPr lang="en-US" err="1">
                <a:latin typeface="Roboto"/>
                <a:ea typeface="Roboto"/>
                <a:cs typeface="Roboto"/>
              </a:rPr>
              <a:t>cả</a:t>
            </a:r>
            <a:r>
              <a:rPr lang="en-US">
                <a:latin typeface="Roboto"/>
                <a:ea typeface="Roboto"/>
                <a:cs typeface="Roboto"/>
              </a:rPr>
              <a:t> 3 model imitation learning ~ 4000 episodes</a:t>
            </a:r>
          </a:p>
        </p:txBody>
      </p:sp>
      <p:sp>
        <p:nvSpPr>
          <p:cNvPr id="6" name="Google Shape;593;p21">
            <a:extLst>
              <a:ext uri="{FF2B5EF4-FFF2-40B4-BE49-F238E27FC236}">
                <a16:creationId xmlns:a16="http://schemas.microsoft.com/office/drawing/2014/main" id="{243EAF37-175A-5978-C52B-E3305481D3F7}"/>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7" name="Google Shape;787;p24">
            <a:extLst>
              <a:ext uri="{FF2B5EF4-FFF2-40B4-BE49-F238E27FC236}">
                <a16:creationId xmlns:a16="http://schemas.microsoft.com/office/drawing/2014/main" id="{0E42EFA8-44FB-CC7A-FDF4-255543DF4230}"/>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1233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Google Shape;354;p17">
                <a:extLst>
                  <a:ext uri="{FF2B5EF4-FFF2-40B4-BE49-F238E27FC236}">
                    <a16:creationId xmlns:a16="http://schemas.microsoft.com/office/drawing/2014/main" id="{0A4D0411-6A28-C6B9-50FF-F278BF00463F}"/>
                  </a:ext>
                </a:extLst>
              </p:cNvPr>
              <p:cNvSpPr txBox="1"/>
              <p:nvPr/>
            </p:nvSpPr>
            <p:spPr>
              <a:xfrm>
                <a:off x="457200" y="1002671"/>
                <a:ext cx="8487420" cy="3883654"/>
              </a:xfrm>
              <a:prstGeom prst="rect">
                <a:avLst/>
              </a:prstGeom>
              <a:noFill/>
              <a:ln>
                <a:noFill/>
              </a:ln>
            </p:spPr>
            <p:txBody>
              <a:bodyPr spcFirstLastPara="1" wrap="square" lIns="91425" tIns="91425" rIns="91425" bIns="91425" anchor="t" anchorCtr="0">
                <a:noAutofit/>
              </a:bodyPr>
              <a:lstStyle/>
              <a:p>
                <a:pPr marL="320040" indent="-317500" algn="just" defTabSz="357188">
                  <a:buSzPts val="1400"/>
                  <a:buFont typeface="Roboto"/>
                  <a:buChar char="●"/>
                </a:pPr>
                <a:r>
                  <a:rPr lang="en-US" b="1">
                    <a:latin typeface="Roboto"/>
                    <a:ea typeface="Roboto"/>
                    <a:cs typeface="Roboto"/>
                  </a:rPr>
                  <a:t>Ngữ </a:t>
                </a:r>
                <a:r>
                  <a:rPr lang="en-US" b="1" err="1">
                    <a:latin typeface="Roboto"/>
                    <a:ea typeface="Roboto"/>
                    <a:cs typeface="Roboto"/>
                  </a:rPr>
                  <a:t>cảnh</a:t>
                </a:r>
                <a:r>
                  <a:rPr lang="vi-VN">
                    <a:latin typeface="Roboto"/>
                    <a:ea typeface="Roboto"/>
                    <a:cs typeface="Roboto"/>
                  </a:rPr>
                  <a:t>:</a:t>
                </a:r>
                <a:r>
                  <a:rPr lang="en-US">
                    <a:latin typeface="Roboto"/>
                    <a:ea typeface="Roboto"/>
                    <a:cs typeface="Roboto"/>
                  </a:rPr>
                  <a:t> </a:t>
                </a:r>
                <a:r>
                  <a:rPr lang="en-US" err="1">
                    <a:latin typeface="Roboto"/>
                    <a:ea typeface="Roboto"/>
                    <a:cs typeface="Roboto"/>
                  </a:rPr>
                  <a:t>tương</a:t>
                </a:r>
                <a:r>
                  <a:rPr lang="en-US">
                    <a:latin typeface="Roboto"/>
                    <a:ea typeface="Roboto"/>
                    <a:cs typeface="Roboto"/>
                  </a:rPr>
                  <a:t> </a:t>
                </a:r>
                <a:r>
                  <a:rPr lang="en-US" err="1">
                    <a:latin typeface="Roboto"/>
                    <a:ea typeface="Roboto"/>
                    <a:cs typeface="Roboto"/>
                  </a:rPr>
                  <a:t>tự</a:t>
                </a:r>
                <a:r>
                  <a:rPr lang="en-US">
                    <a:latin typeface="Roboto"/>
                    <a:ea typeface="Roboto"/>
                    <a:cs typeface="Roboto"/>
                  </a:rPr>
                  <a:t> Simulation 4</a:t>
                </a:r>
              </a:p>
              <a:p>
                <a:pPr marL="2540" algn="just" defTabSz="357188">
                  <a:buSzPts val="1400"/>
                </a:pPr>
                <a:r>
                  <a:rPr lang="en-US">
                    <a:latin typeface="Roboto"/>
                    <a:ea typeface="Roboto"/>
                    <a:cs typeface="Roboto"/>
                  </a:rPr>
                  <a:t>	Server hosts </a:t>
                </a:r>
                <a14:m>
                  <m:oMath xmlns:m="http://schemas.openxmlformats.org/officeDocument/2006/math">
                    <m:sSub>
                      <m:sSubPr>
                        <m:ctrlPr>
                          <a:rPr lang="en-US" b="0" i="1" smtClean="0">
                            <a:latin typeface="Cambria Math" panose="02040503050406030204" pitchFamily="18" charset="0"/>
                            <a:ea typeface="Roboto"/>
                            <a:cs typeface="Roboto"/>
                          </a:rPr>
                        </m:ctrlPr>
                      </m:sSubPr>
                      <m:e>
                        <m:r>
                          <a:rPr lang="en-US" b="0" i="1" smtClean="0">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𝑣𝑖𝑠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qua Internet, </a:t>
                </a:r>
                <a:r>
                  <a:rPr lang="en-US" err="1">
                    <a:latin typeface="Roboto"/>
                    <a:ea typeface="Roboto"/>
                    <a:cs typeface="Roboto"/>
                  </a:rPr>
                  <a:t>và</a:t>
                </a:r>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i="1">
                            <a:latin typeface="Cambria Math" panose="02040503050406030204" pitchFamily="18" charset="0"/>
                            <a:ea typeface="Roboto"/>
                            <a:cs typeface="Roboto"/>
                          </a:rPr>
                          <m:t>h𝑖𝑠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ẩn</a:t>
                </a:r>
                <a:r>
                  <a:rPr lang="en-US">
                    <a:latin typeface="Roboto"/>
                    <a:ea typeface="Roboto"/>
                    <a:cs typeface="Roboto"/>
                  </a:rPr>
                  <a:t> </a:t>
                </a:r>
                <a:r>
                  <a:rPr lang="en-US" err="1">
                    <a:latin typeface="Roboto"/>
                    <a:ea typeface="Roboto"/>
                    <a:cs typeface="Roboto"/>
                  </a:rPr>
                  <a:t>không</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cập</a:t>
                </a:r>
                <a:r>
                  <a:rPr lang="en-US">
                    <a:latin typeface="Roboto"/>
                    <a:ea typeface="Roboto"/>
                    <a:cs typeface="Roboto"/>
                  </a:rPr>
                  <a:t> qua Internet, </a:t>
                </a:r>
                <a:r>
                  <a:rPr lang="en-US" err="1">
                    <a:latin typeface="Roboto"/>
                    <a:ea typeface="Roboto"/>
                    <a:cs typeface="Roboto"/>
                  </a:rPr>
                  <a:t>nhưng</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tới</a:t>
                </a:r>
                <a:r>
                  <a:rPr lang="en-US">
                    <a:latin typeface="Roboto"/>
                    <a:ea typeface="Roboto"/>
                    <a:cs typeface="Roboto"/>
                  </a:rPr>
                  <a:t> </a:t>
                </a:r>
                <a:r>
                  <a:rPr lang="en-US" err="1">
                    <a:latin typeface="Roboto"/>
                    <a:ea typeface="Roboto"/>
                    <a:cs typeface="Roboto"/>
                  </a:rPr>
                  <a:t>các</a:t>
                </a:r>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Chỉ</a:t>
                </a:r>
                <a:r>
                  <a:rPr lang="en-US">
                    <a:latin typeface="Roboto"/>
                    <a:ea typeface="Roboto"/>
                    <a:cs typeface="Roboto"/>
                  </a:rPr>
                  <a:t> 1 file </a:t>
                </a:r>
                <a:r>
                  <a:rPr lang="en-US" err="1">
                    <a:latin typeface="Roboto"/>
                    <a:ea typeface="Roboto"/>
                    <a:cs typeface="Roboto"/>
                  </a:rPr>
                  <a:t>bị</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a:t>
                </a:r>
              </a:p>
              <a:p>
                <a:pPr marL="2540" algn="just" defTabSz="357188">
                  <a:buSzPts val="1400"/>
                </a:pPr>
                <a:r>
                  <a:rPr lang="en-US">
                    <a:latin typeface="Roboto"/>
                    <a:ea typeface="Roboto"/>
                    <a:cs typeface="Roboto"/>
                  </a:rPr>
                  <a:t>       </a:t>
                </a:r>
              </a:p>
              <a:p>
                <a:pPr marL="2540" algn="just" defTabSz="357188">
                  <a:buSzPts val="1400"/>
                </a:pPr>
                <a:r>
                  <a:rPr lang="en-US">
                    <a:latin typeface="Roboto"/>
                    <a:ea typeface="Roboto"/>
                    <a:cs typeface="Roboto"/>
                  </a:rPr>
                  <a:t>       Attacker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tương</a:t>
                </a:r>
                <a:r>
                  <a:rPr lang="en-US">
                    <a:latin typeface="Roboto"/>
                    <a:ea typeface="Roboto"/>
                    <a:cs typeface="Roboto"/>
                  </a:rPr>
                  <a:t> </a:t>
                </a:r>
                <a:r>
                  <a:rPr lang="en-US" err="1">
                    <a:latin typeface="Roboto"/>
                    <a:ea typeface="Roboto"/>
                    <a:cs typeface="Roboto"/>
                  </a:rPr>
                  <a:t>tác</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server </a:t>
                </a:r>
                <a:r>
                  <a:rPr lang="en-US" err="1">
                    <a:latin typeface="Roboto"/>
                    <a:ea typeface="Roboto"/>
                    <a:cs typeface="Roboto"/>
                  </a:rPr>
                  <a:t>như</a:t>
                </a:r>
                <a:r>
                  <a:rPr lang="en-US">
                    <a:latin typeface="Roboto"/>
                    <a:ea typeface="Roboto"/>
                    <a:cs typeface="Roboto"/>
                  </a:rPr>
                  <a:t> </a:t>
                </a:r>
                <a:r>
                  <a:rPr lang="en-US" err="1">
                    <a:latin typeface="Roboto"/>
                    <a:ea typeface="Roboto"/>
                    <a:cs typeface="Roboto"/>
                  </a:rPr>
                  <a:t>sau</a:t>
                </a:r>
                <a:r>
                  <a:rPr lang="en-US">
                    <a:latin typeface="Roboto"/>
                    <a:ea typeface="Roboto"/>
                    <a:cs typeface="Roboto"/>
                  </a:rPr>
                  <a:t>:</a:t>
                </a:r>
              </a:p>
              <a:p>
                <a:pPr marL="2540" algn="just" defTabSz="357188">
                  <a:buSzPts val="1400"/>
                </a:pPr>
                <a:r>
                  <a:rPr lang="en-US">
                    <a:latin typeface="Roboto"/>
                    <a:ea typeface="Roboto"/>
                    <a:cs typeface="Roboto"/>
                  </a:rPr>
                  <a:t>       	+ Scan: </a:t>
                </a:r>
                <a:r>
                  <a:rPr lang="en-US" err="1">
                    <a:latin typeface="Roboto"/>
                    <a:ea typeface="Roboto"/>
                    <a:cs typeface="Roboto"/>
                  </a:rPr>
                  <a:t>truy</a:t>
                </a:r>
                <a:r>
                  <a:rPr lang="en-US">
                    <a:latin typeface="Roboto"/>
                    <a:ea typeface="Roboto"/>
                    <a:cs typeface="Roboto"/>
                  </a:rPr>
                  <a:t> </a:t>
                </a:r>
                <a:r>
                  <a:rPr lang="en-US" err="1">
                    <a:latin typeface="Roboto"/>
                    <a:ea typeface="Roboto"/>
                    <a:cs typeface="Roboto"/>
                  </a:rPr>
                  <a:t>xuất</a:t>
                </a:r>
                <a:r>
                  <a:rPr lang="en-US">
                    <a:latin typeface="Roboto"/>
                    <a:ea typeface="Roboto"/>
                    <a:cs typeface="Roboto"/>
                  </a:rPr>
                  <a:t> </a:t>
                </a:r>
                <a:r>
                  <a:rPr lang="en-US" err="1">
                    <a:latin typeface="Roboto"/>
                    <a:ea typeface="Roboto"/>
                    <a:cs typeface="Roboto"/>
                  </a:rPr>
                  <a:t>đồ</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các</a:t>
                </a:r>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endParaRPr lang="en-US">
                  <a:latin typeface="Roboto"/>
                  <a:ea typeface="Roboto"/>
                  <a:cs typeface="Roboto"/>
                </a:endParaRPr>
              </a:p>
              <a:p>
                <a:pPr marL="2540" algn="just" defTabSz="357188">
                  <a:buSzPts val="1400"/>
                </a:pPr>
                <a:r>
                  <a:rPr lang="en-US">
                    <a:latin typeface="Roboto"/>
                    <a:ea typeface="Roboto"/>
                    <a:cs typeface="Roboto"/>
                  </a:rPr>
                  <a:t>       	+ Explore: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tìm</a:t>
                </a:r>
                <a:r>
                  <a:rPr lang="en-US">
                    <a:latin typeface="Roboto"/>
                    <a:ea typeface="Roboto"/>
                    <a:cs typeface="Roboto"/>
                  </a:rPr>
                  <a:t> file </a:t>
                </a:r>
                <a:r>
                  <a:rPr lang="en-US" err="1">
                    <a:latin typeface="Roboto"/>
                    <a:ea typeface="Roboto"/>
                    <a:cs typeface="Roboto"/>
                  </a:rPr>
                  <a:t>ẩn</a:t>
                </a:r>
                <a:r>
                  <a:rPr lang="en-US">
                    <a:latin typeface="Roboto"/>
                    <a:ea typeface="Roboto"/>
                    <a:cs typeface="Roboto"/>
                  </a:rPr>
                  <a:t> </a:t>
                </a:r>
                <a:r>
                  <a:rPr lang="en-US" err="1">
                    <a:latin typeface="Roboto"/>
                    <a:ea typeface="Roboto"/>
                    <a:cs typeface="Roboto"/>
                  </a:rPr>
                  <a:t>liên</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với</a:t>
                </a:r>
                <a:r>
                  <a:rPr lang="en-US">
                    <a:latin typeface="Roboto"/>
                    <a:ea typeface="Roboto"/>
                    <a:cs typeface="Roboto"/>
                  </a:rPr>
                  <a:t> file </a:t>
                </a:r>
                <a:r>
                  <a:rPr lang="en-US" err="1">
                    <a:latin typeface="Roboto"/>
                    <a:ea typeface="Roboto"/>
                    <a:cs typeface="Roboto"/>
                  </a:rPr>
                  <a:t>đó</a:t>
                </a:r>
                <a:r>
                  <a:rPr lang="en-US">
                    <a:latin typeface="Roboto"/>
                    <a:ea typeface="Roboto"/>
                    <a:cs typeface="Roboto"/>
                  </a:rPr>
                  <a:t>.</a:t>
                </a:r>
              </a:p>
              <a:p>
                <a:pPr marL="2540" algn="just" defTabSz="357188">
                  <a:buSzPts val="1400"/>
                </a:pPr>
                <a:r>
                  <a:rPr lang="en-US">
                    <a:latin typeface="Roboto"/>
                    <a:ea typeface="Roboto"/>
                    <a:cs typeface="Roboto"/>
                  </a:rPr>
                  <a:t>       	+ Inspect: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tìm</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hỗng</a:t>
                </a:r>
                <a:r>
                  <a:rPr lang="en-US">
                    <a:latin typeface="Roboto"/>
                    <a:ea typeface="Roboto"/>
                    <a:cs typeface="Roboto"/>
                  </a:rPr>
                  <a:t> </a:t>
                </a:r>
                <a:r>
                  <a:rPr lang="en-US" err="1">
                    <a:latin typeface="Roboto"/>
                    <a:ea typeface="Roboto"/>
                    <a:cs typeface="Roboto"/>
                  </a:rPr>
                  <a:t>tham</a:t>
                </a:r>
                <a:r>
                  <a:rPr lang="en-US">
                    <a:latin typeface="Roboto"/>
                    <a:ea typeface="Roboto"/>
                    <a:cs typeface="Roboto"/>
                  </a:rPr>
                  <a:t>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nếu</a:t>
                </a:r>
                <a:r>
                  <a:rPr lang="en-US">
                    <a:latin typeface="Roboto"/>
                    <a:ea typeface="Roboto"/>
                    <a:cs typeface="Roboto"/>
                  </a:rPr>
                  <a:t> </a:t>
                </a:r>
                <a:r>
                  <a:rPr lang="en-US" err="1">
                    <a:latin typeface="Roboto"/>
                    <a:ea typeface="Roboto"/>
                    <a:cs typeface="Roboto"/>
                  </a:rPr>
                  <a:t>có</a:t>
                </a:r>
                <a:r>
                  <a:rPr lang="en-US">
                    <a:latin typeface="Roboto"/>
                    <a:ea typeface="Roboto"/>
                    <a:cs typeface="Roboto"/>
                  </a:rPr>
                  <a:t>)</a:t>
                </a:r>
              </a:p>
              <a:p>
                <a:pPr marL="2540" algn="just" defTabSz="357188">
                  <a:buSzPts val="1400"/>
                </a:pPr>
                <a:r>
                  <a:rPr lang="en-US">
                    <a:latin typeface="Roboto"/>
                    <a:ea typeface="Roboto"/>
                    <a:cs typeface="Roboto"/>
                  </a:rPr>
                  <a:t>       	+ Send: 1 file </a:t>
                </a:r>
                <a:r>
                  <a:rPr lang="en-US" err="1">
                    <a:latin typeface="Roboto"/>
                    <a:ea typeface="Roboto"/>
                    <a:cs typeface="Roboto"/>
                  </a:rPr>
                  <a:t>cụ</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gửi</a:t>
                </a:r>
                <a:r>
                  <a:rPr lang="en-US">
                    <a:latin typeface="Roboto"/>
                    <a:ea typeface="Roboto"/>
                    <a:cs typeface="Roboto"/>
                  </a:rPr>
                  <a:t> payload </a:t>
                </a:r>
                <a:r>
                  <a:rPr lang="en-US" err="1">
                    <a:latin typeface="Roboto"/>
                    <a:ea typeface="Roboto"/>
                    <a:cs typeface="Roboto"/>
                  </a:rPr>
                  <a:t>khai</a:t>
                </a:r>
                <a:r>
                  <a:rPr lang="en-US">
                    <a:latin typeface="Roboto"/>
                    <a:ea typeface="Roboto"/>
                    <a:cs typeface="Roboto"/>
                  </a:rPr>
                  <a:t> </a:t>
                </a:r>
                <a:r>
                  <a:rPr lang="en-US" err="1">
                    <a:latin typeface="Roboto"/>
                    <a:ea typeface="Roboto"/>
                    <a:cs typeface="Roboto"/>
                  </a:rPr>
                  <a:t>thác</a:t>
                </a:r>
                <a:r>
                  <a:rPr lang="en-US">
                    <a:latin typeface="Roboto"/>
                    <a:ea typeface="Roboto"/>
                    <a:cs typeface="Roboto"/>
                  </a:rPr>
                  <a:t> </a:t>
                </a:r>
                <a:r>
                  <a:rPr lang="en-US" err="1">
                    <a:latin typeface="Roboto"/>
                    <a:ea typeface="Roboto"/>
                    <a:cs typeface="Roboto"/>
                  </a:rPr>
                  <a:t>lổ</a:t>
                </a:r>
                <a:r>
                  <a:rPr lang="en-US">
                    <a:latin typeface="Roboto"/>
                    <a:ea typeface="Roboto"/>
                    <a:cs typeface="Roboto"/>
                  </a:rPr>
                  <a:t> </a:t>
                </a:r>
                <a:r>
                  <a:rPr lang="en-US" err="1">
                    <a:latin typeface="Roboto"/>
                    <a:ea typeface="Roboto"/>
                    <a:cs typeface="Roboto"/>
                  </a:rPr>
                  <a:t>hổng</a:t>
                </a:r>
                <a:endParaRPr lang="en-US">
                  <a:latin typeface="Roboto"/>
                  <a:ea typeface="Roboto"/>
                  <a:cs typeface="Roboto"/>
                </a:endParaRPr>
              </a:p>
              <a:p>
                <a:pPr marL="2540" algn="just" defTabSz="357188">
                  <a:buSzPts val="1400"/>
                </a:pPr>
                <a:r>
                  <a:rPr lang="en-US">
                    <a:latin typeface="Roboto"/>
                    <a:ea typeface="Roboto"/>
                    <a:cs typeface="Roboto"/>
                  </a:rPr>
                  <a:t>       	+ Focus Next: di </a:t>
                </a:r>
                <a:r>
                  <a:rPr lang="en-US" err="1">
                    <a:latin typeface="Roboto"/>
                    <a:ea typeface="Roboto"/>
                    <a:cs typeface="Roboto"/>
                  </a:rPr>
                  <a:t>chuyển</a:t>
                </a:r>
                <a:r>
                  <a:rPr lang="en-US">
                    <a:latin typeface="Roboto"/>
                    <a:ea typeface="Roboto"/>
                    <a:cs typeface="Roboto"/>
                  </a:rPr>
                  <a:t> sang file </a:t>
                </a:r>
                <a:r>
                  <a:rPr lang="en-US" err="1">
                    <a:latin typeface="Roboto"/>
                    <a:ea typeface="Roboto"/>
                    <a:cs typeface="Roboto"/>
                  </a:rPr>
                  <a:t>tiếp</a:t>
                </a:r>
                <a:r>
                  <a:rPr lang="en-US">
                    <a:latin typeface="Roboto"/>
                    <a:ea typeface="Roboto"/>
                    <a:cs typeface="Roboto"/>
                  </a:rPr>
                  <a:t> </a:t>
                </a:r>
                <a:r>
                  <a:rPr lang="en-US" err="1">
                    <a:latin typeface="Roboto"/>
                    <a:ea typeface="Roboto"/>
                    <a:cs typeface="Roboto"/>
                  </a:rPr>
                  <a:t>theo</a:t>
                </a:r>
                <a:endParaRPr lang="en-US">
                  <a:latin typeface="Roboto"/>
                  <a:ea typeface="Roboto"/>
                  <a:cs typeface="Roboto"/>
                </a:endParaRPr>
              </a:p>
              <a:p>
                <a:pPr marL="2540" algn="just" defTabSz="357188">
                  <a:buSzPts val="1400"/>
                </a:pPr>
                <a:r>
                  <a:rPr lang="en-US">
                    <a:latin typeface="Roboto"/>
                    <a:ea typeface="Roboto"/>
                    <a:cs typeface="Roboto"/>
                  </a:rPr>
                  <a:t>       	+ Focus Prev: </a:t>
                </a:r>
                <a:r>
                  <a:rPr lang="en-US" err="1">
                    <a:latin typeface="Roboto"/>
                    <a:ea typeface="Roboto"/>
                    <a:cs typeface="Roboto"/>
                  </a:rPr>
                  <a:t>lùi</a:t>
                </a:r>
                <a:r>
                  <a:rPr lang="en-US">
                    <a:latin typeface="Roboto"/>
                    <a:ea typeface="Roboto"/>
                    <a:cs typeface="Roboto"/>
                  </a:rPr>
                  <a:t> </a:t>
                </a:r>
                <a:r>
                  <a:rPr lang="en-US" err="1">
                    <a:latin typeface="Roboto"/>
                    <a:ea typeface="Roboto"/>
                    <a:cs typeface="Roboto"/>
                  </a:rPr>
                  <a:t>về</a:t>
                </a:r>
                <a:r>
                  <a:rPr lang="en-US">
                    <a:latin typeface="Roboto"/>
                    <a:ea typeface="Roboto"/>
                    <a:cs typeface="Roboto"/>
                  </a:rPr>
                  <a:t> file </a:t>
                </a:r>
                <a:r>
                  <a:rPr lang="en-US" err="1">
                    <a:latin typeface="Roboto"/>
                    <a:ea typeface="Roboto"/>
                    <a:cs typeface="Roboto"/>
                  </a:rPr>
                  <a:t>trước</a:t>
                </a:r>
                <a:endParaRPr lang="en-US">
                  <a:latin typeface="Roboto"/>
                  <a:ea typeface="Roboto"/>
                  <a:cs typeface="Roboto"/>
                </a:endParaRPr>
              </a:p>
              <a:p>
                <a:pPr marL="2540" algn="just" defTabSz="357188">
                  <a:buSzPts val="1400"/>
                </a:pPr>
                <a:endParaRPr lang="en-US">
                  <a:latin typeface="Roboto"/>
                  <a:ea typeface="Roboto"/>
                  <a:cs typeface="Roboto"/>
                </a:endParaRPr>
              </a:p>
              <a:p>
                <a:pPr marL="320040" indent="-317500" defTabSz="357188">
                  <a:buSzPts val="1400"/>
                  <a:buFont typeface="Roboto"/>
                  <a:buChar char="●"/>
                </a:pPr>
                <a:r>
                  <a:rPr lang="en-US" b="1">
                    <a:latin typeface="Roboto"/>
                    <a:ea typeface="Roboto"/>
                    <a:cs typeface="Roboto"/>
                  </a:rPr>
                  <a:t>RL setup</a:t>
                </a:r>
                <a:r>
                  <a:rPr lang="vi-VN">
                    <a:latin typeface="Roboto"/>
                    <a:ea typeface="Roboto"/>
                    <a:cs typeface="Roboto"/>
                  </a:rPr>
                  <a:t>: </a:t>
                </a:r>
                <a:endParaRPr lang="en-US">
                  <a:latin typeface="Roboto"/>
                  <a:ea typeface="Roboto"/>
                  <a:cs typeface="Roboto"/>
                </a:endParaRPr>
              </a:p>
              <a:p>
                <a:pPr marL="2540" defTabSz="357188">
                  <a:buSzPts val="1400"/>
                </a:pPr>
                <a:r>
                  <a:rPr lang="en-US">
                    <a:latin typeface="Roboto"/>
                    <a:ea typeface="Roboto"/>
                    <a:cs typeface="Roboto"/>
                  </a:rPr>
                  <a:t>       	</a:t>
                </a:r>
                <a14:m>
                  <m:oMath xmlns:m="http://schemas.openxmlformats.org/officeDocument/2006/math">
                    <m:r>
                      <a:rPr lang="en-US" b="0" i="1" smtClean="0">
                        <a:latin typeface="Cambria Math" panose="02040503050406030204" pitchFamily="18" charset="0"/>
                      </a:rPr>
                      <m:t>𝑁</m:t>
                    </m:r>
                  </m:oMath>
                </a14:m>
                <a:r>
                  <a:rPr lang="en-US">
                    <a:latin typeface="Roboto"/>
                    <a:ea typeface="Roboto"/>
                    <a:cs typeface="Roboto"/>
                  </a:rPr>
                  <a:t> tệp: </a:t>
                </a:r>
                <a14:m>
                  <m:oMath xmlns:m="http://schemas.openxmlformats.org/officeDocument/2006/math">
                    <m:sSub>
                      <m:sSubPr>
                        <m:ctrlPr>
                          <a:rPr lang="en-US" b="0" i="1" smtClean="0">
                            <a:latin typeface="Cambria Math" panose="02040503050406030204" pitchFamily="18" charset="0"/>
                            <a:ea typeface="Roboto"/>
                            <a:cs typeface="Roboto"/>
                          </a:rPr>
                        </m:ctrlPr>
                      </m:sSubPr>
                      <m:e>
                        <m:r>
                          <a:rPr lang="en-US" b="0" i="1" smtClean="0">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𝑣𝑖𝑠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hiển</a:t>
                </a:r>
                <a:r>
                  <a:rPr lang="en-US">
                    <a:latin typeface="Roboto"/>
                    <a:ea typeface="Roboto"/>
                    <a:cs typeface="Roboto"/>
                  </a:rPr>
                  <a:t> </a:t>
                </a:r>
                <a:r>
                  <a:rPr lang="en-US" err="1">
                    <a:latin typeface="Roboto"/>
                    <a:ea typeface="Roboto"/>
                    <a:cs typeface="Roboto"/>
                  </a:rPr>
                  <a:t>thị</a:t>
                </a:r>
                <a:r>
                  <a:rPr lang="en-US">
                    <a:latin typeface="Roboto"/>
                    <a:ea typeface="Roboto"/>
                    <a:cs typeface="Roboto"/>
                  </a:rPr>
                  <a:t> </a:t>
                </a:r>
                <a:r>
                  <a:rPr lang="en-US" err="1">
                    <a:latin typeface="Roboto"/>
                    <a:ea typeface="Roboto"/>
                    <a:cs typeface="Roboto"/>
                  </a:rPr>
                  <a:t>và</a:t>
                </a:r>
                <a:r>
                  <a:rPr lang="en-US">
                    <a:latin typeface="Roboto"/>
                    <a:ea typeface="Roboto"/>
                    <a:cs typeface="Roboto"/>
                  </a:rPr>
                  <a:t> </a:t>
                </a:r>
                <a14:m>
                  <m:oMath xmlns:m="http://schemas.openxmlformats.org/officeDocument/2006/math">
                    <m:sSub>
                      <m:sSubPr>
                        <m:ctrlPr>
                          <a:rPr lang="en-US" i="1">
                            <a:latin typeface="Cambria Math" panose="02040503050406030204" pitchFamily="18" charset="0"/>
                            <a:ea typeface="Roboto"/>
                            <a:cs typeface="Roboto"/>
                          </a:rPr>
                        </m:ctrlPr>
                      </m:sSubPr>
                      <m:e>
                        <m:r>
                          <a:rPr lang="en-US" i="1">
                            <a:latin typeface="Cambria Math" panose="02040503050406030204" pitchFamily="18" charset="0"/>
                            <a:ea typeface="Roboto"/>
                            <a:cs typeface="Roboto"/>
                          </a:rPr>
                          <m:t>𝑁</m:t>
                        </m:r>
                      </m:e>
                      <m:sub>
                        <m:r>
                          <a:rPr lang="en-US" b="0" i="1" smtClean="0">
                            <a:latin typeface="Cambria Math" panose="02040503050406030204" pitchFamily="18" charset="0"/>
                            <a:ea typeface="Roboto"/>
                            <a:cs typeface="Roboto"/>
                          </a:rPr>
                          <m:t>h</m:t>
                        </m:r>
                        <m:r>
                          <a:rPr lang="en-US" i="1">
                            <a:latin typeface="Cambria Math" panose="02040503050406030204" pitchFamily="18" charset="0"/>
                            <a:ea typeface="Roboto"/>
                            <a:cs typeface="Roboto"/>
                          </a:rPr>
                          <m:t>𝑖𝑠</m:t>
                        </m:r>
                      </m:sub>
                    </m:sSub>
                  </m:oMath>
                </a14:m>
                <a:r>
                  <a:rPr lang="en-US">
                    <a:latin typeface="Roboto"/>
                    <a:ea typeface="Roboto"/>
                    <a:cs typeface="Roboto"/>
                  </a:rPr>
                  <a:t> </a:t>
                </a:r>
                <a:r>
                  <a:rPr lang="en-US" err="1">
                    <a:latin typeface="Roboto"/>
                    <a:ea typeface="Roboto"/>
                    <a:cs typeface="Roboto"/>
                  </a:rPr>
                  <a:t>tệp</a:t>
                </a:r>
                <a:r>
                  <a:rPr lang="en-US">
                    <a:latin typeface="Roboto"/>
                    <a:ea typeface="Roboto"/>
                    <a:cs typeface="Roboto"/>
                  </a:rPr>
                  <a:t> </a:t>
                </a:r>
                <a:r>
                  <a:rPr lang="en-US" err="1">
                    <a:latin typeface="Roboto"/>
                    <a:ea typeface="Roboto"/>
                    <a:cs typeface="Roboto"/>
                  </a:rPr>
                  <a:t>ẩn</a:t>
                </a:r>
                <a:r>
                  <a:rPr lang="en-US">
                    <a:latin typeface="Roboto"/>
                    <a:ea typeface="Roboto"/>
                    <a:cs typeface="Roboto"/>
                  </a:rPr>
                  <a:t>.</a:t>
                </a:r>
              </a:p>
              <a:p>
                <a:pPr marL="2540" defTabSz="357188">
                  <a:buSzPts val="1400"/>
                </a:pPr>
                <a:r>
                  <a:rPr lang="en-US">
                    <a:latin typeface="Roboto"/>
                    <a:ea typeface="Roboto"/>
                    <a:cs typeface="Roboto"/>
                  </a:rPr>
                  <a:t>       	M </a:t>
                </a:r>
                <a:r>
                  <a:rPr lang="en-US" err="1">
                    <a:latin typeface="Roboto"/>
                    <a:ea typeface="Roboto"/>
                    <a:cs typeface="Roboto"/>
                  </a:rPr>
                  <a:t>vul</a:t>
                </a:r>
                <a:r>
                  <a:rPr lang="en-US">
                    <a:latin typeface="Roboto"/>
                    <a:ea typeface="Roboto"/>
                    <a:cs typeface="Roboto"/>
                  </a:rPr>
                  <a:t> parameter.</a:t>
                </a:r>
              </a:p>
              <a:p>
                <a:pPr marL="2540" defTabSz="357188">
                  <a:buSzPts val="1400"/>
                </a:pPr>
                <a:r>
                  <a:rPr lang="en-US">
                    <a:latin typeface="Roboto"/>
                    <a:ea typeface="Roboto"/>
                    <a:cs typeface="Roboto"/>
                  </a:rPr>
                  <a:t>      	A: 6 action </a:t>
                </a:r>
                <a:r>
                  <a:rPr lang="en-US" err="1">
                    <a:latin typeface="Roboto"/>
                    <a:ea typeface="Roboto"/>
                    <a:cs typeface="Roboto"/>
                  </a:rPr>
                  <a:t>của</a:t>
                </a:r>
                <a:r>
                  <a:rPr lang="en-US">
                    <a:latin typeface="Roboto"/>
                    <a:ea typeface="Roboto"/>
                    <a:cs typeface="Roboto"/>
                  </a:rPr>
                  <a:t> agent</a:t>
                </a:r>
              </a:p>
              <a:p>
                <a:pPr marL="2540" defTabSz="357188">
                  <a:buSzPts val="1400"/>
                </a:pPr>
                <a:r>
                  <a:rPr lang="en-US">
                    <a:latin typeface="Roboto"/>
                    <a:ea typeface="Roboto"/>
                    <a:cs typeface="Roboto"/>
                  </a:rPr>
                  <a:t>       	S: </a:t>
                </a:r>
                <a:r>
                  <a:rPr lang="en-US" err="1">
                    <a:latin typeface="Roboto"/>
                    <a:ea typeface="Roboto"/>
                    <a:cs typeface="Roboto"/>
                  </a:rPr>
                  <a:t>mỗi</a:t>
                </a:r>
                <a:r>
                  <a:rPr lang="en-US">
                    <a:latin typeface="Roboto"/>
                    <a:ea typeface="Roboto"/>
                    <a:cs typeface="Roboto"/>
                  </a:rPr>
                  <a:t> state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thể</a:t>
                </a:r>
                <a:r>
                  <a:rPr lang="en-US">
                    <a:latin typeface="Roboto"/>
                    <a:ea typeface="Roboto"/>
                    <a:cs typeface="Roboto"/>
                  </a:rPr>
                  <a:t> </a:t>
                </a:r>
                <a:r>
                  <a:rPr lang="en-US" err="1">
                    <a:latin typeface="Roboto"/>
                    <a:ea typeface="Roboto"/>
                    <a:cs typeface="Roboto"/>
                  </a:rPr>
                  <a:t>hiện</a:t>
                </a:r>
                <a:r>
                  <a:rPr lang="en-US">
                    <a:latin typeface="Roboto"/>
                    <a:ea typeface="Roboto"/>
                    <a:cs typeface="Roboto"/>
                  </a:rPr>
                  <a:t> </a:t>
                </a:r>
                <a:r>
                  <a:rPr lang="en-US" err="1">
                    <a:latin typeface="Roboto"/>
                    <a:ea typeface="Roboto"/>
                    <a:cs typeface="Roboto"/>
                  </a:rPr>
                  <a:t>bằng</a:t>
                </a:r>
                <a:r>
                  <a:rPr lang="en-US">
                    <a:latin typeface="Roboto"/>
                    <a:ea typeface="Roboto"/>
                    <a:cs typeface="Roboto"/>
                  </a:rPr>
                  <a:t> </a:t>
                </a:r>
                <a:r>
                  <a:rPr lang="en-US" err="1">
                    <a:latin typeface="Roboto"/>
                    <a:ea typeface="Roboto"/>
                    <a:cs typeface="Roboto"/>
                  </a:rPr>
                  <a:t>một</a:t>
                </a:r>
                <a:r>
                  <a:rPr lang="en-US">
                    <a:latin typeface="Roboto"/>
                    <a:ea typeface="Roboto"/>
                    <a:cs typeface="Roboto"/>
                  </a:rPr>
                  <a:t> vector 8 </a:t>
                </a:r>
                <a:r>
                  <a:rPr lang="en-US" err="1">
                    <a:latin typeface="Roboto"/>
                    <a:ea typeface="Roboto"/>
                    <a:cs typeface="Roboto"/>
                  </a:rPr>
                  <a:t>số</a:t>
                </a:r>
                <a:r>
                  <a:rPr lang="en-US">
                    <a:latin typeface="Roboto"/>
                    <a:ea typeface="Roboto"/>
                    <a:cs typeface="Roboto"/>
                  </a:rPr>
                  <a:t> </a:t>
                </a:r>
                <a:r>
                  <a:rPr lang="en-US" err="1">
                    <a:latin typeface="Roboto"/>
                    <a:ea typeface="Roboto"/>
                    <a:cs typeface="Roboto"/>
                  </a:rPr>
                  <a:t>nguyên</a:t>
                </a:r>
                <a:endParaRPr lang="en-US">
                  <a:latin typeface="Roboto"/>
                  <a:ea typeface="Roboto"/>
                  <a:cs typeface="Roboto"/>
                </a:endParaRPr>
              </a:p>
              <a:p>
                <a:pPr marL="2540" defTabSz="357188">
                  <a:buSzPts val="1400"/>
                </a:pPr>
                <a:r>
                  <a:rPr lang="en-US">
                    <a:latin typeface="Roboto"/>
                    <a:ea typeface="Roboto"/>
                    <a:cs typeface="Roboto"/>
                  </a:rPr>
                  <a:t>	R: 100 </a:t>
                </a:r>
                <a:r>
                  <a:rPr lang="en-US" err="1">
                    <a:latin typeface="Roboto"/>
                    <a:ea typeface="Roboto"/>
                    <a:cs typeface="Roboto"/>
                  </a:rPr>
                  <a:t>cho</a:t>
                </a:r>
                <a:r>
                  <a:rPr lang="en-US">
                    <a:latin typeface="Roboto"/>
                    <a:ea typeface="Roboto"/>
                    <a:cs typeface="Roboto"/>
                  </a:rPr>
                  <a:t> FLAG, -1 </a:t>
                </a:r>
                <a:r>
                  <a:rPr lang="en-US" err="1">
                    <a:latin typeface="Roboto"/>
                    <a:ea typeface="Roboto"/>
                    <a:cs typeface="Roboto"/>
                  </a:rPr>
                  <a:t>cho</a:t>
                </a:r>
                <a:r>
                  <a:rPr lang="en-US">
                    <a:latin typeface="Roboto"/>
                    <a:ea typeface="Roboto"/>
                    <a:cs typeface="Roboto"/>
                  </a:rPr>
                  <a:t> </a:t>
                </a:r>
                <a:r>
                  <a:rPr lang="en-US" err="1">
                    <a:latin typeface="Roboto"/>
                    <a:ea typeface="Roboto"/>
                    <a:cs typeface="Roboto"/>
                  </a:rPr>
                  <a:t>những</a:t>
                </a:r>
                <a:r>
                  <a:rPr lang="en-US">
                    <a:latin typeface="Roboto"/>
                    <a:ea typeface="Roboto"/>
                    <a:cs typeface="Roboto"/>
                  </a:rPr>
                  <a:t> action </a:t>
                </a:r>
                <a:r>
                  <a:rPr lang="en-US" err="1">
                    <a:latin typeface="Roboto"/>
                    <a:ea typeface="Roboto"/>
                    <a:cs typeface="Roboto"/>
                  </a:rPr>
                  <a:t>khác</a:t>
                </a:r>
                <a:endParaRPr lang="en-US">
                  <a:latin typeface="Roboto"/>
                  <a:ea typeface="Roboto"/>
                  <a:cs typeface="Roboto"/>
                </a:endParaRPr>
              </a:p>
              <a:p>
                <a:pPr marL="2540" defTabSz="357188">
                  <a:buSzPts val="1400"/>
                </a:pPr>
                <a:r>
                  <a:rPr lang="en-US">
                    <a:latin typeface="Roboto"/>
                    <a:ea typeface="Roboto"/>
                    <a:cs typeface="Roboto"/>
                  </a:rPr>
                  <a:t>       </a:t>
                </a:r>
              </a:p>
            </p:txBody>
          </p:sp>
        </mc:Choice>
        <mc:Fallback xmlns="">
          <p:sp>
            <p:nvSpPr>
              <p:cNvPr id="2" name="Google Shape;354;p17">
                <a:extLst>
                  <a:ext uri="{FF2B5EF4-FFF2-40B4-BE49-F238E27FC236}">
                    <a16:creationId xmlns:a16="http://schemas.microsoft.com/office/drawing/2014/main" id="{0A4D0411-6A28-C6B9-50FF-F278BF00463F}"/>
                  </a:ext>
                </a:extLst>
              </p:cNvPr>
              <p:cNvSpPr txBox="1">
                <a:spLocks noRot="1" noChangeAspect="1" noMove="1" noResize="1" noEditPoints="1" noAdjustHandles="1" noChangeArrowheads="1" noChangeShapeType="1" noTextEdit="1"/>
              </p:cNvSpPr>
              <p:nvPr/>
            </p:nvSpPr>
            <p:spPr>
              <a:xfrm>
                <a:off x="457200" y="1002671"/>
                <a:ext cx="8487420" cy="3883654"/>
              </a:xfrm>
              <a:prstGeom prst="rect">
                <a:avLst/>
              </a:prstGeom>
              <a:blipFill>
                <a:blip r:embed="rId3"/>
                <a:stretch>
                  <a:fillRect l="-216" r="-216" b="-3918"/>
                </a:stretch>
              </a:blipFill>
              <a:ln>
                <a:noFill/>
              </a:ln>
            </p:spPr>
            <p:txBody>
              <a:bodyPr/>
              <a:lstStyle/>
              <a:p>
                <a:r>
                  <a:rPr lang="en-US">
                    <a:noFill/>
                  </a:rPr>
                  <a:t> </a:t>
                </a:r>
              </a:p>
            </p:txBody>
          </p:sp>
        </mc:Fallback>
      </mc:AlternateContent>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sp>
        <p:nvSpPr>
          <p:cNvPr id="5" name="Google Shape;593;p21">
            <a:extLst>
              <a:ext uri="{FF2B5EF4-FFF2-40B4-BE49-F238E27FC236}">
                <a16:creationId xmlns:a16="http://schemas.microsoft.com/office/drawing/2014/main" id="{EAFC0B26-C3A2-EBD5-5ADF-8D4A16DC5CB3}"/>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787;p24">
            <a:extLst>
              <a:ext uri="{FF2B5EF4-FFF2-40B4-BE49-F238E27FC236}">
                <a16:creationId xmlns:a16="http://schemas.microsoft.com/office/drawing/2014/main" id="{D773CC29-BACD-A1ED-56C9-EAC88FBFF1BD}"/>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1738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sp>
        <p:nvSpPr>
          <p:cNvPr id="4" name="Google Shape;354;p17">
            <a:extLst>
              <a:ext uri="{FF2B5EF4-FFF2-40B4-BE49-F238E27FC236}">
                <a16:creationId xmlns:a16="http://schemas.microsoft.com/office/drawing/2014/main" id="{5FA774BA-5F90-F3C0-3AD7-D90AF214F8E7}"/>
              </a:ext>
            </a:extLst>
          </p:cNvPr>
          <p:cNvSpPr txBox="1"/>
          <p:nvPr/>
        </p:nvSpPr>
        <p:spPr>
          <a:xfrm>
            <a:off x="457200" y="1115613"/>
            <a:ext cx="8487420" cy="3877868"/>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Imitation Learning</a:t>
            </a:r>
            <a:r>
              <a:rPr lang="en-US" kern="100">
                <a:effectLst/>
                <a:latin typeface="Roboto" panose="02000000000000000000" pitchFamily="2" charset="0"/>
                <a:ea typeface="Roboto" panose="02000000000000000000" pitchFamily="2" charset="0"/>
                <a:cs typeface="Roboto" panose="02000000000000000000" pitchFamily="2" charset="0"/>
              </a:rPr>
              <a:t>:</a:t>
            </a:r>
          </a:p>
          <a:p>
            <a:pPr algn="just">
              <a:lnSpc>
                <a:spcPct val="107000"/>
              </a:lnSpc>
              <a:spcAft>
                <a:spcPts val="800"/>
              </a:spcAft>
            </a:pPr>
            <a:r>
              <a:rPr lang="vi-VN" kern="100">
                <a:latin typeface="Roboto" panose="02000000000000000000" pitchFamily="2" charset="0"/>
                <a:ea typeface="Roboto" panose="02000000000000000000" pitchFamily="2" charset="0"/>
                <a:cs typeface="Roboto" panose="02000000000000000000" pitchFamily="2" charset="0"/>
              </a:rPr>
              <a:t>Hàm generate chuỗi action tối </a:t>
            </a:r>
            <a:r>
              <a:rPr lang="en-US" kern="100" err="1">
                <a:latin typeface="Roboto" panose="02000000000000000000" pitchFamily="2" charset="0"/>
                <a:ea typeface="Roboto" panose="02000000000000000000" pitchFamily="2" charset="0"/>
                <a:cs typeface="Roboto" panose="02000000000000000000" pitchFamily="2" charset="0"/>
              </a:rPr>
              <a:t>ưu</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để</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lấy</a:t>
            </a:r>
            <a:r>
              <a:rPr lang="en-US" kern="100">
                <a:latin typeface="Roboto" panose="02000000000000000000" pitchFamily="2" charset="0"/>
                <a:ea typeface="Roboto" panose="02000000000000000000" pitchFamily="2" charset="0"/>
                <a:cs typeface="Roboto" panose="02000000000000000000" pitchFamily="2" charset="0"/>
              </a:rPr>
              <a:t> </a:t>
            </a:r>
            <a:r>
              <a:rPr lang="en-US" kern="100" err="1">
                <a:latin typeface="Roboto" panose="02000000000000000000" pitchFamily="2" charset="0"/>
                <a:ea typeface="Roboto" panose="02000000000000000000" pitchFamily="2" charset="0"/>
                <a:cs typeface="Roboto" panose="02000000000000000000" pitchFamily="2" charset="0"/>
              </a:rPr>
              <a:t>được</a:t>
            </a:r>
            <a:r>
              <a:rPr lang="en-US" kern="100">
                <a:latin typeface="Roboto" panose="02000000000000000000" pitchFamily="2" charset="0"/>
                <a:ea typeface="Roboto" panose="02000000000000000000" pitchFamily="2" charset="0"/>
                <a:cs typeface="Roboto" panose="02000000000000000000" pitchFamily="2" charset="0"/>
              </a:rPr>
              <a:t> FLAG</a:t>
            </a:r>
            <a:endParaRPr lang="vi-VN" kern="100">
              <a:latin typeface="Roboto" panose="02000000000000000000" pitchFamily="2" charset="0"/>
              <a:ea typeface="Roboto" panose="02000000000000000000" pitchFamily="2" charset="0"/>
              <a:cs typeface="Roboto" panose="02000000000000000000" pitchFamily="2" charset="0"/>
            </a:endParaRPr>
          </a:p>
          <a:p>
            <a:r>
              <a:rPr lang="en-US" sz="1100" b="0">
                <a:solidFill>
                  <a:srgbClr val="0000FF"/>
                </a:solidFill>
                <a:effectLst/>
                <a:highlight>
                  <a:srgbClr val="FFFFFF"/>
                </a:highlight>
                <a:latin typeface="Consolas" panose="020B0609020204030204" pitchFamily="49" charset="0"/>
              </a:rPr>
              <a:t>def</a:t>
            </a:r>
            <a:r>
              <a:rPr lang="en-US" sz="1100" b="0">
                <a:solidFill>
                  <a:srgbClr val="000000"/>
                </a:solidFill>
                <a:effectLst/>
                <a:highlight>
                  <a:srgbClr val="FFFFFF"/>
                </a:highlight>
                <a:latin typeface="Consolas" panose="020B0609020204030204" pitchFamily="49" charset="0"/>
              </a:rPr>
              <a:t> </a:t>
            </a:r>
            <a:r>
              <a:rPr lang="en-US" sz="1100" b="0" err="1">
                <a:solidFill>
                  <a:srgbClr val="795E26"/>
                </a:solidFill>
                <a:effectLst/>
                <a:highlight>
                  <a:srgbClr val="FFFFFF"/>
                </a:highlight>
                <a:latin typeface="Consolas" panose="020B0609020204030204" pitchFamily="49" charset="0"/>
              </a:rPr>
              <a:t>generate_trajectory</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server</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trajectory</a:t>
            </a:r>
            <a:r>
              <a:rPr lang="en-US" sz="1100" b="0">
                <a:solidFill>
                  <a:srgbClr val="000000"/>
                </a:solidFill>
                <a:effectLst/>
                <a:highlight>
                  <a:srgbClr val="FFFFFF"/>
                </a:highlight>
                <a:latin typeface="Consolas" panose="020B0609020204030204" pitchFamily="49" charset="0"/>
              </a:rPr>
              <a:t> = []</a:t>
            </a:r>
          </a:p>
          <a:p>
            <a:br>
              <a:rPr lang="en-US" sz="1100" b="0">
                <a:solidFill>
                  <a:srgbClr val="000000"/>
                </a:solidFill>
                <a:effectLst/>
                <a:highlight>
                  <a:srgbClr val="FFFFFF"/>
                </a:highlight>
                <a:latin typeface="Consolas" panose="020B0609020204030204" pitchFamily="49" charset="0"/>
              </a:rPr>
            </a:br>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trajectory</a:t>
            </a:r>
            <a:r>
              <a:rPr lang="en-US" sz="1100" b="0" err="1">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append</a:t>
            </a:r>
            <a:r>
              <a:rPr lang="en-US" sz="1100" b="0">
                <a:solidFill>
                  <a:srgbClr val="000000"/>
                </a:solidFill>
                <a:effectLst/>
                <a:highlight>
                  <a:srgbClr val="FFFFFF"/>
                </a:highlight>
                <a:latin typeface="Consolas" panose="020B0609020204030204" pitchFamily="49" charset="0"/>
              </a:rPr>
              <a:t>(</a:t>
            </a:r>
            <a:r>
              <a:rPr lang="en-US" sz="1100" b="0" err="1">
                <a:solidFill>
                  <a:srgbClr val="267F99"/>
                </a:solidFill>
                <a:effectLst/>
                <a:highlight>
                  <a:srgbClr val="FFFFFF"/>
                </a:highlight>
                <a:latin typeface="Consolas" panose="020B0609020204030204" pitchFamily="49" charset="0"/>
              </a:rPr>
              <a:t>const</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ACTION_SCAN</a:t>
            </a:r>
            <a:r>
              <a:rPr lang="en-US" sz="1100" b="0">
                <a:solidFill>
                  <a:srgbClr val="000000"/>
                </a:solidFill>
                <a:effectLst/>
                <a:highlight>
                  <a:srgbClr val="FFFFFF"/>
                </a:highlight>
                <a:latin typeface="Consolas" panose="020B0609020204030204" pitchFamily="49" charset="0"/>
              </a:rPr>
              <a:t>)</a:t>
            </a:r>
          </a:p>
          <a:p>
            <a:br>
              <a:rPr lang="en-US" sz="1100" b="0">
                <a:solidFill>
                  <a:srgbClr val="000000"/>
                </a:solidFill>
                <a:effectLst/>
                <a:highlight>
                  <a:srgbClr val="FFFFFF"/>
                </a:highlight>
                <a:latin typeface="Consolas" panose="020B0609020204030204" pitchFamily="49" charset="0"/>
              </a:rPr>
            </a:br>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for</a:t>
            </a:r>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index</a:t>
            </a:r>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in</a:t>
            </a:r>
            <a:r>
              <a:rPr lang="en-US" sz="1100" b="0">
                <a:solidFill>
                  <a:srgbClr val="000000"/>
                </a:solidFill>
                <a:effectLst/>
                <a:highlight>
                  <a:srgbClr val="FFFFFF"/>
                </a:highlight>
                <a:latin typeface="Consolas" panose="020B0609020204030204" pitchFamily="49" charset="0"/>
              </a:rPr>
              <a:t> </a:t>
            </a:r>
            <a:r>
              <a:rPr lang="en-US" sz="1100" b="0">
                <a:solidFill>
                  <a:srgbClr val="267F99"/>
                </a:solidFill>
                <a:effectLst/>
                <a:highlight>
                  <a:srgbClr val="FFFFFF"/>
                </a:highlight>
                <a:latin typeface="Consolas" panose="020B0609020204030204" pitchFamily="49" charset="0"/>
              </a:rPr>
              <a:t>range</a:t>
            </a:r>
            <a:r>
              <a:rPr lang="en-US" sz="1100" b="0">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len</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server</a:t>
            </a:r>
            <a:r>
              <a:rPr lang="en-US" sz="1100" b="0" err="1">
                <a:solidFill>
                  <a:srgbClr val="000000"/>
                </a:solidFill>
                <a:effectLst/>
                <a:highlight>
                  <a:srgbClr val="FFFFFF"/>
                </a:highlight>
                <a:latin typeface="Consolas" panose="020B0609020204030204" pitchFamily="49" charset="0"/>
              </a:rPr>
              <a:t>.filesystem.nodes</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trajectory</a:t>
            </a:r>
            <a:r>
              <a:rPr lang="en-US" sz="1100" b="0" err="1">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append</a:t>
            </a:r>
            <a:r>
              <a:rPr lang="en-US" sz="1100" b="0">
                <a:solidFill>
                  <a:srgbClr val="000000"/>
                </a:solidFill>
                <a:effectLst/>
                <a:highlight>
                  <a:srgbClr val="FFFFFF"/>
                </a:highlight>
                <a:latin typeface="Consolas" panose="020B0609020204030204" pitchFamily="49" charset="0"/>
              </a:rPr>
              <a:t>(</a:t>
            </a:r>
            <a:r>
              <a:rPr lang="en-US" sz="1100" b="0" err="1">
                <a:solidFill>
                  <a:srgbClr val="267F99"/>
                </a:solidFill>
                <a:effectLst/>
                <a:highlight>
                  <a:srgbClr val="FFFFFF"/>
                </a:highlight>
                <a:latin typeface="Consolas" panose="020B0609020204030204" pitchFamily="49" charset="0"/>
              </a:rPr>
              <a:t>const</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ACTION_INSPECT</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index</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server</a:t>
            </a:r>
            <a:r>
              <a:rPr lang="en-US" sz="1100" b="0" err="1">
                <a:solidFill>
                  <a:srgbClr val="000000"/>
                </a:solidFill>
                <a:effectLst/>
                <a:highlight>
                  <a:srgbClr val="FFFFFF"/>
                </a:highlight>
                <a:latin typeface="Consolas" panose="020B0609020204030204" pitchFamily="49" charset="0"/>
              </a:rPr>
              <a:t>.vulnfile</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trajectory</a:t>
            </a:r>
            <a:r>
              <a:rPr lang="en-US" sz="1100" b="0" err="1">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append</a:t>
            </a:r>
            <a:r>
              <a:rPr lang="en-US" sz="1100" b="0">
                <a:solidFill>
                  <a:srgbClr val="000000"/>
                </a:solidFill>
                <a:effectLst/>
                <a:highlight>
                  <a:srgbClr val="FFFFFF"/>
                </a:highlight>
                <a:latin typeface="Consolas" panose="020B0609020204030204" pitchFamily="49" charset="0"/>
              </a:rPr>
              <a:t>(</a:t>
            </a:r>
            <a:r>
              <a:rPr lang="en-US" sz="1100" b="0" err="1">
                <a:solidFill>
                  <a:srgbClr val="267F99"/>
                </a:solidFill>
                <a:effectLst/>
                <a:highlight>
                  <a:srgbClr val="FFFFFF"/>
                </a:highlight>
                <a:latin typeface="Consolas" panose="020B0609020204030204" pitchFamily="49" charset="0"/>
              </a:rPr>
              <a:t>const</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ACTION_EXPLORE</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trajectory</a:t>
            </a:r>
            <a:r>
              <a:rPr lang="en-US" sz="1100" b="0" err="1">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append</a:t>
            </a:r>
            <a:r>
              <a:rPr lang="en-US" sz="1100" b="0">
                <a:solidFill>
                  <a:srgbClr val="000000"/>
                </a:solidFill>
                <a:effectLst/>
                <a:highlight>
                  <a:srgbClr val="FFFFFF"/>
                </a:highlight>
                <a:latin typeface="Consolas" panose="020B0609020204030204" pitchFamily="49" charset="0"/>
              </a:rPr>
              <a:t>(</a:t>
            </a:r>
            <a:r>
              <a:rPr lang="en-US" sz="1100" b="0" err="1">
                <a:solidFill>
                  <a:srgbClr val="267F99"/>
                </a:solidFill>
                <a:effectLst/>
                <a:highlight>
                  <a:srgbClr val="FFFFFF"/>
                </a:highlight>
                <a:latin typeface="Consolas" panose="020B0609020204030204" pitchFamily="49" charset="0"/>
              </a:rPr>
              <a:t>const</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ACTION_FOCUS_NEXT</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else</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trajectory</a:t>
            </a:r>
            <a:r>
              <a:rPr lang="en-US" sz="1100" b="0" err="1">
                <a:solidFill>
                  <a:srgbClr val="000000"/>
                </a:solidFill>
                <a:effectLst/>
                <a:highlight>
                  <a:srgbClr val="FFFFFF"/>
                </a:highlight>
                <a:latin typeface="Consolas" panose="020B0609020204030204" pitchFamily="49" charset="0"/>
              </a:rPr>
              <a:t>.</a:t>
            </a:r>
            <a:r>
              <a:rPr lang="en-US" sz="1100" b="0" err="1">
                <a:solidFill>
                  <a:srgbClr val="795E26"/>
                </a:solidFill>
                <a:effectLst/>
                <a:highlight>
                  <a:srgbClr val="FFFFFF"/>
                </a:highlight>
                <a:latin typeface="Consolas" panose="020B0609020204030204" pitchFamily="49" charset="0"/>
              </a:rPr>
              <a:t>append</a:t>
            </a:r>
            <a:r>
              <a:rPr lang="en-US" sz="1100" b="0">
                <a:solidFill>
                  <a:srgbClr val="000000"/>
                </a:solidFill>
                <a:effectLst/>
                <a:highlight>
                  <a:srgbClr val="FFFFFF"/>
                </a:highlight>
                <a:latin typeface="Consolas" panose="020B0609020204030204" pitchFamily="49" charset="0"/>
              </a:rPr>
              <a:t>(</a:t>
            </a:r>
            <a:r>
              <a:rPr lang="en-US" sz="1100" b="0">
                <a:solidFill>
                  <a:srgbClr val="267F99"/>
                </a:solidFill>
                <a:effectLst/>
                <a:highlight>
                  <a:srgbClr val="FFFFFF"/>
                </a:highlight>
                <a:latin typeface="Consolas" panose="020B0609020204030204" pitchFamily="49" charset="0"/>
              </a:rPr>
              <a:t>const</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ACTION_SEND_PARAM1</a:t>
            </a:r>
            <a:r>
              <a:rPr lang="en-US" sz="1100" b="0">
                <a:solidFill>
                  <a:srgbClr val="000000"/>
                </a:solidFill>
                <a:effectLst/>
                <a:highlight>
                  <a:srgbClr val="FFFFFF"/>
                </a:highlight>
                <a:latin typeface="Consolas" panose="020B0609020204030204" pitchFamily="49" charset="0"/>
              </a:rPr>
              <a:t> -</a:t>
            </a:r>
            <a:r>
              <a:rPr lang="en-US" sz="1100" b="0">
                <a:solidFill>
                  <a:srgbClr val="098658"/>
                </a:solidFill>
                <a:effectLst/>
                <a:highlight>
                  <a:srgbClr val="FFFFFF"/>
                </a:highlight>
                <a:latin typeface="Consolas" panose="020B0609020204030204" pitchFamily="49" charset="0"/>
              </a:rPr>
              <a:t>1</a:t>
            </a:r>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server</a:t>
            </a:r>
            <a:r>
              <a:rPr lang="en-US" sz="1100" b="0" err="1">
                <a:solidFill>
                  <a:srgbClr val="000000"/>
                </a:solidFill>
                <a:effectLst/>
                <a:highlight>
                  <a:srgbClr val="FFFFFF"/>
                </a:highlight>
                <a:latin typeface="Consolas" panose="020B0609020204030204" pitchFamily="49" charset="0"/>
              </a:rPr>
              <a:t>.vulnparam</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return</a:t>
            </a:r>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trajectory</a:t>
            </a:r>
            <a:endParaRPr lang="en-US" sz="1100" b="0">
              <a:solidFill>
                <a:srgbClr val="000000"/>
              </a:solidFill>
              <a:effectLst/>
              <a:highlight>
                <a:srgbClr val="FFFFFF"/>
              </a:highlight>
              <a:latin typeface="Consolas" panose="020B0609020204030204" pitchFamily="49" charset="0"/>
            </a:endParaRPr>
          </a:p>
          <a:p>
            <a:pPr algn="just">
              <a:lnSpc>
                <a:spcPct val="107000"/>
              </a:lnSpc>
              <a:spcAft>
                <a:spcPts val="800"/>
              </a:spcAft>
            </a:pP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pic>
        <p:nvPicPr>
          <p:cNvPr id="6" name="Picture 5">
            <a:extLst>
              <a:ext uri="{FF2B5EF4-FFF2-40B4-BE49-F238E27FC236}">
                <a16:creationId xmlns:a16="http://schemas.microsoft.com/office/drawing/2014/main" id="{C6FE8C85-A556-59D2-6920-021520DE76B5}"/>
              </a:ext>
            </a:extLst>
          </p:cNvPr>
          <p:cNvPicPr>
            <a:picLocks noChangeAspect="1"/>
          </p:cNvPicPr>
          <p:nvPr/>
        </p:nvPicPr>
        <p:blipFill>
          <a:blip r:embed="rId3"/>
          <a:stretch>
            <a:fillRect/>
          </a:stretch>
        </p:blipFill>
        <p:spPr>
          <a:xfrm>
            <a:off x="4942495" y="2249740"/>
            <a:ext cx="3799298" cy="1100679"/>
          </a:xfrm>
          <a:prstGeom prst="rect">
            <a:avLst/>
          </a:prstGeom>
          <a:ln>
            <a:solidFill>
              <a:schemeClr val="accent1"/>
            </a:solidFill>
          </a:ln>
        </p:spPr>
      </p:pic>
      <p:sp>
        <p:nvSpPr>
          <p:cNvPr id="5" name="Google Shape;593;p21">
            <a:extLst>
              <a:ext uri="{FF2B5EF4-FFF2-40B4-BE49-F238E27FC236}">
                <a16:creationId xmlns:a16="http://schemas.microsoft.com/office/drawing/2014/main" id="{86BA624A-218C-AB64-4A72-C896DC9CE57F}"/>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8" name="Google Shape;787;p24">
            <a:extLst>
              <a:ext uri="{FF2B5EF4-FFF2-40B4-BE49-F238E27FC236}">
                <a16:creationId xmlns:a16="http://schemas.microsoft.com/office/drawing/2014/main" id="{D0859FA8-CAEC-C1A0-9648-FD99E85C7BC1}"/>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72940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sp>
        <p:nvSpPr>
          <p:cNvPr id="2" name="Google Shape;354;p17">
            <a:extLst>
              <a:ext uri="{FF2B5EF4-FFF2-40B4-BE49-F238E27FC236}">
                <a16:creationId xmlns:a16="http://schemas.microsoft.com/office/drawing/2014/main" id="{65ACFCD2-4307-A79B-8975-D936F5F188A1}"/>
              </a:ext>
            </a:extLst>
          </p:cNvPr>
          <p:cNvSpPr txBox="1"/>
          <p:nvPr/>
        </p:nvSpPr>
        <p:spPr>
          <a:xfrm>
            <a:off x="457200" y="1115613"/>
            <a:ext cx="8487420" cy="3770712"/>
          </a:xfrm>
          <a:prstGeom prst="rect">
            <a:avLst/>
          </a:prstGeom>
          <a:noFill/>
          <a:ln>
            <a:noFill/>
          </a:ln>
        </p:spPr>
        <p:txBody>
          <a:bodyPr spcFirstLastPara="1" wrap="square" lIns="91425" tIns="91425" rIns="91425" bIns="91425" anchor="t" anchorCtr="0">
            <a:noAutofit/>
          </a:bodyPr>
          <a:lstStyle/>
          <a:p>
            <a:pPr algn="just">
              <a:lnSpc>
                <a:spcPct val="107000"/>
              </a:lnSpc>
              <a:spcAft>
                <a:spcPts val="800"/>
              </a:spcAft>
            </a:pPr>
            <a:r>
              <a:rPr lang="en-US" b="1" kern="100" err="1">
                <a:effectLst/>
                <a:latin typeface="Roboto" panose="02000000000000000000" pitchFamily="2" charset="0"/>
                <a:ea typeface="Roboto" panose="02000000000000000000" pitchFamily="2" charset="0"/>
                <a:cs typeface="Roboto" panose="02000000000000000000" pitchFamily="2" charset="0"/>
              </a:rPr>
              <a:t>Áp</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err="1">
                <a:effectLst/>
                <a:latin typeface="Roboto" panose="02000000000000000000" pitchFamily="2" charset="0"/>
                <a:ea typeface="Roboto" panose="02000000000000000000" pitchFamily="2" charset="0"/>
                <a:cs typeface="Roboto" panose="02000000000000000000" pitchFamily="2" charset="0"/>
              </a:rPr>
              <a:t>dụng</a:t>
            </a:r>
            <a:r>
              <a:rPr lang="en-US" b="1" kern="100">
                <a:effectLst/>
                <a:latin typeface="Roboto" panose="02000000000000000000" pitchFamily="2" charset="0"/>
                <a:ea typeface="Roboto" panose="02000000000000000000" pitchFamily="2" charset="0"/>
                <a:cs typeface="Roboto" panose="02000000000000000000" pitchFamily="2" charset="0"/>
              </a:rPr>
              <a:t> </a:t>
            </a:r>
            <a:r>
              <a:rPr lang="en-US" b="1" kern="100">
                <a:solidFill>
                  <a:srgbClr val="FF0000"/>
                </a:solidFill>
                <a:effectLst/>
                <a:latin typeface="Roboto" panose="02000000000000000000" pitchFamily="2" charset="0"/>
                <a:ea typeface="Roboto" panose="02000000000000000000" pitchFamily="2" charset="0"/>
                <a:cs typeface="Roboto" panose="02000000000000000000" pitchFamily="2" charset="0"/>
              </a:rPr>
              <a:t>Imitation Learning</a:t>
            </a:r>
            <a:r>
              <a:rPr lang="en-US" kern="100">
                <a:effectLst/>
                <a:latin typeface="Roboto" panose="02000000000000000000" pitchFamily="2" charset="0"/>
                <a:ea typeface="Roboto" panose="02000000000000000000" pitchFamily="2" charset="0"/>
                <a:cs typeface="Roboto" panose="02000000000000000000" pitchFamily="2" charset="0"/>
              </a:rPr>
              <a:t>:</a:t>
            </a:r>
            <a:endParaRPr lang="en-US" sz="900" b="0">
              <a:solidFill>
                <a:srgbClr val="000000"/>
              </a:solidFill>
              <a:effectLst/>
              <a:highlight>
                <a:srgbClr val="FFFFFF"/>
              </a:highlight>
              <a:latin typeface="Consolas" panose="020B0609020204030204" pitchFamily="49" charset="0"/>
            </a:endParaRPr>
          </a:p>
          <a:p>
            <a:pPr algn="just">
              <a:lnSpc>
                <a:spcPct val="107000"/>
              </a:lnSpc>
              <a:spcAft>
                <a:spcPts val="800"/>
              </a:spcAft>
            </a:pPr>
            <a:r>
              <a:rPr lang="en-US" sz="1400" kern="100" err="1">
                <a:effectLst/>
                <a:latin typeface="Roboto" panose="02000000000000000000" pitchFamily="2" charset="0"/>
                <a:ea typeface="Roboto" panose="02000000000000000000" pitchFamily="2" charset="0"/>
                <a:cs typeface="Roboto" panose="02000000000000000000" pitchFamily="2" charset="0"/>
              </a:rPr>
              <a:t>Phương</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thức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phép</a:t>
            </a:r>
            <a:r>
              <a:rPr lang="en-US" sz="1400" kern="100">
                <a:effectLst/>
                <a:latin typeface="Roboto" panose="02000000000000000000" pitchFamily="2" charset="0"/>
                <a:ea typeface="Roboto" panose="02000000000000000000" pitchFamily="2" charset="0"/>
                <a:cs typeface="Roboto" panose="02000000000000000000" pitchFamily="2" charset="0"/>
              </a:rPr>
              <a:t> agent </a:t>
            </a:r>
            <a:r>
              <a:rPr lang="en-US" sz="1400" kern="100" err="1">
                <a:effectLst/>
                <a:latin typeface="Roboto" panose="02000000000000000000" pitchFamily="2" charset="0"/>
                <a:ea typeface="Roboto" panose="02000000000000000000" pitchFamily="2" charset="0"/>
                <a:cs typeface="Roboto" panose="02000000000000000000" pitchFamily="2" charset="0"/>
              </a:rPr>
              <a:t>học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theo</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các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chuỗi</a:t>
            </a:r>
            <a:r>
              <a:rPr lang="en-US" sz="1400" kern="100">
                <a:effectLst/>
                <a:latin typeface="Roboto" panose="02000000000000000000" pitchFamily="2" charset="0"/>
                <a:ea typeface="Roboto" panose="02000000000000000000" pitchFamily="2" charset="0"/>
                <a:cs typeface="Roboto" panose="02000000000000000000" pitchFamily="2" charset="0"/>
              </a:rPr>
              <a:t> action </a:t>
            </a:r>
            <a:r>
              <a:rPr lang="en-US" sz="1400" kern="100" err="1">
                <a:effectLst/>
                <a:latin typeface="Roboto" panose="02000000000000000000" pitchFamily="2" charset="0"/>
                <a:ea typeface="Roboto" panose="02000000000000000000" pitchFamily="2" charset="0"/>
                <a:cs typeface="Roboto" panose="02000000000000000000" pitchFamily="2" charset="0"/>
              </a:rPr>
              <a:t>được</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định</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nghĩa</a:t>
            </a:r>
            <a:r>
              <a:rPr lang="en-US" sz="1400" kern="100">
                <a:effectLst/>
                <a:latin typeface="Roboto" panose="02000000000000000000" pitchFamily="2" charset="0"/>
                <a:ea typeface="Roboto" panose="02000000000000000000" pitchFamily="2" charset="0"/>
                <a:cs typeface="Roboto" panose="02000000000000000000" pitchFamily="2" charset="0"/>
              </a:rPr>
              <a:t> </a:t>
            </a:r>
            <a:r>
              <a:rPr lang="en-US" sz="1400" kern="100" err="1">
                <a:effectLst/>
                <a:latin typeface="Roboto" panose="02000000000000000000" pitchFamily="2" charset="0"/>
                <a:ea typeface="Roboto" panose="02000000000000000000" pitchFamily="2" charset="0"/>
                <a:cs typeface="Roboto" panose="02000000000000000000" pitchFamily="2" charset="0"/>
              </a:rPr>
              <a:t>trước</a:t>
            </a:r>
            <a:r>
              <a:rPr lang="en-US" sz="1400" kern="100">
                <a:effectLst/>
                <a:latin typeface="Roboto" panose="02000000000000000000" pitchFamily="2" charset="0"/>
                <a:ea typeface="Roboto" panose="02000000000000000000" pitchFamily="2" charset="0"/>
                <a:cs typeface="Roboto" panose="02000000000000000000" pitchFamily="2"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0000FF"/>
                </a:solidFill>
                <a:effectLst/>
                <a:highlight>
                  <a:srgbClr val="FFFFFF"/>
                </a:highlight>
                <a:latin typeface="Consolas" panose="020B0609020204030204" pitchFamily="49" charset="0"/>
              </a:rPr>
              <a:t>def</a:t>
            </a:r>
            <a:r>
              <a:rPr lang="en-US" sz="1100" b="0">
                <a:solidFill>
                  <a:srgbClr val="000000"/>
                </a:solidFill>
                <a:effectLst/>
                <a:highlight>
                  <a:srgbClr val="FFFFFF"/>
                </a:highlight>
                <a:latin typeface="Consolas" panose="020B0609020204030204" pitchFamily="49" charset="0"/>
              </a:rPr>
              <a:t> </a:t>
            </a:r>
            <a:r>
              <a:rPr lang="en-US" sz="1100" b="0" err="1">
                <a:solidFill>
                  <a:srgbClr val="795E26"/>
                </a:solidFill>
                <a:effectLst/>
                <a:highlight>
                  <a:srgbClr val="FFFFFF"/>
                </a:highlight>
                <a:latin typeface="Consolas" panose="020B0609020204030204" pitchFamily="49" charset="0"/>
              </a:rPr>
              <a:t>run_trajectory</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trajectory</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_</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_</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terminated</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env</a:t>
            </a:r>
            <a:r>
              <a:rPr lang="en-US" sz="1100" b="0" err="1">
                <a:solidFill>
                  <a:srgbClr val="000000"/>
                </a:solidFill>
                <a:effectLst/>
                <a:highlight>
                  <a:srgbClr val="FFFFFF"/>
                </a:highlight>
                <a:latin typeface="Consolas" panose="020B0609020204030204" pitchFamily="49" charset="0"/>
              </a:rPr>
              <a:t>.reset</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A31515"/>
                </a:solidFill>
                <a:effectLst/>
                <a:highlight>
                  <a:srgbClr val="FFFFFF"/>
                </a:highlight>
                <a:latin typeface="Consolas" panose="020B0609020204030204" pitchFamily="49" charset="0"/>
              </a:rPr>
              <a:t>'</a:t>
            </a:r>
            <a:r>
              <a:rPr lang="en-US" sz="1100" b="0">
                <a:solidFill>
                  <a:srgbClr val="EE0000"/>
                </a:solidFill>
                <a:effectLst/>
                <a:highlight>
                  <a:srgbClr val="FFFFFF"/>
                </a:highlight>
                <a:latin typeface="Consolas" panose="020B0609020204030204" pitchFamily="49" charset="0"/>
              </a:rPr>
              <a:t>\</a:t>
            </a:r>
            <a:r>
              <a:rPr lang="en-US" sz="1100" b="0" err="1">
                <a:solidFill>
                  <a:srgbClr val="EE0000"/>
                </a:solidFill>
                <a:effectLst/>
                <a:highlight>
                  <a:srgbClr val="FFFFFF"/>
                </a:highlight>
                <a:latin typeface="Consolas" panose="020B0609020204030204" pitchFamily="49" charset="0"/>
              </a:rPr>
              <a:t>n</a:t>
            </a:r>
            <a:r>
              <a:rPr lang="en-US" sz="1100" b="0" err="1">
                <a:solidFill>
                  <a:srgbClr val="A31515"/>
                </a:solidFill>
                <a:effectLst/>
                <a:highlight>
                  <a:srgbClr val="FFFFFF"/>
                </a:highlight>
                <a:latin typeface="Consolas" panose="020B0609020204030204" pitchFamily="49" charset="0"/>
              </a:rPr>
              <a:t>HACKER</a:t>
            </a:r>
            <a:r>
              <a:rPr lang="en-US" sz="1100" b="0">
                <a:solidFill>
                  <a:srgbClr val="A31515"/>
                </a:solidFill>
                <a:effectLst/>
                <a:highlight>
                  <a:srgbClr val="FFFFFF"/>
                </a:highlight>
                <a:latin typeface="Consolas" panose="020B0609020204030204" pitchFamily="49" charset="0"/>
              </a:rPr>
              <a:t>: Resetting...'</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00"/>
                </a:highlight>
                <a:latin typeface="Consolas" panose="020B0609020204030204" pitchFamily="49" charset="0"/>
              </a:rPr>
              <a:t>for</a:t>
            </a:r>
            <a:r>
              <a:rPr lang="en-US" sz="1100" b="0">
                <a:solidFill>
                  <a:srgbClr val="000000"/>
                </a:solidFill>
                <a:effectLst/>
                <a:highlight>
                  <a:srgbClr val="FFFF00"/>
                </a:highlight>
                <a:latin typeface="Consolas" panose="020B0609020204030204" pitchFamily="49" charset="0"/>
              </a:rPr>
              <a:t> </a:t>
            </a:r>
            <a:r>
              <a:rPr lang="en-US" sz="1100" b="0">
                <a:solidFill>
                  <a:srgbClr val="001080"/>
                </a:solidFill>
                <a:effectLst/>
                <a:highlight>
                  <a:srgbClr val="FFFF00"/>
                </a:highlight>
                <a:latin typeface="Consolas" panose="020B0609020204030204" pitchFamily="49" charset="0"/>
              </a:rPr>
              <a:t>t</a:t>
            </a:r>
            <a:r>
              <a:rPr lang="en-US" sz="1100" b="0">
                <a:solidFill>
                  <a:srgbClr val="000000"/>
                </a:solidFill>
                <a:effectLst/>
                <a:highlight>
                  <a:srgbClr val="FFFF00"/>
                </a:highlight>
                <a:latin typeface="Consolas" panose="020B0609020204030204" pitchFamily="49" charset="0"/>
              </a:rPr>
              <a:t> </a:t>
            </a:r>
            <a:r>
              <a:rPr lang="en-US" sz="1100" b="0">
                <a:solidFill>
                  <a:srgbClr val="AF00DB"/>
                </a:solidFill>
                <a:effectLst/>
                <a:highlight>
                  <a:srgbClr val="FFFF00"/>
                </a:highlight>
                <a:latin typeface="Consolas" panose="020B0609020204030204" pitchFamily="49" charset="0"/>
              </a:rPr>
              <a:t>in</a:t>
            </a:r>
            <a:r>
              <a:rPr lang="en-US" sz="1100" b="0">
                <a:solidFill>
                  <a:srgbClr val="000000"/>
                </a:solidFill>
                <a:effectLst/>
                <a:highlight>
                  <a:srgbClr val="FFFF00"/>
                </a:highlight>
                <a:latin typeface="Consolas" panose="020B0609020204030204" pitchFamily="49" charset="0"/>
              </a:rPr>
              <a:t> </a:t>
            </a:r>
            <a:r>
              <a:rPr lang="en-US" sz="1100" b="0">
                <a:solidFill>
                  <a:srgbClr val="267F99"/>
                </a:solidFill>
                <a:effectLst/>
                <a:highlight>
                  <a:srgbClr val="FFFF00"/>
                </a:highlight>
                <a:latin typeface="Consolas" panose="020B0609020204030204" pitchFamily="49" charset="0"/>
              </a:rPr>
              <a:t>range</a:t>
            </a:r>
            <a:r>
              <a:rPr lang="en-US" sz="1100" b="0">
                <a:solidFill>
                  <a:srgbClr val="000000"/>
                </a:solidFill>
                <a:effectLst/>
                <a:highlight>
                  <a:srgbClr val="FFFF00"/>
                </a:highlight>
                <a:latin typeface="Consolas" panose="020B0609020204030204" pitchFamily="49" charset="0"/>
              </a:rPr>
              <a:t>(</a:t>
            </a:r>
            <a:r>
              <a:rPr lang="en-US" sz="1100" b="0" err="1">
                <a:solidFill>
                  <a:srgbClr val="795E26"/>
                </a:solidFill>
                <a:effectLst/>
                <a:highlight>
                  <a:srgbClr val="FFFF00"/>
                </a:highlight>
                <a:latin typeface="Consolas" panose="020B0609020204030204" pitchFamily="49" charset="0"/>
              </a:rPr>
              <a:t>len</a:t>
            </a:r>
            <a:r>
              <a:rPr lang="en-US" sz="1100" b="0">
                <a:solidFill>
                  <a:srgbClr val="000000"/>
                </a:solidFill>
                <a:effectLst/>
                <a:highlight>
                  <a:srgbClr val="FFFF00"/>
                </a:highlight>
                <a:latin typeface="Consolas" panose="020B0609020204030204" pitchFamily="49" charset="0"/>
              </a:rPr>
              <a:t>(</a:t>
            </a:r>
            <a:r>
              <a:rPr lang="en-US" sz="1100" b="0">
                <a:solidFill>
                  <a:srgbClr val="001080"/>
                </a:solidFill>
                <a:effectLst/>
                <a:highlight>
                  <a:srgbClr val="FFFF00"/>
                </a:highlight>
                <a:latin typeface="Consolas" panose="020B0609020204030204" pitchFamily="49" charset="0"/>
              </a:rPr>
              <a:t>trajectory</a:t>
            </a:r>
            <a:r>
              <a:rPr lang="en-US" sz="1100" b="0">
                <a:solidFill>
                  <a:srgbClr val="000000"/>
                </a:solidFill>
                <a:effectLst/>
                <a:highlight>
                  <a:srgbClr val="FFFF00"/>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steps</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steps</a:t>
            </a:r>
            <a:r>
              <a:rPr lang="en-US" sz="1100" b="0">
                <a:solidFill>
                  <a:srgbClr val="000000"/>
                </a:solidFill>
                <a:effectLst/>
                <a:highlight>
                  <a:srgbClr val="FFFFFF"/>
                </a:highlight>
                <a:latin typeface="Consolas" panose="020B0609020204030204" pitchFamily="49" charset="0"/>
              </a:rPr>
              <a:t>+</a:t>
            </a:r>
            <a:r>
              <a:rPr lang="en-US" sz="1100" b="0">
                <a:solidFill>
                  <a:srgbClr val="098658"/>
                </a:solidFill>
                <a:effectLst/>
                <a:highlight>
                  <a:srgbClr val="FFFFFF"/>
                </a:highlight>
                <a:latin typeface="Consolas" panose="020B0609020204030204" pitchFamily="49" charset="0"/>
              </a:rPr>
              <a:t>1</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00"/>
                </a:highlight>
                <a:latin typeface="Consolas" panose="020B0609020204030204" pitchFamily="49" charset="0"/>
              </a:rPr>
              <a:t>action</a:t>
            </a:r>
            <a:r>
              <a:rPr lang="en-US" sz="1100" b="0">
                <a:solidFill>
                  <a:srgbClr val="000000"/>
                </a:solidFill>
                <a:effectLst/>
                <a:highlight>
                  <a:srgbClr val="FFFF00"/>
                </a:highlight>
                <a:latin typeface="Consolas" panose="020B0609020204030204" pitchFamily="49" charset="0"/>
              </a:rPr>
              <a:t> = </a:t>
            </a:r>
            <a:r>
              <a:rPr lang="en-US" sz="1100" b="0">
                <a:solidFill>
                  <a:srgbClr val="001080"/>
                </a:solidFill>
                <a:effectLst/>
                <a:highlight>
                  <a:srgbClr val="FFFF00"/>
                </a:highlight>
                <a:latin typeface="Consolas" panose="020B0609020204030204" pitchFamily="49" charset="0"/>
              </a:rPr>
              <a:t>trajectory</a:t>
            </a:r>
            <a:r>
              <a:rPr lang="en-US" sz="1100" b="0">
                <a:solidFill>
                  <a:srgbClr val="000000"/>
                </a:solidFill>
                <a:effectLst/>
                <a:highlight>
                  <a:srgbClr val="FFFF00"/>
                </a:highlight>
                <a:latin typeface="Consolas" panose="020B0609020204030204" pitchFamily="49" charset="0"/>
              </a:rPr>
              <a:t>[</a:t>
            </a:r>
            <a:r>
              <a:rPr lang="en-US" sz="1100" b="0">
                <a:solidFill>
                  <a:srgbClr val="001080"/>
                </a:solidFill>
                <a:effectLst/>
                <a:highlight>
                  <a:srgbClr val="FFFF00"/>
                </a:highlight>
                <a:latin typeface="Consolas" panose="020B0609020204030204" pitchFamily="49" charset="0"/>
              </a:rPr>
              <a:t>t</a:t>
            </a:r>
            <a:r>
              <a:rPr lang="en-US" sz="1100" b="0">
                <a:solidFill>
                  <a:srgbClr val="000000"/>
                </a:solidFill>
                <a:effectLst/>
                <a:highlight>
                  <a:srgbClr val="FFFF00"/>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msg</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795E26"/>
                </a:solidFill>
                <a:effectLst/>
                <a:highlight>
                  <a:srgbClr val="FFFFFF"/>
                </a:highlight>
                <a:latin typeface="Consolas" panose="020B0609020204030204" pitchFamily="49" charset="0"/>
              </a:rPr>
              <a:t>_</a:t>
            </a:r>
            <a:r>
              <a:rPr lang="en-US" sz="1100" b="0" err="1">
                <a:solidFill>
                  <a:srgbClr val="795E26"/>
                </a:solidFill>
                <a:effectLst/>
                <a:highlight>
                  <a:srgbClr val="FFFFFF"/>
                </a:highlight>
                <a:latin typeface="Consolas" panose="020B0609020204030204" pitchFamily="49" charset="0"/>
              </a:rPr>
              <a:t>package_action_into_msg</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action</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response</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termination</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env</a:t>
            </a:r>
            <a:r>
              <a:rPr lang="en-US" sz="1100" b="0" err="1">
                <a:solidFill>
                  <a:srgbClr val="000000"/>
                </a:solidFill>
                <a:effectLst/>
                <a:highlight>
                  <a:srgbClr val="FFFFFF"/>
                </a:highlight>
                <a:latin typeface="Consolas" panose="020B0609020204030204" pitchFamily="49" charset="0"/>
              </a:rPr>
              <a:t>.step</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msg</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rewards</a:t>
            </a:r>
            <a:r>
              <a:rPr lang="en-US" sz="1100" b="0">
                <a:solidFill>
                  <a:srgbClr val="000000"/>
                </a:solidFill>
                <a:effectLst/>
                <a:highlight>
                  <a:srgbClr val="FFFFFF"/>
                </a:highlight>
                <a:latin typeface="Consolas" panose="020B0609020204030204" pitchFamily="49" charset="0"/>
              </a:rPr>
              <a:t> =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rewards</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reward</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001080"/>
                </a:solidFill>
                <a:effectLst/>
                <a:highlight>
                  <a:srgbClr val="FFFFFF"/>
                </a:highlight>
                <a:latin typeface="Consolas" panose="020B0609020204030204" pitchFamily="49" charset="0"/>
              </a:rPr>
              <a:t>self</a:t>
            </a:r>
            <a:r>
              <a:rPr lang="en-US" sz="1100" b="0">
                <a:solidFill>
                  <a:srgbClr val="000000"/>
                </a:solidFill>
                <a:effectLst/>
                <a:highlight>
                  <a:srgbClr val="FFFFFF"/>
                </a:highlight>
                <a:latin typeface="Consolas" panose="020B0609020204030204" pitchFamily="49" charset="0"/>
              </a:rPr>
              <a:t>.</a:t>
            </a:r>
            <a:r>
              <a:rPr lang="en-US" sz="1100" b="0">
                <a:solidFill>
                  <a:srgbClr val="795E26"/>
                </a:solidFill>
                <a:effectLst/>
                <a:highlight>
                  <a:srgbClr val="FFFFFF"/>
                </a:highlight>
                <a:latin typeface="Consolas" panose="020B0609020204030204" pitchFamily="49" charset="0"/>
              </a:rPr>
              <a:t>_</a:t>
            </a:r>
            <a:r>
              <a:rPr lang="en-US" sz="1100" b="0" err="1">
                <a:solidFill>
                  <a:srgbClr val="795E26"/>
                </a:solidFill>
                <a:effectLst/>
                <a:highlight>
                  <a:srgbClr val="FFFFFF"/>
                </a:highlight>
                <a:latin typeface="Consolas" panose="020B0609020204030204" pitchFamily="49" charset="0"/>
              </a:rPr>
              <a:t>analyze_response</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action</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msg</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response</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reward</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terminated</a:t>
            </a:r>
            <a:r>
              <a:rPr lang="en-US" sz="1100" b="0">
                <a:solidFill>
                  <a:srgbClr val="000000"/>
                </a:solidFill>
                <a:effectLst/>
                <a:highlight>
                  <a:srgbClr val="FFFFFF"/>
                </a:highlight>
                <a:latin typeface="Consolas" panose="020B0609020204030204" pitchFamily="49" charset="0"/>
              </a:rPr>
              <a:t> = </a:t>
            </a:r>
            <a:r>
              <a:rPr lang="en-US" sz="1100" b="0">
                <a:solidFill>
                  <a:srgbClr val="001080"/>
                </a:solidFill>
                <a:effectLst/>
                <a:highlight>
                  <a:srgbClr val="FFFFFF"/>
                </a:highlight>
                <a:latin typeface="Consolas" panose="020B0609020204030204" pitchFamily="49" charset="0"/>
              </a:rPr>
              <a:t>termination</a:t>
            </a:r>
            <a:endParaRPr lang="en-US" sz="1100" b="0">
              <a:solidFill>
                <a:srgbClr val="000000"/>
              </a:solidFill>
              <a:effectLst/>
              <a:highlight>
                <a:srgbClr val="FFFFFF"/>
              </a:highlight>
              <a:latin typeface="Consolas" panose="020B0609020204030204" pitchFamily="49" charset="0"/>
            </a:endParaRP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if</a:t>
            </a:r>
            <a:r>
              <a:rPr lang="en-US" sz="1100" b="0">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self</a:t>
            </a:r>
            <a:r>
              <a:rPr lang="en-US" sz="1100" b="0" err="1">
                <a:solidFill>
                  <a:srgbClr val="000000"/>
                </a:solidFill>
                <a:effectLst/>
                <a:highlight>
                  <a:srgbClr val="FFFFFF"/>
                </a:highlight>
                <a:latin typeface="Consolas" panose="020B0609020204030204" pitchFamily="49" charset="0"/>
              </a:rPr>
              <a:t>.</a:t>
            </a:r>
            <a:r>
              <a:rPr lang="en-US" sz="1100" b="0" err="1">
                <a:solidFill>
                  <a:srgbClr val="001080"/>
                </a:solidFill>
                <a:effectLst/>
                <a:highlight>
                  <a:srgbClr val="FFFFFF"/>
                </a:highlight>
                <a:latin typeface="Consolas" panose="020B0609020204030204" pitchFamily="49" charset="0"/>
              </a:rPr>
              <a:t>verbose</a:t>
            </a:r>
            <a:r>
              <a:rPr lang="en-US" sz="1100" b="0">
                <a:solidFill>
                  <a:srgbClr val="000000"/>
                </a:solidFill>
                <a:effectLst/>
                <a:highlight>
                  <a:srgbClr val="FFFFFF"/>
                </a:highlight>
                <a:latin typeface="Consolas" panose="020B0609020204030204" pitchFamily="49" charset="0"/>
              </a:rPr>
              <a:t>): </a:t>
            </a:r>
            <a:r>
              <a:rPr lang="en-US" sz="1100" b="0">
                <a:solidFill>
                  <a:srgbClr val="795E26"/>
                </a:solidFill>
                <a:effectLst/>
                <a:highlight>
                  <a:srgbClr val="FFFFFF"/>
                </a:highlight>
                <a:latin typeface="Consolas" panose="020B0609020204030204" pitchFamily="49" charset="0"/>
              </a:rPr>
              <a:t>print</a:t>
            </a:r>
            <a:r>
              <a:rPr lang="en-US" sz="1100" b="0">
                <a:solidFill>
                  <a:srgbClr val="000000"/>
                </a:solidFill>
                <a:effectLst/>
                <a:highlight>
                  <a:srgbClr val="FFFFFF"/>
                </a:highlight>
                <a:latin typeface="Consolas" panose="020B0609020204030204" pitchFamily="49" charset="0"/>
              </a:rPr>
              <a:t>(</a:t>
            </a:r>
            <a:r>
              <a:rPr lang="en-US" sz="1100" b="0">
                <a:solidFill>
                  <a:srgbClr val="001080"/>
                </a:solidFill>
                <a:effectLst/>
                <a:highlight>
                  <a:srgbClr val="FFFFFF"/>
                </a:highlight>
                <a:latin typeface="Consolas" panose="020B0609020204030204" pitchFamily="49" charset="0"/>
              </a:rPr>
              <a:t>s</a:t>
            </a:r>
            <a:r>
              <a:rPr lang="en-US" sz="1100" b="0">
                <a:solidFill>
                  <a:srgbClr val="000000"/>
                </a:solidFill>
                <a:effectLst/>
                <a:highlight>
                  <a:srgbClr val="FFFFFF"/>
                </a:highlight>
                <a:latin typeface="Consolas" panose="020B0609020204030204" pitchFamily="49" charset="0"/>
              </a:rPr>
              <a:t>)</a:t>
            </a:r>
          </a:p>
          <a:p>
            <a:r>
              <a:rPr lang="en-US" sz="1100" b="0">
                <a:solidFill>
                  <a:srgbClr val="000000"/>
                </a:solidFill>
                <a:effectLst/>
                <a:highlight>
                  <a:srgbClr val="FFFFFF"/>
                </a:highlight>
                <a:latin typeface="Consolas" panose="020B0609020204030204" pitchFamily="49" charset="0"/>
              </a:rPr>
              <a:t>        </a:t>
            </a:r>
          </a:p>
          <a:p>
            <a:r>
              <a:rPr lang="en-US" sz="1100" b="0">
                <a:solidFill>
                  <a:srgbClr val="000000"/>
                </a:solidFill>
                <a:effectLst/>
                <a:highlight>
                  <a:srgbClr val="FFFFFF"/>
                </a:highlight>
                <a:latin typeface="Consolas" panose="020B0609020204030204" pitchFamily="49" charset="0"/>
              </a:rPr>
              <a:t>        </a:t>
            </a:r>
            <a:r>
              <a:rPr lang="en-US" sz="1100" b="0">
                <a:solidFill>
                  <a:srgbClr val="AF00DB"/>
                </a:solidFill>
                <a:effectLst/>
                <a:highlight>
                  <a:srgbClr val="FFFFFF"/>
                </a:highlight>
                <a:latin typeface="Consolas" panose="020B0609020204030204" pitchFamily="49" charset="0"/>
              </a:rPr>
              <a:t>return</a:t>
            </a:r>
            <a:endParaRPr lang="en-US" sz="1100" b="0">
              <a:solidFill>
                <a:srgbClr val="000000"/>
              </a:solidFill>
              <a:effectLst/>
              <a:highlight>
                <a:srgbClr val="FFFFFF"/>
              </a:highlight>
              <a:latin typeface="Consolas" panose="020B0609020204030204" pitchFamily="49" charset="0"/>
            </a:endParaRPr>
          </a:p>
          <a:p>
            <a:pPr algn="just">
              <a:lnSpc>
                <a:spcPct val="107000"/>
              </a:lnSpc>
              <a:spcAft>
                <a:spcPts val="800"/>
              </a:spcAft>
            </a:pPr>
            <a:endParaRPr lang="en-150" sz="1400" kern="100">
              <a:effectLst/>
              <a:latin typeface="Roboto" panose="02000000000000000000" pitchFamily="2" charset="0"/>
              <a:ea typeface="Roboto" panose="02000000000000000000" pitchFamily="2" charset="0"/>
              <a:cs typeface="Roboto" panose="02000000000000000000" pitchFamily="2" charset="0"/>
            </a:endParaRPr>
          </a:p>
          <a:p>
            <a:pPr marL="320040" indent="-317500" algn="just">
              <a:buSzPts val="1400"/>
              <a:buFont typeface="Roboto"/>
              <a:buChar char="●"/>
            </a:pPr>
            <a:endParaRPr lang="en-US">
              <a:latin typeface="Roboto"/>
              <a:ea typeface="Roboto"/>
              <a:cs typeface="Roboto"/>
            </a:endParaRPr>
          </a:p>
        </p:txBody>
      </p:sp>
      <p:sp>
        <p:nvSpPr>
          <p:cNvPr id="5" name="Google Shape;593;p21">
            <a:extLst>
              <a:ext uri="{FF2B5EF4-FFF2-40B4-BE49-F238E27FC236}">
                <a16:creationId xmlns:a16="http://schemas.microsoft.com/office/drawing/2014/main" id="{BD689942-C7BE-213A-EEF4-9218B33A9CD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6" name="Google Shape;787;p24">
            <a:extLst>
              <a:ext uri="{FF2B5EF4-FFF2-40B4-BE49-F238E27FC236}">
                <a16:creationId xmlns:a16="http://schemas.microsoft.com/office/drawing/2014/main" id="{6D6E0972-B4A8-FA8C-2FC6-84F91718C7BE}"/>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864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sp>
        <p:nvSpPr>
          <p:cNvPr id="2" name="Google Shape;354;p17">
            <a:extLst>
              <a:ext uri="{FF2B5EF4-FFF2-40B4-BE49-F238E27FC236}">
                <a16:creationId xmlns:a16="http://schemas.microsoft.com/office/drawing/2014/main" id="{9CC482EE-F5A0-F029-831E-E11FC00154D8}"/>
              </a:ext>
            </a:extLst>
          </p:cNvPr>
          <p:cNvSpPr txBox="1"/>
          <p:nvPr/>
        </p:nvSpPr>
        <p:spPr>
          <a:xfrm>
            <a:off x="328290" y="947007"/>
            <a:ext cx="8487420" cy="1399082"/>
          </a:xfrm>
          <a:prstGeom prst="rect">
            <a:avLst/>
          </a:prstGeom>
          <a:noFill/>
          <a:ln>
            <a:noFill/>
          </a:ln>
        </p:spPr>
        <p:txBody>
          <a:bodyPr spcFirstLastPara="1" wrap="square" lIns="91425" tIns="91425" rIns="91425" bIns="91425" anchor="t" anchorCtr="0">
            <a:noAutofit/>
          </a:bodyPr>
          <a:lstStyle/>
          <a:p>
            <a:pPr marL="320040" indent="-317500" defTabSz="357188">
              <a:buSzPts val="1400"/>
              <a:buFont typeface="Roboto"/>
              <a:buChar char="●"/>
            </a:pPr>
            <a:r>
              <a:rPr lang="en-US" b="1">
                <a:latin typeface="Roboto"/>
                <a:ea typeface="Roboto"/>
                <a:cs typeface="Roboto"/>
              </a:rPr>
              <a:t>Kết </a:t>
            </a:r>
            <a:r>
              <a:rPr lang="en-US" b="1" err="1">
                <a:latin typeface="Roboto"/>
                <a:ea typeface="Roboto"/>
                <a:cs typeface="Roboto"/>
              </a:rPr>
              <a:t>quả</a:t>
            </a:r>
            <a:r>
              <a:rPr lang="en-US">
                <a:latin typeface="Roboto"/>
                <a:ea typeface="Roboto"/>
                <a:cs typeface="Roboto"/>
              </a:rPr>
              <a:t>: </a:t>
            </a:r>
          </a:p>
          <a:p>
            <a:pPr marL="2540" defTabSz="357188">
              <a:buSzPts val="1400"/>
            </a:pPr>
            <a:r>
              <a:rPr lang="en-US">
                <a:latin typeface="Roboto"/>
                <a:ea typeface="Roboto"/>
                <a:cs typeface="Roboto"/>
              </a:rPr>
              <a:t>	</a:t>
            </a:r>
            <a:r>
              <a:rPr lang="vi-VN">
                <a:latin typeface="Roboto"/>
                <a:ea typeface="Roboto"/>
                <a:cs typeface="Roboto"/>
              </a:rPr>
              <a:t>Huấn luyện một standard RL</a:t>
            </a:r>
            <a:r>
              <a:rPr lang="en-US">
                <a:latin typeface="Roboto"/>
                <a:ea typeface="Roboto"/>
                <a:cs typeface="Roboto"/>
              </a:rPr>
              <a:t> agent</a:t>
            </a:r>
            <a:r>
              <a:rPr lang="vi-VN">
                <a:latin typeface="Roboto"/>
                <a:ea typeface="Roboto"/>
                <a:cs typeface="Roboto"/>
              </a:rPr>
              <a:t> với </a:t>
            </a:r>
            <a:r>
              <a:rPr lang="en-US">
                <a:latin typeface="Roboto"/>
                <a:ea typeface="Roboto"/>
                <a:cs typeface="Roboto"/>
              </a:rPr>
              <a:t>10^5</a:t>
            </a:r>
            <a:r>
              <a:rPr lang="vi-VN">
                <a:latin typeface="Roboto"/>
                <a:ea typeface="Roboto"/>
                <a:cs typeface="Roboto"/>
              </a:rPr>
              <a:t> episode</a:t>
            </a:r>
          </a:p>
          <a:p>
            <a:pPr marL="2540" defTabSz="357188">
              <a:buSzPts val="1400"/>
            </a:pPr>
            <a:r>
              <a:rPr lang="en-US">
                <a:latin typeface="Roboto"/>
                <a:ea typeface="Roboto"/>
                <a:cs typeface="Roboto"/>
              </a:rPr>
              <a:t>	</a:t>
            </a:r>
            <a:r>
              <a:rPr lang="vi-VN">
                <a:latin typeface="Roboto"/>
                <a:ea typeface="Roboto"/>
                <a:cs typeface="Roboto"/>
              </a:rPr>
              <a:t>Huấn luyện 3 imitation learning với lần lượt 100, 200 và 500 demonstrations (D trajectories) sau đó </a:t>
            </a:r>
            <a:r>
              <a:rPr lang="en-US" err="1">
                <a:latin typeface="Roboto"/>
                <a:ea typeface="Roboto"/>
                <a:cs typeface="Roboto"/>
              </a:rPr>
              <a:t>chạy</a:t>
            </a:r>
            <a:r>
              <a:rPr lang="vi-VN">
                <a:latin typeface="Roboto"/>
                <a:ea typeface="Roboto"/>
                <a:cs typeface="Roboto"/>
              </a:rPr>
              <a:t> thêm 100 episodes</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quan</a:t>
            </a:r>
            <a:r>
              <a:rPr lang="en-US">
                <a:latin typeface="Roboto"/>
                <a:ea typeface="Roboto"/>
                <a:cs typeface="Roboto"/>
              </a:rPr>
              <a:t> </a:t>
            </a:r>
            <a:r>
              <a:rPr lang="en-US" err="1">
                <a:latin typeface="Roboto"/>
                <a:ea typeface="Roboto"/>
                <a:cs typeface="Roboto"/>
              </a:rPr>
              <a:t>sát</a:t>
            </a:r>
            <a:endParaRPr lang="vi-VN">
              <a:latin typeface="Roboto"/>
              <a:ea typeface="Roboto"/>
              <a:cs typeface="Roboto"/>
            </a:endParaRPr>
          </a:p>
          <a:p>
            <a:pPr marL="2540" defTabSz="357188">
              <a:buSzPts val="1400"/>
            </a:pPr>
            <a:r>
              <a:rPr lang="en-US">
                <a:latin typeface="Roboto"/>
                <a:ea typeface="Roboto"/>
                <a:cs typeface="Roboto"/>
              </a:rPr>
              <a:t>	</a:t>
            </a:r>
            <a:r>
              <a:rPr lang="en-US" err="1">
                <a:latin typeface="Roboto"/>
                <a:ea typeface="Roboto"/>
                <a:cs typeface="Roboto"/>
              </a:rPr>
              <a:t>Thống</a:t>
            </a:r>
            <a:r>
              <a:rPr lang="en-US">
                <a:latin typeface="Roboto"/>
                <a:ea typeface="Roboto"/>
                <a:cs typeface="Roboto"/>
              </a:rPr>
              <a:t> </a:t>
            </a:r>
            <a:r>
              <a:rPr lang="en-US" err="1">
                <a:latin typeface="Roboto"/>
                <a:ea typeface="Roboto"/>
                <a:cs typeface="Roboto"/>
              </a:rPr>
              <a:t>kê</a:t>
            </a:r>
            <a:r>
              <a:rPr lang="en-US">
                <a:latin typeface="Roboto"/>
                <a:ea typeface="Roboto"/>
                <a:cs typeface="Roboto"/>
              </a:rPr>
              <a:t> </a:t>
            </a:r>
            <a:r>
              <a:rPr lang="en-US" err="1">
                <a:latin typeface="Roboto"/>
                <a:ea typeface="Roboto"/>
                <a:cs typeface="Roboto"/>
              </a:rPr>
              <a:t>kết</a:t>
            </a:r>
            <a:r>
              <a:rPr lang="en-US">
                <a:latin typeface="Roboto"/>
                <a:ea typeface="Roboto"/>
                <a:cs typeface="Roboto"/>
              </a:rPr>
              <a:t> </a:t>
            </a:r>
            <a:r>
              <a:rPr lang="en-US" err="1">
                <a:latin typeface="Roboto"/>
                <a:ea typeface="Roboto"/>
                <a:cs typeface="Roboto"/>
              </a:rPr>
              <a:t>quả</a:t>
            </a:r>
            <a:r>
              <a:rPr lang="en-US">
                <a:latin typeface="Roboto"/>
                <a:ea typeface="Roboto"/>
                <a:cs typeface="Roboto"/>
              </a:rPr>
              <a:t> </a:t>
            </a:r>
            <a:r>
              <a:rPr lang="en-US" err="1">
                <a:latin typeface="Roboto"/>
                <a:ea typeface="Roboto"/>
                <a:cs typeface="Roboto"/>
              </a:rPr>
              <a:t>trung</a:t>
            </a:r>
            <a:r>
              <a:rPr lang="en-US">
                <a:latin typeface="Roboto"/>
                <a:ea typeface="Roboto"/>
                <a:cs typeface="Roboto"/>
              </a:rPr>
              <a:t> </a:t>
            </a:r>
            <a:r>
              <a:rPr lang="en-US" err="1">
                <a:latin typeface="Roboto"/>
                <a:ea typeface="Roboto"/>
                <a:cs typeface="Roboto"/>
              </a:rPr>
              <a:t>bình</a:t>
            </a:r>
            <a:r>
              <a:rPr lang="en-US">
                <a:latin typeface="Roboto"/>
                <a:ea typeface="Roboto"/>
                <a:cs typeface="Roboto"/>
              </a:rPr>
              <a:t> </a:t>
            </a:r>
            <a:r>
              <a:rPr lang="en-US" err="1">
                <a:latin typeface="Roboto"/>
                <a:ea typeface="Roboto"/>
                <a:cs typeface="Roboto"/>
              </a:rPr>
              <a:t>của</a:t>
            </a:r>
            <a:r>
              <a:rPr lang="en-US">
                <a:latin typeface="Roboto"/>
                <a:ea typeface="Roboto"/>
                <a:cs typeface="Roboto"/>
              </a:rPr>
              <a:t> </a:t>
            </a:r>
          </a:p>
          <a:p>
            <a:pPr marL="2540" defTabSz="357188">
              <a:buSzPts val="1400"/>
            </a:pPr>
            <a:r>
              <a:rPr lang="en-US">
                <a:latin typeface="Roboto"/>
                <a:ea typeface="Roboto"/>
                <a:cs typeface="Roboto"/>
              </a:rPr>
              <a:t>20 </a:t>
            </a:r>
            <a:r>
              <a:rPr lang="en-US" err="1">
                <a:latin typeface="Roboto"/>
                <a:ea typeface="Roboto"/>
                <a:cs typeface="Roboto"/>
              </a:rPr>
              <a:t>lần</a:t>
            </a:r>
            <a:r>
              <a:rPr lang="en-US">
                <a:latin typeface="Roboto"/>
                <a:ea typeface="Roboto"/>
                <a:cs typeface="Roboto"/>
              </a:rPr>
              <a:t> </a:t>
            </a:r>
            <a:r>
              <a:rPr lang="en-US" err="1">
                <a:latin typeface="Roboto"/>
                <a:ea typeface="Roboto"/>
                <a:cs typeface="Roboto"/>
              </a:rPr>
              <a:t>chạy</a:t>
            </a:r>
            <a:r>
              <a:rPr lang="en-US">
                <a:latin typeface="Roboto"/>
                <a:ea typeface="Roboto"/>
                <a:cs typeface="Roboto"/>
              </a:rPr>
              <a:t>.</a:t>
            </a:r>
          </a:p>
        </p:txBody>
      </p:sp>
      <p:sp>
        <p:nvSpPr>
          <p:cNvPr id="5" name="TextBox 4">
            <a:extLst>
              <a:ext uri="{FF2B5EF4-FFF2-40B4-BE49-F238E27FC236}">
                <a16:creationId xmlns:a16="http://schemas.microsoft.com/office/drawing/2014/main" id="{BCCCDF6A-D007-868C-8CD7-DCF34126EAF8}"/>
              </a:ext>
            </a:extLst>
          </p:cNvPr>
          <p:cNvSpPr txBox="1"/>
          <p:nvPr/>
        </p:nvSpPr>
        <p:spPr>
          <a:xfrm>
            <a:off x="171450" y="3146740"/>
            <a:ext cx="3193256" cy="738664"/>
          </a:xfrm>
          <a:prstGeom prst="rect">
            <a:avLst/>
          </a:prstGeom>
          <a:noFill/>
        </p:spPr>
        <p:txBody>
          <a:bodyPr wrap="square">
            <a:spAutoFit/>
          </a:bodyPr>
          <a:lstStyle/>
          <a:p>
            <a:pPr marL="320040" indent="-317500" algn="just">
              <a:buSzPts val="1400"/>
              <a:buFont typeface="Roboto"/>
              <a:buChar char="●"/>
            </a:pPr>
            <a:r>
              <a:rPr lang="en-US" b="1" err="1">
                <a:latin typeface="Roboto"/>
                <a:ea typeface="Roboto"/>
                <a:cs typeface="Roboto"/>
              </a:rPr>
              <a:t>Nhận</a:t>
            </a:r>
            <a:r>
              <a:rPr lang="en-US" b="1">
                <a:latin typeface="Roboto"/>
                <a:ea typeface="Roboto"/>
                <a:cs typeface="Roboto"/>
              </a:rPr>
              <a:t> </a:t>
            </a:r>
            <a:r>
              <a:rPr lang="en-US" b="1" err="1">
                <a:latin typeface="Roboto"/>
                <a:ea typeface="Roboto"/>
                <a:cs typeface="Roboto"/>
              </a:rPr>
              <a:t>xét</a:t>
            </a:r>
            <a:r>
              <a:rPr lang="en-US">
                <a:latin typeface="Roboto"/>
                <a:ea typeface="Roboto"/>
                <a:cs typeface="Roboto"/>
              </a:rPr>
              <a:t>: imitation learning </a:t>
            </a:r>
            <a:r>
              <a:rPr lang="en-US" err="1">
                <a:latin typeface="Roboto"/>
                <a:ea typeface="Roboto"/>
                <a:cs typeface="Roboto"/>
              </a:rPr>
              <a:t>mặc</a:t>
            </a:r>
            <a:r>
              <a:rPr lang="en-US">
                <a:latin typeface="Roboto"/>
                <a:ea typeface="Roboto"/>
                <a:cs typeface="Roboto"/>
              </a:rPr>
              <a:t> </a:t>
            </a:r>
            <a:r>
              <a:rPr lang="en-US" err="1">
                <a:latin typeface="Roboto"/>
                <a:ea typeface="Roboto"/>
                <a:cs typeface="Roboto"/>
              </a:rPr>
              <a:t>dù</a:t>
            </a:r>
            <a:r>
              <a:rPr lang="en-US">
                <a:latin typeface="Roboto"/>
                <a:ea typeface="Roboto"/>
                <a:cs typeface="Roboto"/>
              </a:rPr>
              <a:t> </a:t>
            </a:r>
            <a:r>
              <a:rPr lang="en-US" err="1">
                <a:latin typeface="Roboto"/>
                <a:ea typeface="Roboto"/>
                <a:cs typeface="Roboto"/>
              </a:rPr>
              <a:t>có</a:t>
            </a:r>
            <a:r>
              <a:rPr lang="en-US">
                <a:latin typeface="Roboto"/>
                <a:ea typeface="Roboto"/>
                <a:cs typeface="Roboto"/>
              </a:rPr>
              <a:t> </a:t>
            </a:r>
            <a:r>
              <a:rPr lang="en-US" err="1">
                <a:latin typeface="Roboto"/>
                <a:ea typeface="Roboto"/>
                <a:cs typeface="Roboto"/>
              </a:rPr>
              <a:t>hiệu</a:t>
            </a:r>
            <a:r>
              <a:rPr lang="en-US">
                <a:latin typeface="Roboto"/>
                <a:ea typeface="Roboto"/>
                <a:cs typeface="Roboto"/>
              </a:rPr>
              <a:t> </a:t>
            </a:r>
            <a:r>
              <a:rPr lang="en-US" err="1">
                <a:latin typeface="Roboto"/>
                <a:ea typeface="Roboto"/>
                <a:cs typeface="Roboto"/>
              </a:rPr>
              <a:t>quả</a:t>
            </a:r>
            <a:r>
              <a:rPr lang="en-US">
                <a:latin typeface="Roboto"/>
                <a:ea typeface="Roboto"/>
                <a:cs typeface="Roboto"/>
              </a:rPr>
              <a:t> </a:t>
            </a:r>
            <a:r>
              <a:rPr lang="en-US" err="1">
                <a:latin typeface="Roboto"/>
                <a:ea typeface="Roboto"/>
                <a:cs typeface="Roboto"/>
              </a:rPr>
              <a:t>nhưng</a:t>
            </a:r>
            <a:r>
              <a:rPr lang="en-US">
                <a:latin typeface="Roboto"/>
                <a:ea typeface="Roboto"/>
                <a:cs typeface="Roboto"/>
              </a:rPr>
              <a:t> </a:t>
            </a:r>
            <a:r>
              <a:rPr lang="en-US" err="1">
                <a:latin typeface="Roboto"/>
                <a:ea typeface="Roboto"/>
                <a:cs typeface="Roboto"/>
              </a:rPr>
              <a:t>mau</a:t>
            </a:r>
            <a:r>
              <a:rPr lang="en-US">
                <a:latin typeface="Roboto"/>
                <a:ea typeface="Roboto"/>
                <a:cs typeface="Roboto"/>
              </a:rPr>
              <a:t> </a:t>
            </a:r>
            <a:r>
              <a:rPr lang="en-US" err="1">
                <a:latin typeface="Roboto"/>
                <a:ea typeface="Roboto"/>
                <a:cs typeface="Roboto"/>
              </a:rPr>
              <a:t>chóng</a:t>
            </a:r>
            <a:r>
              <a:rPr lang="en-US">
                <a:latin typeface="Roboto"/>
                <a:ea typeface="Roboto"/>
                <a:cs typeface="Roboto"/>
              </a:rPr>
              <a:t> </a:t>
            </a:r>
            <a:r>
              <a:rPr lang="en-US" err="1">
                <a:latin typeface="Roboto"/>
                <a:ea typeface="Roboto"/>
                <a:cs typeface="Roboto"/>
              </a:rPr>
              <a:t>bị</a:t>
            </a:r>
            <a:r>
              <a:rPr lang="en-US">
                <a:latin typeface="Roboto"/>
                <a:ea typeface="Roboto"/>
                <a:cs typeface="Roboto"/>
              </a:rPr>
              <a:t> standard RL agent </a:t>
            </a:r>
            <a:r>
              <a:rPr lang="en-US" err="1">
                <a:latin typeface="Roboto"/>
                <a:ea typeface="Roboto"/>
                <a:cs typeface="Roboto"/>
              </a:rPr>
              <a:t>vượt</a:t>
            </a:r>
            <a:r>
              <a:rPr lang="en-US">
                <a:latin typeface="Roboto"/>
                <a:ea typeface="Roboto"/>
                <a:cs typeface="Roboto"/>
              </a:rPr>
              <a:t> qua</a:t>
            </a:r>
          </a:p>
        </p:txBody>
      </p:sp>
      <p:pic>
        <p:nvPicPr>
          <p:cNvPr id="8" name="Picture 7">
            <a:extLst>
              <a:ext uri="{FF2B5EF4-FFF2-40B4-BE49-F238E27FC236}">
                <a16:creationId xmlns:a16="http://schemas.microsoft.com/office/drawing/2014/main" id="{B4C1D1BF-E2C6-F45E-2630-1EF2ACC6AB0F}"/>
              </a:ext>
            </a:extLst>
          </p:cNvPr>
          <p:cNvPicPr>
            <a:picLocks noChangeAspect="1"/>
          </p:cNvPicPr>
          <p:nvPr/>
        </p:nvPicPr>
        <p:blipFill>
          <a:blip r:embed="rId3"/>
          <a:stretch>
            <a:fillRect/>
          </a:stretch>
        </p:blipFill>
        <p:spPr>
          <a:xfrm>
            <a:off x="3493296" y="1677090"/>
            <a:ext cx="4572000" cy="3440947"/>
          </a:xfrm>
          <a:prstGeom prst="rect">
            <a:avLst/>
          </a:prstGeom>
        </p:spPr>
      </p:pic>
      <p:sp>
        <p:nvSpPr>
          <p:cNvPr id="6" name="Google Shape;593;p21">
            <a:extLst>
              <a:ext uri="{FF2B5EF4-FFF2-40B4-BE49-F238E27FC236}">
                <a16:creationId xmlns:a16="http://schemas.microsoft.com/office/drawing/2014/main" id="{BABD9D18-AD31-93B2-7573-919CB975C001}"/>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9" name="Google Shape;787;p24">
            <a:extLst>
              <a:ext uri="{FF2B5EF4-FFF2-40B4-BE49-F238E27FC236}">
                <a16:creationId xmlns:a16="http://schemas.microsoft.com/office/drawing/2014/main" id="{E945C0BC-3F25-69A8-DABD-43C18C55D7D4}"/>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9289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pic>
        <p:nvPicPr>
          <p:cNvPr id="6" name="Picture 5">
            <a:extLst>
              <a:ext uri="{FF2B5EF4-FFF2-40B4-BE49-F238E27FC236}">
                <a16:creationId xmlns:a16="http://schemas.microsoft.com/office/drawing/2014/main" id="{E732C489-D194-E7C7-DC59-7B42F66CBDB4}"/>
              </a:ext>
            </a:extLst>
          </p:cNvPr>
          <p:cNvPicPr>
            <a:picLocks noChangeAspect="1"/>
          </p:cNvPicPr>
          <p:nvPr/>
        </p:nvPicPr>
        <p:blipFill>
          <a:blip r:embed="rId3"/>
          <a:stretch>
            <a:fillRect/>
          </a:stretch>
        </p:blipFill>
        <p:spPr>
          <a:xfrm>
            <a:off x="0" y="1306430"/>
            <a:ext cx="9144000" cy="3461081"/>
          </a:xfrm>
          <a:prstGeom prst="rect">
            <a:avLst/>
          </a:prstGeom>
        </p:spPr>
      </p:pic>
      <p:sp>
        <p:nvSpPr>
          <p:cNvPr id="4" name="Google Shape;593;p21">
            <a:extLst>
              <a:ext uri="{FF2B5EF4-FFF2-40B4-BE49-F238E27FC236}">
                <a16:creationId xmlns:a16="http://schemas.microsoft.com/office/drawing/2014/main" id="{185C7D29-034E-2D5B-556D-BA1B0480C185}"/>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5" name="Google Shape;787;p24">
            <a:extLst>
              <a:ext uri="{FF2B5EF4-FFF2-40B4-BE49-F238E27FC236}">
                <a16:creationId xmlns:a16="http://schemas.microsoft.com/office/drawing/2014/main" id="{F20A95C9-1150-C2B3-4D61-4FEB2346285D}"/>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03875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7" name="Google Shape;641;p22">
            <a:extLst>
              <a:ext uri="{FF2B5EF4-FFF2-40B4-BE49-F238E27FC236}">
                <a16:creationId xmlns:a16="http://schemas.microsoft.com/office/drawing/2014/main" id="{A37A1852-2BBD-2EF7-E12B-250CD29A0D9B}"/>
              </a:ext>
            </a:extLst>
          </p:cNvPr>
          <p:cNvSpPr txBox="1">
            <a:spLocks noGrp="1"/>
          </p:cNvSpPr>
          <p:nvPr>
            <p:ph type="title"/>
          </p:nvPr>
        </p:nvSpPr>
        <p:spPr>
          <a:xfrm>
            <a:off x="376364" y="631271"/>
            <a:ext cx="6915955"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Simulation 6: Website Hacking CTF Problem with Imitation Learning</a:t>
            </a:r>
          </a:p>
        </p:txBody>
      </p:sp>
      <p:pic>
        <p:nvPicPr>
          <p:cNvPr id="4" name="Picture 3">
            <a:extLst>
              <a:ext uri="{FF2B5EF4-FFF2-40B4-BE49-F238E27FC236}">
                <a16:creationId xmlns:a16="http://schemas.microsoft.com/office/drawing/2014/main" id="{DF9D9A64-ABAD-9718-0595-146623969BAC}"/>
              </a:ext>
            </a:extLst>
          </p:cNvPr>
          <p:cNvPicPr>
            <a:picLocks noChangeAspect="1"/>
          </p:cNvPicPr>
          <p:nvPr/>
        </p:nvPicPr>
        <p:blipFill>
          <a:blip r:embed="rId3"/>
          <a:stretch>
            <a:fillRect/>
          </a:stretch>
        </p:blipFill>
        <p:spPr>
          <a:xfrm>
            <a:off x="0" y="1269992"/>
            <a:ext cx="9144000" cy="3453748"/>
          </a:xfrm>
          <a:prstGeom prst="rect">
            <a:avLst/>
          </a:prstGeom>
        </p:spPr>
      </p:pic>
      <p:sp>
        <p:nvSpPr>
          <p:cNvPr id="2" name="Google Shape;593;p21">
            <a:extLst>
              <a:ext uri="{FF2B5EF4-FFF2-40B4-BE49-F238E27FC236}">
                <a16:creationId xmlns:a16="http://schemas.microsoft.com/office/drawing/2014/main" id="{D398BE4F-27B6-32BA-6C32-81E373532F75}"/>
              </a:ext>
            </a:extLst>
          </p:cNvPr>
          <p:cNvSpPr txBox="1">
            <a:spLocks/>
          </p:cNvSpPr>
          <p:nvPr/>
        </p:nvSpPr>
        <p:spPr>
          <a:xfrm>
            <a:off x="361910" y="95848"/>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Triển khai</a:t>
            </a:r>
          </a:p>
        </p:txBody>
      </p:sp>
      <p:sp>
        <p:nvSpPr>
          <p:cNvPr id="5" name="Google Shape;787;p24">
            <a:extLst>
              <a:ext uri="{FF2B5EF4-FFF2-40B4-BE49-F238E27FC236}">
                <a16:creationId xmlns:a16="http://schemas.microsoft.com/office/drawing/2014/main" id="{9ED3F3E5-E359-5ADB-EE6F-F6E139A01DED}"/>
              </a:ext>
            </a:extLst>
          </p:cNvPr>
          <p:cNvSpPr/>
          <p:nvPr/>
        </p:nvSpPr>
        <p:spPr>
          <a:xfrm>
            <a:off x="2681805" y="-23516"/>
            <a:ext cx="3883268" cy="665682"/>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1801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3" name="Google Shape;743;p23"/>
          <p:cNvSpPr txBox="1">
            <a:spLocks noGrp="1"/>
          </p:cNvSpPr>
          <p:nvPr>
            <p:ph type="title"/>
          </p:nvPr>
        </p:nvSpPr>
        <p:spPr>
          <a:xfrm>
            <a:off x="457200" y="443559"/>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Đánh giá</a:t>
            </a:r>
            <a:endParaRPr/>
          </a:p>
        </p:txBody>
      </p:sp>
      <p:sp>
        <p:nvSpPr>
          <p:cNvPr id="9" name="TextBox 8">
            <a:extLst>
              <a:ext uri="{FF2B5EF4-FFF2-40B4-BE49-F238E27FC236}">
                <a16:creationId xmlns:a16="http://schemas.microsoft.com/office/drawing/2014/main" id="{82F57533-8807-0788-F023-6F23FD096671}"/>
              </a:ext>
            </a:extLst>
          </p:cNvPr>
          <p:cNvSpPr txBox="1"/>
          <p:nvPr/>
        </p:nvSpPr>
        <p:spPr>
          <a:xfrm>
            <a:off x="1004429" y="1094920"/>
            <a:ext cx="7243011" cy="2795124"/>
          </a:xfrm>
          <a:prstGeom prst="rect">
            <a:avLst/>
          </a:prstGeom>
          <a:noFill/>
        </p:spPr>
        <p:txBody>
          <a:bodyPr wrap="square">
            <a:spAutoFit/>
          </a:bodyPr>
          <a:lstStyle/>
          <a:p>
            <a:pPr algn="just">
              <a:lnSpc>
                <a:spcPct val="107000"/>
              </a:lnSpc>
              <a:spcAft>
                <a:spcPts val="800"/>
              </a:spcAft>
            </a:pPr>
            <a:r>
              <a:rPr lang="en-US" err="1">
                <a:solidFill>
                  <a:schemeClr val="dk1"/>
                </a:solidFill>
                <a:latin typeface="Roboto" pitchFamily="2" charset="0"/>
                <a:ea typeface="Roboto" pitchFamily="2" charset="0"/>
              </a:rPr>
              <a:t>Mô</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phỏng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thấy</a:t>
            </a:r>
            <a:r>
              <a:rPr lang="en-US">
                <a:solidFill>
                  <a:schemeClr val="dk1"/>
                </a:solidFill>
                <a:latin typeface="Roboto" pitchFamily="2" charset="0"/>
                <a:ea typeface="Roboto" pitchFamily="2" charset="0"/>
              </a:rPr>
              <a:t> </a:t>
            </a:r>
            <a:endParaRPr lang="en-150">
              <a:solidFill>
                <a:schemeClr val="dk1"/>
              </a:solidFill>
              <a:latin typeface="Roboto" pitchFamily="2" charset="0"/>
              <a:ea typeface="Roboto" pitchFamily="2" charset="0"/>
            </a:endParaRPr>
          </a:p>
          <a:p>
            <a:pPr marL="342900" lvl="0" indent="-342900" algn="just">
              <a:lnSpc>
                <a:spcPct val="107000"/>
              </a:lnSpc>
              <a:buFont typeface="Times New Roman" panose="02020603050405020304" pitchFamily="18" charset="0"/>
              <a:buChar char="-"/>
            </a:pPr>
            <a:r>
              <a:rPr lang="en-US" err="1">
                <a:solidFill>
                  <a:schemeClr val="dk1"/>
                </a:solidFill>
                <a:latin typeface="Roboto" pitchFamily="2" charset="0"/>
                <a:ea typeface="Roboto" pitchFamily="2" charset="0"/>
              </a:rPr>
              <a:t>Sử</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dụng</a:t>
            </a:r>
            <a:r>
              <a:rPr lang="en-US">
                <a:solidFill>
                  <a:schemeClr val="dk1"/>
                </a:solidFill>
                <a:latin typeface="Roboto" pitchFamily="2" charset="0"/>
                <a:ea typeface="Roboto" pitchFamily="2" charset="0"/>
              </a:rPr>
              <a:t> RL </a:t>
            </a:r>
            <a:r>
              <a:rPr lang="en-US" err="1">
                <a:solidFill>
                  <a:schemeClr val="dk1"/>
                </a:solidFill>
                <a:latin typeface="Roboto" pitchFamily="2" charset="0"/>
                <a:ea typeface="Roboto" pitchFamily="2" charset="0"/>
              </a:rPr>
              <a:t>để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giải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bài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toán</a:t>
            </a:r>
            <a:r>
              <a:rPr lang="en-US">
                <a:solidFill>
                  <a:schemeClr val="dk1"/>
                </a:solidFill>
                <a:latin typeface="Roboto" pitchFamily="2" charset="0"/>
                <a:ea typeface="Roboto" pitchFamily="2" charset="0"/>
              </a:rPr>
              <a:t> CTF </a:t>
            </a:r>
            <a:r>
              <a:rPr lang="en-US" err="1">
                <a:solidFill>
                  <a:schemeClr val="dk1"/>
                </a:solidFill>
                <a:latin typeface="Roboto" pitchFamily="2" charset="0"/>
                <a:ea typeface="Roboto" pitchFamily="2" charset="0"/>
              </a:rPr>
              <a:t>là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thi</a:t>
            </a:r>
            <a:r>
              <a:rPr lang="en-US">
                <a:solidFill>
                  <a:schemeClr val="dk1"/>
                </a:solidFill>
                <a:latin typeface="Roboto" pitchFamily="2" charset="0"/>
                <a:ea typeface="Roboto" pitchFamily="2" charset="0"/>
              </a:rPr>
              <a:t>, </a:t>
            </a:r>
            <a:endParaRPr lang="en-150">
              <a:solidFill>
                <a:schemeClr val="dk1"/>
              </a:solidFill>
              <a:latin typeface="Roboto" pitchFamily="2" charset="0"/>
              <a:ea typeface="Roboto" pitchFamily="2" charset="0"/>
            </a:endParaRPr>
          </a:p>
          <a:p>
            <a:pPr marL="342900" lvl="0" indent="-342900" algn="just">
              <a:lnSpc>
                <a:spcPct val="107000"/>
              </a:lnSpc>
              <a:spcAft>
                <a:spcPts val="800"/>
              </a:spcAft>
              <a:buFont typeface="Times New Roman" panose="02020603050405020304" pitchFamily="18" charset="0"/>
              <a:buChar char="-"/>
            </a:pPr>
            <a:r>
              <a:rPr lang="en-US">
                <a:solidFill>
                  <a:schemeClr val="dk1"/>
                </a:solidFill>
                <a:latin typeface="Roboto" pitchFamily="2" charset="0"/>
                <a:ea typeface="Roboto" pitchFamily="2" charset="0"/>
              </a:rPr>
              <a:t>Vai </a:t>
            </a:r>
            <a:r>
              <a:rPr lang="en-US" err="1">
                <a:solidFill>
                  <a:schemeClr val="dk1"/>
                </a:solidFill>
                <a:latin typeface="Roboto" pitchFamily="2" charset="0"/>
                <a:ea typeface="Roboto" pitchFamily="2" charset="0"/>
              </a:rPr>
              <a:t>trò</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những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thách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việc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khám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phá</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bài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toán</a:t>
            </a:r>
            <a:r>
              <a:rPr lang="en-US">
                <a:solidFill>
                  <a:schemeClr val="dk1"/>
                </a:solidFill>
                <a:latin typeface="Roboto" pitchFamily="2" charset="0"/>
                <a:ea typeface="Roboto" pitchFamily="2" charset="0"/>
              </a:rPr>
              <a:t> PT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cung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kiến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agent.</a:t>
            </a:r>
          </a:p>
          <a:p>
            <a:pPr marL="342900" lvl="0" indent="-342900" algn="just">
              <a:lnSpc>
                <a:spcPct val="107000"/>
              </a:lnSpc>
              <a:spcAft>
                <a:spcPts val="800"/>
              </a:spcAft>
              <a:buFont typeface="Times New Roman" panose="02020603050405020304" pitchFamily="18" charset="0"/>
              <a:buChar char="-"/>
            </a:pPr>
            <a:endParaRPr lang="en-150">
              <a:solidFill>
                <a:schemeClr val="dk1"/>
              </a:solidFill>
              <a:latin typeface="Roboto" pitchFamily="2" charset="0"/>
              <a:ea typeface="Roboto" pitchFamily="2" charset="0"/>
            </a:endParaRPr>
          </a:p>
          <a:p>
            <a:pPr algn="just">
              <a:lnSpc>
                <a:spcPct val="107000"/>
              </a:lnSpc>
              <a:spcAft>
                <a:spcPts val="800"/>
              </a:spcAft>
            </a:pPr>
            <a:r>
              <a:rPr lang="en-US" err="1">
                <a:solidFill>
                  <a:schemeClr val="dk1"/>
                </a:solidFill>
                <a:latin typeface="Roboto" pitchFamily="2" charset="0"/>
                <a:ea typeface="Roboto" pitchFamily="2" charset="0"/>
              </a:rPr>
              <a:t>Đã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xem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xét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hai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của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vấn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đề</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thay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đổi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đặt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những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thách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cụ</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thể</a:t>
            </a:r>
            <a:r>
              <a:rPr lang="en-US">
                <a:solidFill>
                  <a:schemeClr val="dk1"/>
                </a:solidFill>
                <a:latin typeface="Roboto" pitchFamily="2" charset="0"/>
                <a:ea typeface="Roboto" pitchFamily="2" charset="0"/>
              </a:rPr>
              <a:t>:</a:t>
            </a:r>
            <a:endParaRPr lang="en-150">
              <a:solidFill>
                <a:schemeClr val="dk1"/>
              </a:solidFill>
              <a:latin typeface="Roboto" pitchFamily="2" charset="0"/>
              <a:ea typeface="Roboto" pitchFamily="2" charset="0"/>
            </a:endParaRPr>
          </a:p>
          <a:p>
            <a:pPr marL="742950" lvl="1" indent="-285750" algn="just">
              <a:lnSpc>
                <a:spcPct val="107000"/>
              </a:lnSpc>
              <a:buFont typeface="+mj-lt"/>
              <a:buAutoNum type="arabicPeriod"/>
            </a:pP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hệ</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thống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ngày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càng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xác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được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chuyển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từ</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hệ</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thống</a:t>
            </a:r>
            <a:r>
              <a:rPr lang="en-US">
                <a:solidFill>
                  <a:schemeClr val="dk1"/>
                </a:solidFill>
                <a:latin typeface="Roboto" pitchFamily="2" charset="0"/>
                <a:ea typeface="Roboto" pitchFamily="2" charset="0"/>
              </a:rPr>
              <a:t> CTF </a:t>
            </a:r>
            <a:r>
              <a:rPr lang="en-US" err="1">
                <a:solidFill>
                  <a:schemeClr val="dk1"/>
                </a:solidFill>
                <a:latin typeface="Roboto" pitchFamily="2" charset="0"/>
                <a:ea typeface="Roboto" pitchFamily="2" charset="0"/>
              </a:rPr>
              <a:t>cố</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sang </a:t>
            </a:r>
            <a:r>
              <a:rPr lang="en-US" err="1">
                <a:solidFill>
                  <a:schemeClr val="dk1"/>
                </a:solidFill>
                <a:latin typeface="Roboto" pitchFamily="2" charset="0"/>
                <a:ea typeface="Roboto" pitchFamily="2" charset="0"/>
              </a:rPr>
              <a:t>hệ</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thống</a:t>
            </a:r>
            <a:r>
              <a:rPr lang="en-US">
                <a:solidFill>
                  <a:schemeClr val="dk1"/>
                </a:solidFill>
                <a:latin typeface="Roboto" pitchFamily="2" charset="0"/>
                <a:ea typeface="Roboto" pitchFamily="2" charset="0"/>
              </a:rPr>
              <a:t> max-entropy    </a:t>
            </a:r>
          </a:p>
          <a:p>
            <a:pPr marL="457200" lvl="1" algn="just">
              <a:lnSpc>
                <a:spcPct val="107000"/>
              </a:lnSpc>
            </a:pPr>
            <a:r>
              <a:rPr lang="en-US">
                <a:solidFill>
                  <a:schemeClr val="dk1"/>
                </a:solidFill>
                <a:latin typeface="Roboto" pitchFamily="2" charset="0"/>
                <a:ea typeface="Roboto" pitchFamily="2" charset="0"/>
              </a:rPr>
              <a:t>-&gt; </a:t>
            </a:r>
            <a:r>
              <a:rPr lang="en-US" err="1">
                <a:solidFill>
                  <a:schemeClr val="dk1"/>
                </a:solidFill>
                <a:latin typeface="Roboto" pitchFamily="2" charset="0"/>
                <a:ea typeface="Roboto" pitchFamily="2" charset="0"/>
              </a:rPr>
              <a:t>Giới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hạn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của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việc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học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suy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luận</a:t>
            </a:r>
            <a:r>
              <a:rPr lang="en-US">
                <a:solidFill>
                  <a:schemeClr val="dk1"/>
                </a:solidFill>
                <a:latin typeface="Roboto" pitchFamily="2" charset="0"/>
                <a:ea typeface="Roboto" pitchFamily="2" charset="0"/>
              </a:rPr>
              <a:t> </a:t>
            </a:r>
          </a:p>
        </p:txBody>
      </p:sp>
      <p:grpSp>
        <p:nvGrpSpPr>
          <p:cNvPr id="2" name="Google Shape;788;p24">
            <a:extLst>
              <a:ext uri="{FF2B5EF4-FFF2-40B4-BE49-F238E27FC236}">
                <a16:creationId xmlns:a16="http://schemas.microsoft.com/office/drawing/2014/main" id="{B42FFB2F-BC8E-1DF0-B8D2-78037AA608A4}"/>
              </a:ext>
            </a:extLst>
          </p:cNvPr>
          <p:cNvGrpSpPr/>
          <p:nvPr/>
        </p:nvGrpSpPr>
        <p:grpSpPr>
          <a:xfrm>
            <a:off x="0" y="0"/>
            <a:ext cx="1142000" cy="969989"/>
            <a:chOff x="726125" y="238125"/>
            <a:chExt cx="6167750" cy="5238750"/>
          </a:xfrm>
        </p:grpSpPr>
        <p:sp>
          <p:nvSpPr>
            <p:cNvPr id="3" name="Google Shape;789;p24">
              <a:extLst>
                <a:ext uri="{FF2B5EF4-FFF2-40B4-BE49-F238E27FC236}">
                  <a16:creationId xmlns:a16="http://schemas.microsoft.com/office/drawing/2014/main" id="{7A1F1C91-5DB7-F45D-7FA9-E02B95606FA4}"/>
                </a:ext>
              </a:extLst>
            </p:cNvPr>
            <p:cNvSpPr/>
            <p:nvPr/>
          </p:nvSpPr>
          <p:spPr>
            <a:xfrm>
              <a:off x="726125" y="238125"/>
              <a:ext cx="6167750" cy="5238750"/>
            </a:xfrm>
            <a:custGeom>
              <a:avLst/>
              <a:gdLst/>
              <a:ahLst/>
              <a:cxnLst/>
              <a:rect l="l" t="t" r="r" b="b"/>
              <a:pathLst>
                <a:path w="246710" h="209550" extrusionOk="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90;p24">
              <a:extLst>
                <a:ext uri="{FF2B5EF4-FFF2-40B4-BE49-F238E27FC236}">
                  <a16:creationId xmlns:a16="http://schemas.microsoft.com/office/drawing/2014/main" id="{9AF55627-5E27-7AF3-A953-904F869D3A76}"/>
                </a:ext>
              </a:extLst>
            </p:cNvPr>
            <p:cNvSpPr/>
            <p:nvPr/>
          </p:nvSpPr>
          <p:spPr>
            <a:xfrm>
              <a:off x="4780475" y="3381225"/>
              <a:ext cx="1092925" cy="285350"/>
            </a:xfrm>
            <a:custGeom>
              <a:avLst/>
              <a:gdLst/>
              <a:ahLst/>
              <a:cxnLst/>
              <a:rect l="l" t="t" r="r" b="b"/>
              <a:pathLst>
                <a:path w="43717" h="11414" extrusionOk="0">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1;p24">
              <a:extLst>
                <a:ext uri="{FF2B5EF4-FFF2-40B4-BE49-F238E27FC236}">
                  <a16:creationId xmlns:a16="http://schemas.microsoft.com/office/drawing/2014/main" id="{2BC0ADFA-DACD-9D27-85DF-236A9BBCCB50}"/>
                </a:ext>
              </a:extLst>
            </p:cNvPr>
            <p:cNvSpPr/>
            <p:nvPr/>
          </p:nvSpPr>
          <p:spPr>
            <a:xfrm>
              <a:off x="4627775" y="3408875"/>
              <a:ext cx="1245625" cy="398875"/>
            </a:xfrm>
            <a:custGeom>
              <a:avLst/>
              <a:gdLst/>
              <a:ahLst/>
              <a:cxnLst/>
              <a:rect l="l" t="t" r="r" b="b"/>
              <a:pathLst>
                <a:path w="49825" h="15955" extrusionOk="0">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2;p24">
              <a:extLst>
                <a:ext uri="{FF2B5EF4-FFF2-40B4-BE49-F238E27FC236}">
                  <a16:creationId xmlns:a16="http://schemas.microsoft.com/office/drawing/2014/main" id="{43F9C52F-150F-58FF-9E03-9F6260CAA71B}"/>
                </a:ext>
              </a:extLst>
            </p:cNvPr>
            <p:cNvSpPr/>
            <p:nvPr/>
          </p:nvSpPr>
          <p:spPr>
            <a:xfrm>
              <a:off x="326667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24">
              <a:extLst>
                <a:ext uri="{FF2B5EF4-FFF2-40B4-BE49-F238E27FC236}">
                  <a16:creationId xmlns:a16="http://schemas.microsoft.com/office/drawing/2014/main" id="{A11D64B9-D272-C279-F6F1-8B70B50B527E}"/>
                </a:ext>
              </a:extLst>
            </p:cNvPr>
            <p:cNvSpPr/>
            <p:nvPr/>
          </p:nvSpPr>
          <p:spPr>
            <a:xfrm>
              <a:off x="3416725" y="1856250"/>
              <a:ext cx="330100" cy="1567450"/>
            </a:xfrm>
            <a:custGeom>
              <a:avLst/>
              <a:gdLst/>
              <a:ahLst/>
              <a:cxnLst/>
              <a:rect l="l" t="t" r="r" b="b"/>
              <a:pathLst>
                <a:path w="13204" h="62698" extrusionOk="0">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4;p24">
              <a:extLst>
                <a:ext uri="{FF2B5EF4-FFF2-40B4-BE49-F238E27FC236}">
                  <a16:creationId xmlns:a16="http://schemas.microsoft.com/office/drawing/2014/main" id="{79D07D32-1217-BBD0-60C2-8B7E6F42E87E}"/>
                </a:ext>
              </a:extLst>
            </p:cNvPr>
            <p:cNvSpPr/>
            <p:nvPr/>
          </p:nvSpPr>
          <p:spPr>
            <a:xfrm>
              <a:off x="3839600" y="1316875"/>
              <a:ext cx="642400" cy="242550"/>
            </a:xfrm>
            <a:custGeom>
              <a:avLst/>
              <a:gdLst/>
              <a:ahLst/>
              <a:cxnLst/>
              <a:rect l="l" t="t" r="r" b="b"/>
              <a:pathLst>
                <a:path w="25696" h="9702" extrusionOk="0">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5;p24">
              <a:extLst>
                <a:ext uri="{FF2B5EF4-FFF2-40B4-BE49-F238E27FC236}">
                  <a16:creationId xmlns:a16="http://schemas.microsoft.com/office/drawing/2014/main" id="{FD3037DE-F5E3-5A9A-A8D2-22B513612EB5}"/>
                </a:ext>
              </a:extLst>
            </p:cNvPr>
            <p:cNvSpPr/>
            <p:nvPr/>
          </p:nvSpPr>
          <p:spPr>
            <a:xfrm>
              <a:off x="3839600" y="1601200"/>
              <a:ext cx="642400" cy="935625"/>
            </a:xfrm>
            <a:custGeom>
              <a:avLst/>
              <a:gdLst/>
              <a:ahLst/>
              <a:cxnLst/>
              <a:rect l="l" t="t" r="r" b="b"/>
              <a:pathLst>
                <a:path w="25696" h="37425" extrusionOk="0">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6;p24">
              <a:extLst>
                <a:ext uri="{FF2B5EF4-FFF2-40B4-BE49-F238E27FC236}">
                  <a16:creationId xmlns:a16="http://schemas.microsoft.com/office/drawing/2014/main" id="{DC7B1535-235B-D48A-969D-4BC3B84D6752}"/>
                </a:ext>
              </a:extLst>
            </p:cNvPr>
            <p:cNvSpPr/>
            <p:nvPr/>
          </p:nvSpPr>
          <p:spPr>
            <a:xfrm>
              <a:off x="4503050" y="1503450"/>
              <a:ext cx="1081400" cy="686500"/>
            </a:xfrm>
            <a:custGeom>
              <a:avLst/>
              <a:gdLst/>
              <a:ahLst/>
              <a:cxnLst/>
              <a:rect l="l" t="t" r="r" b="b"/>
              <a:pathLst>
                <a:path w="43256" h="27460" extrusionOk="0">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97;p24">
              <a:extLst>
                <a:ext uri="{FF2B5EF4-FFF2-40B4-BE49-F238E27FC236}">
                  <a16:creationId xmlns:a16="http://schemas.microsoft.com/office/drawing/2014/main" id="{459EE5B5-7BEA-E590-6C12-10D8B9DC003E}"/>
                </a:ext>
              </a:extLst>
            </p:cNvPr>
            <p:cNvSpPr/>
            <p:nvPr/>
          </p:nvSpPr>
          <p:spPr>
            <a:xfrm>
              <a:off x="4503050" y="2207050"/>
              <a:ext cx="195175" cy="387675"/>
            </a:xfrm>
            <a:custGeom>
              <a:avLst/>
              <a:gdLst/>
              <a:ahLst/>
              <a:cxnLst/>
              <a:rect l="l" t="t" r="r" b="b"/>
              <a:pathLst>
                <a:path w="7807" h="15507" extrusionOk="0">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8;p24">
              <a:extLst>
                <a:ext uri="{FF2B5EF4-FFF2-40B4-BE49-F238E27FC236}">
                  <a16:creationId xmlns:a16="http://schemas.microsoft.com/office/drawing/2014/main" id="{0EFF61D6-497E-3454-1817-6BF1A90C1A0C}"/>
                </a:ext>
              </a:extLst>
            </p:cNvPr>
            <p:cNvSpPr/>
            <p:nvPr/>
          </p:nvSpPr>
          <p:spPr>
            <a:xfrm>
              <a:off x="4514575" y="1581125"/>
              <a:ext cx="543325" cy="118825"/>
            </a:xfrm>
            <a:custGeom>
              <a:avLst/>
              <a:gdLst/>
              <a:ahLst/>
              <a:cxnLst/>
              <a:rect l="l" t="t" r="r" b="b"/>
              <a:pathLst>
                <a:path w="21733" h="4753" extrusionOk="0">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9;p24">
              <a:extLst>
                <a:ext uri="{FF2B5EF4-FFF2-40B4-BE49-F238E27FC236}">
                  <a16:creationId xmlns:a16="http://schemas.microsoft.com/office/drawing/2014/main" id="{2E889AB2-3526-CD44-2640-EEAB933CAC1D}"/>
                </a:ext>
              </a:extLst>
            </p:cNvPr>
            <p:cNvSpPr/>
            <p:nvPr/>
          </p:nvSpPr>
          <p:spPr>
            <a:xfrm>
              <a:off x="4514575" y="1714725"/>
              <a:ext cx="543325" cy="118825"/>
            </a:xfrm>
            <a:custGeom>
              <a:avLst/>
              <a:gdLst/>
              <a:ahLst/>
              <a:cxnLst/>
              <a:rect l="l" t="t" r="r" b="b"/>
              <a:pathLst>
                <a:path w="21733" h="4753" extrusionOk="0">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00;p24">
              <a:extLst>
                <a:ext uri="{FF2B5EF4-FFF2-40B4-BE49-F238E27FC236}">
                  <a16:creationId xmlns:a16="http://schemas.microsoft.com/office/drawing/2014/main" id="{07C03D09-28F5-8E03-64C3-7A5CE68A1D15}"/>
                </a:ext>
              </a:extLst>
            </p:cNvPr>
            <p:cNvSpPr/>
            <p:nvPr/>
          </p:nvSpPr>
          <p:spPr>
            <a:xfrm>
              <a:off x="5244800" y="2763850"/>
              <a:ext cx="1016575" cy="721400"/>
            </a:xfrm>
            <a:custGeom>
              <a:avLst/>
              <a:gdLst/>
              <a:ahLst/>
              <a:cxnLst/>
              <a:rect l="l" t="t" r="r" b="b"/>
              <a:pathLst>
                <a:path w="40663" h="28856" extrusionOk="0">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01;p24">
              <a:extLst>
                <a:ext uri="{FF2B5EF4-FFF2-40B4-BE49-F238E27FC236}">
                  <a16:creationId xmlns:a16="http://schemas.microsoft.com/office/drawing/2014/main" id="{74726E64-0E79-C13C-1A41-CDA551D5B7BD}"/>
                </a:ext>
              </a:extLst>
            </p:cNvPr>
            <p:cNvSpPr/>
            <p:nvPr/>
          </p:nvSpPr>
          <p:spPr>
            <a:xfrm>
              <a:off x="5370525" y="2744125"/>
              <a:ext cx="1047825" cy="619025"/>
            </a:xfrm>
            <a:custGeom>
              <a:avLst/>
              <a:gdLst/>
              <a:ahLst/>
              <a:cxnLst/>
              <a:rect l="l" t="t" r="r" b="b"/>
              <a:pathLst>
                <a:path w="41913" h="24761" extrusionOk="0">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02;p24">
              <a:extLst>
                <a:ext uri="{FF2B5EF4-FFF2-40B4-BE49-F238E27FC236}">
                  <a16:creationId xmlns:a16="http://schemas.microsoft.com/office/drawing/2014/main" id="{53235FED-B335-C141-3CD3-FC5F9E2E0A17}"/>
                </a:ext>
              </a:extLst>
            </p:cNvPr>
            <p:cNvSpPr/>
            <p:nvPr/>
          </p:nvSpPr>
          <p:spPr>
            <a:xfrm>
              <a:off x="4481975" y="1997075"/>
              <a:ext cx="863225" cy="642425"/>
            </a:xfrm>
            <a:custGeom>
              <a:avLst/>
              <a:gdLst/>
              <a:ahLst/>
              <a:cxnLst/>
              <a:rect l="l" t="t" r="r" b="b"/>
              <a:pathLst>
                <a:path w="34529" h="25697" extrusionOk="0">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03;p24">
              <a:extLst>
                <a:ext uri="{FF2B5EF4-FFF2-40B4-BE49-F238E27FC236}">
                  <a16:creationId xmlns:a16="http://schemas.microsoft.com/office/drawing/2014/main" id="{4983764A-33C5-5603-6B7C-6F8CA6263B95}"/>
                </a:ext>
              </a:extLst>
            </p:cNvPr>
            <p:cNvSpPr/>
            <p:nvPr/>
          </p:nvSpPr>
          <p:spPr>
            <a:xfrm>
              <a:off x="5823350" y="1374775"/>
              <a:ext cx="554850" cy="548300"/>
            </a:xfrm>
            <a:custGeom>
              <a:avLst/>
              <a:gdLst/>
              <a:ahLst/>
              <a:cxnLst/>
              <a:rect l="l" t="t" r="r" b="b"/>
              <a:pathLst>
                <a:path w="22194" h="21932" extrusionOk="0">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4;p24">
              <a:extLst>
                <a:ext uri="{FF2B5EF4-FFF2-40B4-BE49-F238E27FC236}">
                  <a16:creationId xmlns:a16="http://schemas.microsoft.com/office/drawing/2014/main" id="{35FEF0E6-53E5-219D-486B-EE5D5AF6E951}"/>
                </a:ext>
              </a:extLst>
            </p:cNvPr>
            <p:cNvSpPr/>
            <p:nvPr/>
          </p:nvSpPr>
          <p:spPr>
            <a:xfrm>
              <a:off x="5554800" y="2456500"/>
              <a:ext cx="1028750" cy="321200"/>
            </a:xfrm>
            <a:custGeom>
              <a:avLst/>
              <a:gdLst/>
              <a:ahLst/>
              <a:cxnLst/>
              <a:rect l="l" t="t" r="r" b="b"/>
              <a:pathLst>
                <a:path w="41150" h="12848" extrusionOk="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5;p24">
              <a:extLst>
                <a:ext uri="{FF2B5EF4-FFF2-40B4-BE49-F238E27FC236}">
                  <a16:creationId xmlns:a16="http://schemas.microsoft.com/office/drawing/2014/main" id="{A284022B-FC6D-5F6B-324D-68A2755B5296}"/>
                </a:ext>
              </a:extLst>
            </p:cNvPr>
            <p:cNvSpPr/>
            <p:nvPr/>
          </p:nvSpPr>
          <p:spPr>
            <a:xfrm>
              <a:off x="2383075" y="650125"/>
              <a:ext cx="330100" cy="1344350"/>
            </a:xfrm>
            <a:custGeom>
              <a:avLst/>
              <a:gdLst/>
              <a:ahLst/>
              <a:cxnLst/>
              <a:rect l="l" t="t" r="r" b="b"/>
              <a:pathLst>
                <a:path w="13204" h="53774" extrusionOk="0">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6;p24">
              <a:extLst>
                <a:ext uri="{FF2B5EF4-FFF2-40B4-BE49-F238E27FC236}">
                  <a16:creationId xmlns:a16="http://schemas.microsoft.com/office/drawing/2014/main" id="{0FE2414A-B9DD-763F-1C94-5259EF806DC2}"/>
                </a:ext>
              </a:extLst>
            </p:cNvPr>
            <p:cNvSpPr/>
            <p:nvPr/>
          </p:nvSpPr>
          <p:spPr>
            <a:xfrm>
              <a:off x="2233000" y="650125"/>
              <a:ext cx="330100" cy="1344350"/>
            </a:xfrm>
            <a:custGeom>
              <a:avLst/>
              <a:gdLst/>
              <a:ahLst/>
              <a:cxnLst/>
              <a:rect l="l" t="t" r="r" b="b"/>
              <a:pathLst>
                <a:path w="13204" h="53774" extrusionOk="0">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7;p24">
              <a:extLst>
                <a:ext uri="{FF2B5EF4-FFF2-40B4-BE49-F238E27FC236}">
                  <a16:creationId xmlns:a16="http://schemas.microsoft.com/office/drawing/2014/main" id="{8388743C-9276-1164-7FBF-A2661D6B1657}"/>
                </a:ext>
              </a:extLst>
            </p:cNvPr>
            <p:cNvSpPr/>
            <p:nvPr/>
          </p:nvSpPr>
          <p:spPr>
            <a:xfrm>
              <a:off x="1807825" y="1140475"/>
              <a:ext cx="250775" cy="1716875"/>
            </a:xfrm>
            <a:custGeom>
              <a:avLst/>
              <a:gdLst/>
              <a:ahLst/>
              <a:cxnLst/>
              <a:rect l="l" t="t" r="r" b="b"/>
              <a:pathLst>
                <a:path w="10031" h="68675" extrusionOk="0">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p24">
              <a:extLst>
                <a:ext uri="{FF2B5EF4-FFF2-40B4-BE49-F238E27FC236}">
                  <a16:creationId xmlns:a16="http://schemas.microsoft.com/office/drawing/2014/main" id="{142FA65D-E4DE-016D-7E7E-EC1E27033FAB}"/>
                </a:ext>
              </a:extLst>
            </p:cNvPr>
            <p:cNvSpPr/>
            <p:nvPr/>
          </p:nvSpPr>
          <p:spPr>
            <a:xfrm>
              <a:off x="2707875" y="605375"/>
              <a:ext cx="681575" cy="1406550"/>
            </a:xfrm>
            <a:custGeom>
              <a:avLst/>
              <a:gdLst/>
              <a:ahLst/>
              <a:cxnLst/>
              <a:rect l="l" t="t" r="r" b="b"/>
              <a:pathLst>
                <a:path w="27263" h="56262" extrusionOk="0">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9;p24">
              <a:extLst>
                <a:ext uri="{FF2B5EF4-FFF2-40B4-BE49-F238E27FC236}">
                  <a16:creationId xmlns:a16="http://schemas.microsoft.com/office/drawing/2014/main" id="{22139E7C-F310-639F-C715-448C0480AE0E}"/>
                </a:ext>
              </a:extLst>
            </p:cNvPr>
            <p:cNvSpPr/>
            <p:nvPr/>
          </p:nvSpPr>
          <p:spPr>
            <a:xfrm>
              <a:off x="3940300" y="605375"/>
              <a:ext cx="687500" cy="639125"/>
            </a:xfrm>
            <a:custGeom>
              <a:avLst/>
              <a:gdLst/>
              <a:ahLst/>
              <a:cxnLst/>
              <a:rect l="l" t="t" r="r" b="b"/>
              <a:pathLst>
                <a:path w="27500" h="25565" extrusionOk="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10;p24">
              <a:extLst>
                <a:ext uri="{FF2B5EF4-FFF2-40B4-BE49-F238E27FC236}">
                  <a16:creationId xmlns:a16="http://schemas.microsoft.com/office/drawing/2014/main" id="{9DF173A0-ABF0-50B6-7ADA-1ED50B5B6936}"/>
                </a:ext>
              </a:extLst>
            </p:cNvPr>
            <p:cNvSpPr/>
            <p:nvPr/>
          </p:nvSpPr>
          <p:spPr>
            <a:xfrm>
              <a:off x="4630725" y="784075"/>
              <a:ext cx="118825" cy="460425"/>
            </a:xfrm>
            <a:custGeom>
              <a:avLst/>
              <a:gdLst/>
              <a:ahLst/>
              <a:cxnLst/>
              <a:rect l="l" t="t" r="r" b="b"/>
              <a:pathLst>
                <a:path w="4753" h="18417" extrusionOk="0">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11;p24">
              <a:extLst>
                <a:ext uri="{FF2B5EF4-FFF2-40B4-BE49-F238E27FC236}">
                  <a16:creationId xmlns:a16="http://schemas.microsoft.com/office/drawing/2014/main" id="{4DF8F5AC-01CE-9A97-56CC-316D5FFAF95B}"/>
                </a:ext>
              </a:extLst>
            </p:cNvPr>
            <p:cNvSpPr/>
            <p:nvPr/>
          </p:nvSpPr>
          <p:spPr>
            <a:xfrm>
              <a:off x="4760725" y="784075"/>
              <a:ext cx="118825" cy="460425"/>
            </a:xfrm>
            <a:custGeom>
              <a:avLst/>
              <a:gdLst/>
              <a:ahLst/>
              <a:cxnLst/>
              <a:rect l="l" t="t" r="r" b="b"/>
              <a:pathLst>
                <a:path w="4753" h="18417" extrusionOk="0">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12;p24">
              <a:extLst>
                <a:ext uri="{FF2B5EF4-FFF2-40B4-BE49-F238E27FC236}">
                  <a16:creationId xmlns:a16="http://schemas.microsoft.com/office/drawing/2014/main" id="{E820E2E4-45FF-095E-731A-7056A6450960}"/>
                </a:ext>
              </a:extLst>
            </p:cNvPr>
            <p:cNvSpPr/>
            <p:nvPr/>
          </p:nvSpPr>
          <p:spPr>
            <a:xfrm>
              <a:off x="2939550" y="694875"/>
              <a:ext cx="1050800" cy="1344350"/>
            </a:xfrm>
            <a:custGeom>
              <a:avLst/>
              <a:gdLst/>
              <a:ahLst/>
              <a:cxnLst/>
              <a:rect l="l" t="t" r="r" b="b"/>
              <a:pathLst>
                <a:path w="42032" h="53774" extrusionOk="0">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13;p24">
              <a:extLst>
                <a:ext uri="{FF2B5EF4-FFF2-40B4-BE49-F238E27FC236}">
                  <a16:creationId xmlns:a16="http://schemas.microsoft.com/office/drawing/2014/main" id="{B457C6E9-CCF8-DC25-7720-F8CC0DEF6CB1}"/>
                </a:ext>
              </a:extLst>
            </p:cNvPr>
            <p:cNvSpPr/>
            <p:nvPr/>
          </p:nvSpPr>
          <p:spPr>
            <a:xfrm>
              <a:off x="297082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14;p24">
              <a:extLst>
                <a:ext uri="{FF2B5EF4-FFF2-40B4-BE49-F238E27FC236}">
                  <a16:creationId xmlns:a16="http://schemas.microsoft.com/office/drawing/2014/main" id="{9CE6E238-2A9B-C409-AB06-19DA8105D0A4}"/>
                </a:ext>
              </a:extLst>
            </p:cNvPr>
            <p:cNvSpPr/>
            <p:nvPr/>
          </p:nvSpPr>
          <p:spPr>
            <a:xfrm>
              <a:off x="2441325" y="3138025"/>
              <a:ext cx="481475" cy="119175"/>
            </a:xfrm>
            <a:custGeom>
              <a:avLst/>
              <a:gdLst/>
              <a:ahLst/>
              <a:cxnLst/>
              <a:rect l="l" t="t" r="r" b="b"/>
              <a:pathLst>
                <a:path w="19259" h="4767" extrusionOk="0">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5;p24">
              <a:extLst>
                <a:ext uri="{FF2B5EF4-FFF2-40B4-BE49-F238E27FC236}">
                  <a16:creationId xmlns:a16="http://schemas.microsoft.com/office/drawing/2014/main" id="{BFD4580D-F298-39AA-9BA7-1C533A097244}"/>
                </a:ext>
              </a:extLst>
            </p:cNvPr>
            <p:cNvSpPr/>
            <p:nvPr/>
          </p:nvSpPr>
          <p:spPr>
            <a:xfrm>
              <a:off x="1084150" y="2637825"/>
              <a:ext cx="931350" cy="455800"/>
            </a:xfrm>
            <a:custGeom>
              <a:avLst/>
              <a:gdLst/>
              <a:ahLst/>
              <a:cxnLst/>
              <a:rect l="l" t="t" r="r" b="b"/>
              <a:pathLst>
                <a:path w="37254" h="18232" extrusionOk="0">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16;p24">
              <a:extLst>
                <a:ext uri="{FF2B5EF4-FFF2-40B4-BE49-F238E27FC236}">
                  <a16:creationId xmlns:a16="http://schemas.microsoft.com/office/drawing/2014/main" id="{ECD755FA-DCC3-2A37-9C87-3DCCB29593BA}"/>
                </a:ext>
              </a:extLst>
            </p:cNvPr>
            <p:cNvSpPr/>
            <p:nvPr/>
          </p:nvSpPr>
          <p:spPr>
            <a:xfrm>
              <a:off x="1084150" y="2820125"/>
              <a:ext cx="931350" cy="443650"/>
            </a:xfrm>
            <a:custGeom>
              <a:avLst/>
              <a:gdLst/>
              <a:ahLst/>
              <a:cxnLst/>
              <a:rect l="l" t="t" r="r" b="b"/>
              <a:pathLst>
                <a:path w="37254" h="17746" extrusionOk="0">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7;p24">
              <a:extLst>
                <a:ext uri="{FF2B5EF4-FFF2-40B4-BE49-F238E27FC236}">
                  <a16:creationId xmlns:a16="http://schemas.microsoft.com/office/drawing/2014/main" id="{7BC9318F-EDC8-DB35-843C-3AE25AE15B45}"/>
                </a:ext>
              </a:extLst>
            </p:cNvPr>
            <p:cNvSpPr/>
            <p:nvPr/>
          </p:nvSpPr>
          <p:spPr>
            <a:xfrm>
              <a:off x="1084150" y="3024175"/>
              <a:ext cx="931350" cy="434425"/>
            </a:xfrm>
            <a:custGeom>
              <a:avLst/>
              <a:gdLst/>
              <a:ahLst/>
              <a:cxnLst/>
              <a:rect l="l" t="t" r="r" b="b"/>
              <a:pathLst>
                <a:path w="37254" h="17377" extrusionOk="0">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8;p24">
              <a:extLst>
                <a:ext uri="{FF2B5EF4-FFF2-40B4-BE49-F238E27FC236}">
                  <a16:creationId xmlns:a16="http://schemas.microsoft.com/office/drawing/2014/main" id="{D553BC0F-A07A-AE35-6D2A-D120E6688344}"/>
                </a:ext>
              </a:extLst>
            </p:cNvPr>
            <p:cNvSpPr/>
            <p:nvPr/>
          </p:nvSpPr>
          <p:spPr>
            <a:xfrm>
              <a:off x="1128575" y="3519125"/>
              <a:ext cx="933000" cy="118825"/>
            </a:xfrm>
            <a:custGeom>
              <a:avLst/>
              <a:gdLst/>
              <a:ahLst/>
              <a:cxnLst/>
              <a:rect l="l" t="t" r="r" b="b"/>
              <a:pathLst>
                <a:path w="37320" h="4753" extrusionOk="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9;p24">
              <a:extLst>
                <a:ext uri="{FF2B5EF4-FFF2-40B4-BE49-F238E27FC236}">
                  <a16:creationId xmlns:a16="http://schemas.microsoft.com/office/drawing/2014/main" id="{B5EC80B6-E291-AA8F-1205-AD5CF8976685}"/>
                </a:ext>
              </a:extLst>
            </p:cNvPr>
            <p:cNvSpPr/>
            <p:nvPr/>
          </p:nvSpPr>
          <p:spPr>
            <a:xfrm>
              <a:off x="1294775" y="3652725"/>
              <a:ext cx="766800" cy="118825"/>
            </a:xfrm>
            <a:custGeom>
              <a:avLst/>
              <a:gdLst/>
              <a:ahLst/>
              <a:cxnLst/>
              <a:rect l="l" t="t" r="r" b="b"/>
              <a:pathLst>
                <a:path w="30672" h="4753" extrusionOk="0">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20;p24">
              <a:extLst>
                <a:ext uri="{FF2B5EF4-FFF2-40B4-BE49-F238E27FC236}">
                  <a16:creationId xmlns:a16="http://schemas.microsoft.com/office/drawing/2014/main" id="{50FEFE93-CC0D-52DF-FEA7-CEF5066697A8}"/>
                </a:ext>
              </a:extLst>
            </p:cNvPr>
            <p:cNvSpPr/>
            <p:nvPr/>
          </p:nvSpPr>
          <p:spPr>
            <a:xfrm>
              <a:off x="2461400" y="3703400"/>
              <a:ext cx="119150" cy="1067925"/>
            </a:xfrm>
            <a:custGeom>
              <a:avLst/>
              <a:gdLst/>
              <a:ahLst/>
              <a:cxnLst/>
              <a:rect l="l" t="t" r="r" b="b"/>
              <a:pathLst>
                <a:path w="4766" h="42717" extrusionOk="0">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21;p24">
              <a:extLst>
                <a:ext uri="{FF2B5EF4-FFF2-40B4-BE49-F238E27FC236}">
                  <a16:creationId xmlns:a16="http://schemas.microsoft.com/office/drawing/2014/main" id="{49AB2618-B717-4170-1CE5-8A2DB753BE12}"/>
                </a:ext>
              </a:extLst>
            </p:cNvPr>
            <p:cNvSpPr/>
            <p:nvPr/>
          </p:nvSpPr>
          <p:spPr>
            <a:xfrm>
              <a:off x="2685825" y="3741900"/>
              <a:ext cx="403825" cy="1186075"/>
            </a:xfrm>
            <a:custGeom>
              <a:avLst/>
              <a:gdLst/>
              <a:ahLst/>
              <a:cxnLst/>
              <a:rect l="l" t="t" r="r" b="b"/>
              <a:pathLst>
                <a:path w="16153" h="47443" extrusionOk="0">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22;p24">
              <a:extLst>
                <a:ext uri="{FF2B5EF4-FFF2-40B4-BE49-F238E27FC236}">
                  <a16:creationId xmlns:a16="http://schemas.microsoft.com/office/drawing/2014/main" id="{6A7BD74B-6D4F-A4E9-40CB-FB5BCC9BA848}"/>
                </a:ext>
              </a:extLst>
            </p:cNvPr>
            <p:cNvSpPr/>
            <p:nvPr/>
          </p:nvSpPr>
          <p:spPr>
            <a:xfrm>
              <a:off x="3121200" y="2079350"/>
              <a:ext cx="330100" cy="1344350"/>
            </a:xfrm>
            <a:custGeom>
              <a:avLst/>
              <a:gdLst/>
              <a:ahLst/>
              <a:cxnLst/>
              <a:rect l="l" t="t" r="r" b="b"/>
              <a:pathLst>
                <a:path w="13204" h="53774" extrusionOk="0">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3;p24">
              <a:extLst>
                <a:ext uri="{FF2B5EF4-FFF2-40B4-BE49-F238E27FC236}">
                  <a16:creationId xmlns:a16="http://schemas.microsoft.com/office/drawing/2014/main" id="{8630AAEB-165E-5DB5-C762-403FD24051F1}"/>
                </a:ext>
              </a:extLst>
            </p:cNvPr>
            <p:cNvSpPr/>
            <p:nvPr/>
          </p:nvSpPr>
          <p:spPr>
            <a:xfrm>
              <a:off x="3971900" y="1701900"/>
              <a:ext cx="510100" cy="834925"/>
            </a:xfrm>
            <a:custGeom>
              <a:avLst/>
              <a:gdLst/>
              <a:ahLst/>
              <a:cxnLst/>
              <a:rect l="l" t="t" r="r" b="b"/>
              <a:pathLst>
                <a:path w="20404" h="33397" extrusionOk="0">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4;p24">
              <a:extLst>
                <a:ext uri="{FF2B5EF4-FFF2-40B4-BE49-F238E27FC236}">
                  <a16:creationId xmlns:a16="http://schemas.microsoft.com/office/drawing/2014/main" id="{ED92336A-3223-D927-3ADA-2B7020EFCF12}"/>
                </a:ext>
              </a:extLst>
            </p:cNvPr>
            <p:cNvSpPr/>
            <p:nvPr/>
          </p:nvSpPr>
          <p:spPr>
            <a:xfrm>
              <a:off x="4109775" y="1804900"/>
              <a:ext cx="372225" cy="731925"/>
            </a:xfrm>
            <a:custGeom>
              <a:avLst/>
              <a:gdLst/>
              <a:ahLst/>
              <a:cxnLst/>
              <a:rect l="l" t="t" r="r" b="b"/>
              <a:pathLst>
                <a:path w="14889" h="29277" extrusionOk="0">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5;p24">
              <a:extLst>
                <a:ext uri="{FF2B5EF4-FFF2-40B4-BE49-F238E27FC236}">
                  <a16:creationId xmlns:a16="http://schemas.microsoft.com/office/drawing/2014/main" id="{B70956EC-01AA-78A8-A29F-F92DD0AF6414}"/>
                </a:ext>
              </a:extLst>
            </p:cNvPr>
            <p:cNvSpPr/>
            <p:nvPr/>
          </p:nvSpPr>
          <p:spPr>
            <a:xfrm>
              <a:off x="3884350" y="1915475"/>
              <a:ext cx="571000" cy="841175"/>
            </a:xfrm>
            <a:custGeom>
              <a:avLst/>
              <a:gdLst/>
              <a:ahLst/>
              <a:cxnLst/>
              <a:rect l="l" t="t" r="r" b="b"/>
              <a:pathLst>
                <a:path w="22840" h="33647" extrusionOk="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6;p24">
              <a:extLst>
                <a:ext uri="{FF2B5EF4-FFF2-40B4-BE49-F238E27FC236}">
                  <a16:creationId xmlns:a16="http://schemas.microsoft.com/office/drawing/2014/main" id="{06A1EA71-77B6-0FCB-8777-7A648D916E8C}"/>
                </a:ext>
              </a:extLst>
            </p:cNvPr>
            <p:cNvSpPr/>
            <p:nvPr/>
          </p:nvSpPr>
          <p:spPr>
            <a:xfrm>
              <a:off x="3839600" y="2840875"/>
              <a:ext cx="999800" cy="265925"/>
            </a:xfrm>
            <a:custGeom>
              <a:avLst/>
              <a:gdLst/>
              <a:ahLst/>
              <a:cxnLst/>
              <a:rect l="l" t="t" r="r" b="b"/>
              <a:pathLst>
                <a:path w="39992" h="10637" extrusionOk="0">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27;p24">
              <a:extLst>
                <a:ext uri="{FF2B5EF4-FFF2-40B4-BE49-F238E27FC236}">
                  <a16:creationId xmlns:a16="http://schemas.microsoft.com/office/drawing/2014/main" id="{A5DC83D6-4870-935C-B2D0-504BDFBFCA27}"/>
                </a:ext>
              </a:extLst>
            </p:cNvPr>
            <p:cNvSpPr/>
            <p:nvPr/>
          </p:nvSpPr>
          <p:spPr>
            <a:xfrm>
              <a:off x="3839600" y="2976450"/>
              <a:ext cx="999800" cy="270200"/>
            </a:xfrm>
            <a:custGeom>
              <a:avLst/>
              <a:gdLst/>
              <a:ahLst/>
              <a:cxnLst/>
              <a:rect l="l" t="t" r="r" b="b"/>
              <a:pathLst>
                <a:path w="39992" h="10808" extrusionOk="0">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28;p24">
              <a:extLst>
                <a:ext uri="{FF2B5EF4-FFF2-40B4-BE49-F238E27FC236}">
                  <a16:creationId xmlns:a16="http://schemas.microsoft.com/office/drawing/2014/main" id="{84192E0A-E3E9-1383-22F2-E73710AEA487}"/>
                </a:ext>
              </a:extLst>
            </p:cNvPr>
            <p:cNvSpPr/>
            <p:nvPr/>
          </p:nvSpPr>
          <p:spPr>
            <a:xfrm>
              <a:off x="3839600" y="3113675"/>
              <a:ext cx="998800" cy="282050"/>
            </a:xfrm>
            <a:custGeom>
              <a:avLst/>
              <a:gdLst/>
              <a:ahLst/>
              <a:cxnLst/>
              <a:rect l="l" t="t" r="r" b="b"/>
              <a:pathLst>
                <a:path w="39952" h="11282" extrusionOk="0">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29;p24">
              <a:extLst>
                <a:ext uri="{FF2B5EF4-FFF2-40B4-BE49-F238E27FC236}">
                  <a16:creationId xmlns:a16="http://schemas.microsoft.com/office/drawing/2014/main" id="{34688A6F-5A94-2D39-C69F-5E056651C291}"/>
                </a:ext>
              </a:extLst>
            </p:cNvPr>
            <p:cNvSpPr/>
            <p:nvPr/>
          </p:nvSpPr>
          <p:spPr>
            <a:xfrm>
              <a:off x="2810225" y="580025"/>
              <a:ext cx="1066600" cy="1448350"/>
            </a:xfrm>
            <a:custGeom>
              <a:avLst/>
              <a:gdLst/>
              <a:ahLst/>
              <a:cxnLst/>
              <a:rect l="l" t="t" r="r" b="b"/>
              <a:pathLst>
                <a:path w="42664" h="57934" extrusionOk="0">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0;p24">
              <a:extLst>
                <a:ext uri="{FF2B5EF4-FFF2-40B4-BE49-F238E27FC236}">
                  <a16:creationId xmlns:a16="http://schemas.microsoft.com/office/drawing/2014/main" id="{E0B45F74-B3B0-55E8-F668-76801AEC34ED}"/>
                </a:ext>
              </a:extLst>
            </p:cNvPr>
            <p:cNvSpPr/>
            <p:nvPr/>
          </p:nvSpPr>
          <p:spPr>
            <a:xfrm>
              <a:off x="3802425" y="605375"/>
              <a:ext cx="687800" cy="639125"/>
            </a:xfrm>
            <a:custGeom>
              <a:avLst/>
              <a:gdLst/>
              <a:ahLst/>
              <a:cxnLst/>
              <a:rect l="l" t="t" r="r" b="b"/>
              <a:pathLst>
                <a:path w="27512" h="25565" extrusionOk="0">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1;p24">
              <a:extLst>
                <a:ext uri="{FF2B5EF4-FFF2-40B4-BE49-F238E27FC236}">
                  <a16:creationId xmlns:a16="http://schemas.microsoft.com/office/drawing/2014/main" id="{F9C94B1E-4C67-2170-1D11-86D663DC3705}"/>
                </a:ext>
              </a:extLst>
            </p:cNvPr>
            <p:cNvSpPr/>
            <p:nvPr/>
          </p:nvSpPr>
          <p:spPr>
            <a:xfrm>
              <a:off x="4481975" y="1366550"/>
              <a:ext cx="1241350" cy="823400"/>
            </a:xfrm>
            <a:custGeom>
              <a:avLst/>
              <a:gdLst/>
              <a:ahLst/>
              <a:cxnLst/>
              <a:rect l="l" t="t" r="r" b="b"/>
              <a:pathLst>
                <a:path w="49654" h="32936" extrusionOk="0">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2;p24">
              <a:extLst>
                <a:ext uri="{FF2B5EF4-FFF2-40B4-BE49-F238E27FC236}">
                  <a16:creationId xmlns:a16="http://schemas.microsoft.com/office/drawing/2014/main" id="{C39D4C57-43E9-FD78-C1AA-DFA7BE5881BC}"/>
                </a:ext>
              </a:extLst>
            </p:cNvPr>
            <p:cNvSpPr/>
            <p:nvPr/>
          </p:nvSpPr>
          <p:spPr>
            <a:xfrm>
              <a:off x="4481975" y="2128725"/>
              <a:ext cx="347550" cy="466000"/>
            </a:xfrm>
            <a:custGeom>
              <a:avLst/>
              <a:gdLst/>
              <a:ahLst/>
              <a:cxnLst/>
              <a:rect l="l" t="t" r="r" b="b"/>
              <a:pathLst>
                <a:path w="13902" h="18640" extrusionOk="0">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3;p24">
              <a:extLst>
                <a:ext uri="{FF2B5EF4-FFF2-40B4-BE49-F238E27FC236}">
                  <a16:creationId xmlns:a16="http://schemas.microsoft.com/office/drawing/2014/main" id="{4F21C2EE-DFAE-DB9C-487C-52F324CDF06B}"/>
                </a:ext>
              </a:extLst>
            </p:cNvPr>
            <p:cNvSpPr/>
            <p:nvPr/>
          </p:nvSpPr>
          <p:spPr>
            <a:xfrm>
              <a:off x="4953900" y="2739175"/>
              <a:ext cx="118825" cy="793450"/>
            </a:xfrm>
            <a:custGeom>
              <a:avLst/>
              <a:gdLst/>
              <a:ahLst/>
              <a:cxnLst/>
              <a:rect l="l" t="t" r="r" b="b"/>
              <a:pathLst>
                <a:path w="4753" h="31738" extrusionOk="0">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4;p24">
              <a:extLst>
                <a:ext uri="{FF2B5EF4-FFF2-40B4-BE49-F238E27FC236}">
                  <a16:creationId xmlns:a16="http://schemas.microsoft.com/office/drawing/2014/main" id="{B34AD28F-2074-9594-5094-3FAFEE2D0996}"/>
                </a:ext>
              </a:extLst>
            </p:cNvPr>
            <p:cNvSpPr/>
            <p:nvPr/>
          </p:nvSpPr>
          <p:spPr>
            <a:xfrm>
              <a:off x="5085525" y="2744125"/>
              <a:ext cx="118825" cy="788500"/>
            </a:xfrm>
            <a:custGeom>
              <a:avLst/>
              <a:gdLst/>
              <a:ahLst/>
              <a:cxnLst/>
              <a:rect l="l" t="t" r="r" b="b"/>
              <a:pathLst>
                <a:path w="4753" h="31540" extrusionOk="0">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5;p24">
              <a:extLst>
                <a:ext uri="{FF2B5EF4-FFF2-40B4-BE49-F238E27FC236}">
                  <a16:creationId xmlns:a16="http://schemas.microsoft.com/office/drawing/2014/main" id="{B9AF00B6-B88E-44FF-E22A-5F694AF1294F}"/>
                </a:ext>
              </a:extLst>
            </p:cNvPr>
            <p:cNvSpPr/>
            <p:nvPr/>
          </p:nvSpPr>
          <p:spPr>
            <a:xfrm>
              <a:off x="5006550" y="986775"/>
              <a:ext cx="1118925" cy="1140650"/>
            </a:xfrm>
            <a:custGeom>
              <a:avLst/>
              <a:gdLst/>
              <a:ahLst/>
              <a:cxnLst/>
              <a:rect l="l" t="t" r="r" b="b"/>
              <a:pathLst>
                <a:path w="44757" h="45626" extrusionOk="0">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6;p24">
              <a:extLst>
                <a:ext uri="{FF2B5EF4-FFF2-40B4-BE49-F238E27FC236}">
                  <a16:creationId xmlns:a16="http://schemas.microsoft.com/office/drawing/2014/main" id="{BE332FFA-46DA-A8FA-AB99-71F7A442BC90}"/>
                </a:ext>
              </a:extLst>
            </p:cNvPr>
            <p:cNvSpPr/>
            <p:nvPr/>
          </p:nvSpPr>
          <p:spPr>
            <a:xfrm>
              <a:off x="4918025" y="908800"/>
              <a:ext cx="1323275" cy="1119900"/>
            </a:xfrm>
            <a:custGeom>
              <a:avLst/>
              <a:gdLst/>
              <a:ahLst/>
              <a:cxnLst/>
              <a:rect l="l" t="t" r="r" b="b"/>
              <a:pathLst>
                <a:path w="52931" h="44796" extrusionOk="0">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7;p24">
              <a:extLst>
                <a:ext uri="{FF2B5EF4-FFF2-40B4-BE49-F238E27FC236}">
                  <a16:creationId xmlns:a16="http://schemas.microsoft.com/office/drawing/2014/main" id="{5E5DA664-9385-7020-75E3-ABF3F7C94162}"/>
                </a:ext>
              </a:extLst>
            </p:cNvPr>
            <p:cNvSpPr/>
            <p:nvPr/>
          </p:nvSpPr>
          <p:spPr>
            <a:xfrm>
              <a:off x="5449825" y="2297550"/>
              <a:ext cx="1133725" cy="441650"/>
            </a:xfrm>
            <a:custGeom>
              <a:avLst/>
              <a:gdLst/>
              <a:ahLst/>
              <a:cxnLst/>
              <a:rect l="l" t="t" r="r" b="b"/>
              <a:pathLst>
                <a:path w="45349" h="17666" extrusionOk="0">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38;p24">
              <a:extLst>
                <a:ext uri="{FF2B5EF4-FFF2-40B4-BE49-F238E27FC236}">
                  <a16:creationId xmlns:a16="http://schemas.microsoft.com/office/drawing/2014/main" id="{ADE063F6-11B6-539A-7514-33B74933B7A5}"/>
                </a:ext>
              </a:extLst>
            </p:cNvPr>
            <p:cNvSpPr/>
            <p:nvPr/>
          </p:nvSpPr>
          <p:spPr>
            <a:xfrm>
              <a:off x="5057875" y="1888150"/>
              <a:ext cx="1240025" cy="393300"/>
            </a:xfrm>
            <a:custGeom>
              <a:avLst/>
              <a:gdLst/>
              <a:ahLst/>
              <a:cxnLst/>
              <a:rect l="l" t="t" r="r" b="b"/>
              <a:pathLst>
                <a:path w="49601" h="15732" extrusionOk="0">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39;p24">
              <a:extLst>
                <a:ext uri="{FF2B5EF4-FFF2-40B4-BE49-F238E27FC236}">
                  <a16:creationId xmlns:a16="http://schemas.microsoft.com/office/drawing/2014/main" id="{247BA554-7D88-2F9F-9C0D-F798C173D0E6}"/>
                </a:ext>
              </a:extLst>
            </p:cNvPr>
            <p:cNvSpPr/>
            <p:nvPr/>
          </p:nvSpPr>
          <p:spPr>
            <a:xfrm>
              <a:off x="2061550" y="2207050"/>
              <a:ext cx="909950" cy="477200"/>
            </a:xfrm>
            <a:custGeom>
              <a:avLst/>
              <a:gdLst/>
              <a:ahLst/>
              <a:cxnLst/>
              <a:rect l="l" t="t" r="r" b="b"/>
              <a:pathLst>
                <a:path w="36398" h="19088" extrusionOk="0">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0;p24">
              <a:extLst>
                <a:ext uri="{FF2B5EF4-FFF2-40B4-BE49-F238E27FC236}">
                  <a16:creationId xmlns:a16="http://schemas.microsoft.com/office/drawing/2014/main" id="{A3565C73-9BDE-C0DD-6995-430523B2E04B}"/>
                </a:ext>
              </a:extLst>
            </p:cNvPr>
            <p:cNvSpPr/>
            <p:nvPr/>
          </p:nvSpPr>
          <p:spPr>
            <a:xfrm>
              <a:off x="2015475" y="2312675"/>
              <a:ext cx="804325" cy="371575"/>
            </a:xfrm>
            <a:custGeom>
              <a:avLst/>
              <a:gdLst/>
              <a:ahLst/>
              <a:cxnLst/>
              <a:rect l="l" t="t" r="r" b="b"/>
              <a:pathLst>
                <a:path w="32173" h="14863" extrusionOk="0">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1;p24">
              <a:extLst>
                <a:ext uri="{FF2B5EF4-FFF2-40B4-BE49-F238E27FC236}">
                  <a16:creationId xmlns:a16="http://schemas.microsoft.com/office/drawing/2014/main" id="{B018B918-B5F7-953B-A33F-5C04646A266E}"/>
                </a:ext>
              </a:extLst>
            </p:cNvPr>
            <p:cNvSpPr/>
            <p:nvPr/>
          </p:nvSpPr>
          <p:spPr>
            <a:xfrm>
              <a:off x="2061550" y="2526250"/>
              <a:ext cx="216900" cy="675650"/>
            </a:xfrm>
            <a:custGeom>
              <a:avLst/>
              <a:gdLst/>
              <a:ahLst/>
              <a:cxnLst/>
              <a:rect l="l" t="t" r="r" b="b"/>
              <a:pathLst>
                <a:path w="8676" h="27026" extrusionOk="0">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2;p24">
              <a:extLst>
                <a:ext uri="{FF2B5EF4-FFF2-40B4-BE49-F238E27FC236}">
                  <a16:creationId xmlns:a16="http://schemas.microsoft.com/office/drawing/2014/main" id="{D5049F0A-D51C-D768-73F1-2D41D264B930}"/>
                </a:ext>
              </a:extLst>
            </p:cNvPr>
            <p:cNvSpPr/>
            <p:nvPr/>
          </p:nvSpPr>
          <p:spPr>
            <a:xfrm>
              <a:off x="2061550" y="2682575"/>
              <a:ext cx="331750" cy="621350"/>
            </a:xfrm>
            <a:custGeom>
              <a:avLst/>
              <a:gdLst/>
              <a:ahLst/>
              <a:cxnLst/>
              <a:rect l="l" t="t" r="r" b="b"/>
              <a:pathLst>
                <a:path w="13270" h="24854" extrusionOk="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3;p24">
              <a:extLst>
                <a:ext uri="{FF2B5EF4-FFF2-40B4-BE49-F238E27FC236}">
                  <a16:creationId xmlns:a16="http://schemas.microsoft.com/office/drawing/2014/main" id="{75CCCAA9-1F59-EAA1-2254-F485CC5F1577}"/>
                </a:ext>
              </a:extLst>
            </p:cNvPr>
            <p:cNvSpPr/>
            <p:nvPr/>
          </p:nvSpPr>
          <p:spPr>
            <a:xfrm>
              <a:off x="2061550" y="2426550"/>
              <a:ext cx="561775" cy="257700"/>
            </a:xfrm>
            <a:custGeom>
              <a:avLst/>
              <a:gdLst/>
              <a:ahLst/>
              <a:cxnLst/>
              <a:rect l="l" t="t" r="r" b="b"/>
              <a:pathLst>
                <a:path w="22471" h="10308" extrusionOk="0">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44;p24">
              <a:extLst>
                <a:ext uri="{FF2B5EF4-FFF2-40B4-BE49-F238E27FC236}">
                  <a16:creationId xmlns:a16="http://schemas.microsoft.com/office/drawing/2014/main" id="{4ACAD921-579E-1851-6CF4-5AA0788A8D57}"/>
                </a:ext>
              </a:extLst>
            </p:cNvPr>
            <p:cNvSpPr/>
            <p:nvPr/>
          </p:nvSpPr>
          <p:spPr>
            <a:xfrm>
              <a:off x="1645575" y="1140475"/>
              <a:ext cx="250800" cy="1716875"/>
            </a:xfrm>
            <a:custGeom>
              <a:avLst/>
              <a:gdLst/>
              <a:ahLst/>
              <a:cxnLst/>
              <a:rect l="l" t="t" r="r" b="b"/>
              <a:pathLst>
                <a:path w="10032" h="68675" extrusionOk="0">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45;p24">
              <a:extLst>
                <a:ext uri="{FF2B5EF4-FFF2-40B4-BE49-F238E27FC236}">
                  <a16:creationId xmlns:a16="http://schemas.microsoft.com/office/drawing/2014/main" id="{A6D468D4-7F96-2243-56DA-DD58EC2E90F3}"/>
                </a:ext>
              </a:extLst>
            </p:cNvPr>
            <p:cNvSpPr/>
            <p:nvPr/>
          </p:nvSpPr>
          <p:spPr>
            <a:xfrm>
              <a:off x="2091500" y="3667875"/>
              <a:ext cx="257025" cy="849400"/>
            </a:xfrm>
            <a:custGeom>
              <a:avLst/>
              <a:gdLst/>
              <a:ahLst/>
              <a:cxnLst/>
              <a:rect l="l" t="t" r="r" b="b"/>
              <a:pathLst>
                <a:path w="10281" h="33976" extrusionOk="0">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46;p24">
              <a:extLst>
                <a:ext uri="{FF2B5EF4-FFF2-40B4-BE49-F238E27FC236}">
                  <a16:creationId xmlns:a16="http://schemas.microsoft.com/office/drawing/2014/main" id="{DF19B5FB-FF06-97ED-F487-D93D150E17D8}"/>
                </a:ext>
              </a:extLst>
            </p:cNvPr>
            <p:cNvSpPr/>
            <p:nvPr/>
          </p:nvSpPr>
          <p:spPr>
            <a:xfrm>
              <a:off x="2061550" y="3414800"/>
              <a:ext cx="865200" cy="1064950"/>
            </a:xfrm>
            <a:custGeom>
              <a:avLst/>
              <a:gdLst/>
              <a:ahLst/>
              <a:cxnLst/>
              <a:rect l="l" t="t" r="r" b="b"/>
              <a:pathLst>
                <a:path w="34608" h="42598" extrusionOk="0">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47;p24">
              <a:extLst>
                <a:ext uri="{FF2B5EF4-FFF2-40B4-BE49-F238E27FC236}">
                  <a16:creationId xmlns:a16="http://schemas.microsoft.com/office/drawing/2014/main" id="{AE4AFE8E-75C2-A5A9-AC18-E77EAF122A72}"/>
                </a:ext>
              </a:extLst>
            </p:cNvPr>
            <p:cNvSpPr/>
            <p:nvPr/>
          </p:nvSpPr>
          <p:spPr>
            <a:xfrm>
              <a:off x="1319125" y="1581450"/>
              <a:ext cx="375525" cy="375525"/>
            </a:xfrm>
            <a:custGeom>
              <a:avLst/>
              <a:gdLst/>
              <a:ahLst/>
              <a:cxnLst/>
              <a:rect l="l" t="t" r="r" b="b"/>
              <a:pathLst>
                <a:path w="15021" h="15021" extrusionOk="0">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48;p24">
              <a:extLst>
                <a:ext uri="{FF2B5EF4-FFF2-40B4-BE49-F238E27FC236}">
                  <a16:creationId xmlns:a16="http://schemas.microsoft.com/office/drawing/2014/main" id="{F1344C9D-AB8A-88D3-BF4B-0849C4E5EFB4}"/>
                </a:ext>
              </a:extLst>
            </p:cNvPr>
            <p:cNvSpPr/>
            <p:nvPr/>
          </p:nvSpPr>
          <p:spPr>
            <a:xfrm>
              <a:off x="4040350" y="3435525"/>
              <a:ext cx="375500" cy="375525"/>
            </a:xfrm>
            <a:custGeom>
              <a:avLst/>
              <a:gdLst/>
              <a:ahLst/>
              <a:cxnLst/>
              <a:rect l="l" t="t" r="r" b="b"/>
              <a:pathLst>
                <a:path w="15020" h="15021" extrusionOk="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849;p24">
              <a:extLst>
                <a:ext uri="{FF2B5EF4-FFF2-40B4-BE49-F238E27FC236}">
                  <a16:creationId xmlns:a16="http://schemas.microsoft.com/office/drawing/2014/main" id="{3714AF99-EDD6-6102-44E7-DD744F1752A8}"/>
                </a:ext>
              </a:extLst>
            </p:cNvPr>
            <p:cNvSpPr/>
            <p:nvPr/>
          </p:nvSpPr>
          <p:spPr>
            <a:xfrm>
              <a:off x="6204425" y="2754325"/>
              <a:ext cx="380450" cy="380450"/>
            </a:xfrm>
            <a:custGeom>
              <a:avLst/>
              <a:gdLst/>
              <a:ahLst/>
              <a:cxnLst/>
              <a:rect l="l" t="t" r="r" b="b"/>
              <a:pathLst>
                <a:path w="15218" h="15218" extrusionOk="0">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850;p24">
              <a:extLst>
                <a:ext uri="{FF2B5EF4-FFF2-40B4-BE49-F238E27FC236}">
                  <a16:creationId xmlns:a16="http://schemas.microsoft.com/office/drawing/2014/main" id="{673131B5-D1C3-AA0D-0208-181DC3CB4595}"/>
                </a:ext>
              </a:extLst>
            </p:cNvPr>
            <p:cNvSpPr/>
            <p:nvPr/>
          </p:nvSpPr>
          <p:spPr>
            <a:xfrm>
              <a:off x="2745050" y="784075"/>
              <a:ext cx="481500" cy="119150"/>
            </a:xfrm>
            <a:custGeom>
              <a:avLst/>
              <a:gdLst/>
              <a:ahLst/>
              <a:cxnLst/>
              <a:rect l="l" t="t" r="r" b="b"/>
              <a:pathLst>
                <a:path w="19260" h="4766" extrusionOk="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851;p24">
              <a:extLst>
                <a:ext uri="{FF2B5EF4-FFF2-40B4-BE49-F238E27FC236}">
                  <a16:creationId xmlns:a16="http://schemas.microsoft.com/office/drawing/2014/main" id="{A5505698-D3C2-5A73-9AB8-CF6F17CCD28F}"/>
                </a:ext>
              </a:extLst>
            </p:cNvPr>
            <p:cNvSpPr/>
            <p:nvPr/>
          </p:nvSpPr>
          <p:spPr>
            <a:xfrm>
              <a:off x="1265475" y="1018700"/>
              <a:ext cx="4767200" cy="4229150"/>
            </a:xfrm>
            <a:custGeom>
              <a:avLst/>
              <a:gdLst/>
              <a:ahLst/>
              <a:cxnLst/>
              <a:rect l="l" t="t" r="r" b="b"/>
              <a:pathLst>
                <a:path w="190688" h="169166" extrusionOk="0">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937;p26">
            <a:extLst>
              <a:ext uri="{FF2B5EF4-FFF2-40B4-BE49-F238E27FC236}">
                <a16:creationId xmlns:a16="http://schemas.microsoft.com/office/drawing/2014/main" id="{47A0904C-FB9E-78FA-2620-B8FC25C491A6}"/>
              </a:ext>
            </a:extLst>
          </p:cNvPr>
          <p:cNvGrpSpPr/>
          <p:nvPr/>
        </p:nvGrpSpPr>
        <p:grpSpPr>
          <a:xfrm>
            <a:off x="7210927" y="3160820"/>
            <a:ext cx="1764824" cy="1822280"/>
            <a:chOff x="5449625" y="1389325"/>
            <a:chExt cx="3237261" cy="3342655"/>
          </a:xfrm>
        </p:grpSpPr>
        <p:sp>
          <p:nvSpPr>
            <p:cNvPr id="708" name="Google Shape;938;p26">
              <a:extLst>
                <a:ext uri="{FF2B5EF4-FFF2-40B4-BE49-F238E27FC236}">
                  <a16:creationId xmlns:a16="http://schemas.microsoft.com/office/drawing/2014/main" id="{85D8A28F-A3A7-4FE5-C6A4-9EC2CE9417FC}"/>
                </a:ext>
              </a:extLst>
            </p:cNvPr>
            <p:cNvSpPr/>
            <p:nvPr/>
          </p:nvSpPr>
          <p:spPr>
            <a:xfrm>
              <a:off x="6533088" y="4360137"/>
              <a:ext cx="1749195" cy="185374"/>
            </a:xfrm>
            <a:custGeom>
              <a:avLst/>
              <a:gdLst/>
              <a:ahLst/>
              <a:cxnLst/>
              <a:rect l="l" t="t" r="r" b="b"/>
              <a:pathLst>
                <a:path w="44472" h="4713" extrusionOk="0">
                  <a:moveTo>
                    <a:pt x="21091" y="0"/>
                  </a:moveTo>
                  <a:lnTo>
                    <a:pt x="19961" y="10"/>
                  </a:lnTo>
                  <a:lnTo>
                    <a:pt x="18850" y="29"/>
                  </a:lnTo>
                  <a:lnTo>
                    <a:pt x="17758" y="48"/>
                  </a:lnTo>
                  <a:lnTo>
                    <a:pt x="16676" y="77"/>
                  </a:lnTo>
                  <a:lnTo>
                    <a:pt x="15622" y="105"/>
                  </a:lnTo>
                  <a:lnTo>
                    <a:pt x="14587" y="144"/>
                  </a:lnTo>
                  <a:lnTo>
                    <a:pt x="13582" y="182"/>
                  </a:lnTo>
                  <a:lnTo>
                    <a:pt x="12595" y="230"/>
                  </a:lnTo>
                  <a:lnTo>
                    <a:pt x="11637" y="287"/>
                  </a:lnTo>
                  <a:lnTo>
                    <a:pt x="10708" y="335"/>
                  </a:lnTo>
                  <a:lnTo>
                    <a:pt x="9808" y="402"/>
                  </a:lnTo>
                  <a:lnTo>
                    <a:pt x="8936" y="469"/>
                  </a:lnTo>
                  <a:lnTo>
                    <a:pt x="8094" y="536"/>
                  </a:lnTo>
                  <a:lnTo>
                    <a:pt x="7289" y="613"/>
                  </a:lnTo>
                  <a:lnTo>
                    <a:pt x="6513" y="690"/>
                  </a:lnTo>
                  <a:lnTo>
                    <a:pt x="5776" y="776"/>
                  </a:lnTo>
                  <a:lnTo>
                    <a:pt x="5076" y="852"/>
                  </a:lnTo>
                  <a:lnTo>
                    <a:pt x="4416" y="948"/>
                  </a:lnTo>
                  <a:lnTo>
                    <a:pt x="3803" y="1034"/>
                  </a:lnTo>
                  <a:lnTo>
                    <a:pt x="3218" y="1130"/>
                  </a:lnTo>
                  <a:lnTo>
                    <a:pt x="2682" y="1236"/>
                  </a:lnTo>
                  <a:lnTo>
                    <a:pt x="2193" y="1331"/>
                  </a:lnTo>
                  <a:lnTo>
                    <a:pt x="1753" y="1437"/>
                  </a:lnTo>
                  <a:lnTo>
                    <a:pt x="1351" y="1542"/>
                  </a:lnTo>
                  <a:lnTo>
                    <a:pt x="1006" y="1657"/>
                  </a:lnTo>
                  <a:lnTo>
                    <a:pt x="699" y="1772"/>
                  </a:lnTo>
                  <a:lnTo>
                    <a:pt x="575" y="1829"/>
                  </a:lnTo>
                  <a:lnTo>
                    <a:pt x="450" y="1877"/>
                  </a:lnTo>
                  <a:lnTo>
                    <a:pt x="345" y="1944"/>
                  </a:lnTo>
                  <a:lnTo>
                    <a:pt x="259" y="2002"/>
                  </a:lnTo>
                  <a:lnTo>
                    <a:pt x="182" y="2059"/>
                  </a:lnTo>
                  <a:lnTo>
                    <a:pt x="115" y="2117"/>
                  </a:lnTo>
                  <a:lnTo>
                    <a:pt x="67" y="2174"/>
                  </a:lnTo>
                  <a:lnTo>
                    <a:pt x="29" y="2232"/>
                  </a:lnTo>
                  <a:lnTo>
                    <a:pt x="10" y="2299"/>
                  </a:lnTo>
                  <a:lnTo>
                    <a:pt x="0" y="2356"/>
                  </a:lnTo>
                  <a:lnTo>
                    <a:pt x="10" y="2423"/>
                  </a:lnTo>
                  <a:lnTo>
                    <a:pt x="29" y="2481"/>
                  </a:lnTo>
                  <a:lnTo>
                    <a:pt x="67" y="2538"/>
                  </a:lnTo>
                  <a:lnTo>
                    <a:pt x="115" y="2596"/>
                  </a:lnTo>
                  <a:lnTo>
                    <a:pt x="182" y="2663"/>
                  </a:lnTo>
                  <a:lnTo>
                    <a:pt x="259" y="2720"/>
                  </a:lnTo>
                  <a:lnTo>
                    <a:pt x="345" y="2778"/>
                  </a:lnTo>
                  <a:lnTo>
                    <a:pt x="450" y="2835"/>
                  </a:lnTo>
                  <a:lnTo>
                    <a:pt x="575" y="2893"/>
                  </a:lnTo>
                  <a:lnTo>
                    <a:pt x="699" y="2950"/>
                  </a:lnTo>
                  <a:lnTo>
                    <a:pt x="1006" y="3055"/>
                  </a:lnTo>
                  <a:lnTo>
                    <a:pt x="1351" y="3170"/>
                  </a:lnTo>
                  <a:lnTo>
                    <a:pt x="1753" y="3276"/>
                  </a:lnTo>
                  <a:lnTo>
                    <a:pt x="2193" y="3381"/>
                  </a:lnTo>
                  <a:lnTo>
                    <a:pt x="2682" y="3486"/>
                  </a:lnTo>
                  <a:lnTo>
                    <a:pt x="3218" y="3582"/>
                  </a:lnTo>
                  <a:lnTo>
                    <a:pt x="3803" y="3678"/>
                  </a:lnTo>
                  <a:lnTo>
                    <a:pt x="4416" y="3774"/>
                  </a:lnTo>
                  <a:lnTo>
                    <a:pt x="5076" y="3860"/>
                  </a:lnTo>
                  <a:lnTo>
                    <a:pt x="5776" y="3946"/>
                  </a:lnTo>
                  <a:lnTo>
                    <a:pt x="6513" y="4023"/>
                  </a:lnTo>
                  <a:lnTo>
                    <a:pt x="7289" y="4099"/>
                  </a:lnTo>
                  <a:lnTo>
                    <a:pt x="8094" y="4176"/>
                  </a:lnTo>
                  <a:lnTo>
                    <a:pt x="8936" y="4253"/>
                  </a:lnTo>
                  <a:lnTo>
                    <a:pt x="9808" y="4310"/>
                  </a:lnTo>
                  <a:lnTo>
                    <a:pt x="10708" y="4377"/>
                  </a:lnTo>
                  <a:lnTo>
                    <a:pt x="11637" y="4435"/>
                  </a:lnTo>
                  <a:lnTo>
                    <a:pt x="12595" y="4483"/>
                  </a:lnTo>
                  <a:lnTo>
                    <a:pt x="13582" y="4530"/>
                  </a:lnTo>
                  <a:lnTo>
                    <a:pt x="14587" y="4578"/>
                  </a:lnTo>
                  <a:lnTo>
                    <a:pt x="15622" y="4607"/>
                  </a:lnTo>
                  <a:lnTo>
                    <a:pt x="16676" y="4645"/>
                  </a:lnTo>
                  <a:lnTo>
                    <a:pt x="17758" y="4665"/>
                  </a:lnTo>
                  <a:lnTo>
                    <a:pt x="18850" y="4693"/>
                  </a:lnTo>
                  <a:lnTo>
                    <a:pt x="19961" y="4703"/>
                  </a:lnTo>
                  <a:lnTo>
                    <a:pt x="21091" y="4712"/>
                  </a:lnTo>
                  <a:lnTo>
                    <a:pt x="23380" y="4712"/>
                  </a:lnTo>
                  <a:lnTo>
                    <a:pt x="24510" y="4703"/>
                  </a:lnTo>
                  <a:lnTo>
                    <a:pt x="25621" y="4693"/>
                  </a:lnTo>
                  <a:lnTo>
                    <a:pt x="26713" y="4665"/>
                  </a:lnTo>
                  <a:lnTo>
                    <a:pt x="27796" y="4645"/>
                  </a:lnTo>
                  <a:lnTo>
                    <a:pt x="28849" y="4607"/>
                  </a:lnTo>
                  <a:lnTo>
                    <a:pt x="29884" y="4578"/>
                  </a:lnTo>
                  <a:lnTo>
                    <a:pt x="30889" y="4530"/>
                  </a:lnTo>
                  <a:lnTo>
                    <a:pt x="31876" y="4483"/>
                  </a:lnTo>
                  <a:lnTo>
                    <a:pt x="32834" y="4435"/>
                  </a:lnTo>
                  <a:lnTo>
                    <a:pt x="33763" y="4377"/>
                  </a:lnTo>
                  <a:lnTo>
                    <a:pt x="34663" y="4310"/>
                  </a:lnTo>
                  <a:lnTo>
                    <a:pt x="35535" y="4253"/>
                  </a:lnTo>
                  <a:lnTo>
                    <a:pt x="36378" y="4176"/>
                  </a:lnTo>
                  <a:lnTo>
                    <a:pt x="37182" y="4099"/>
                  </a:lnTo>
                  <a:lnTo>
                    <a:pt x="37958" y="4023"/>
                  </a:lnTo>
                  <a:lnTo>
                    <a:pt x="38696" y="3946"/>
                  </a:lnTo>
                  <a:lnTo>
                    <a:pt x="39395" y="3860"/>
                  </a:lnTo>
                  <a:lnTo>
                    <a:pt x="40056" y="3774"/>
                  </a:lnTo>
                  <a:lnTo>
                    <a:pt x="40669" y="3678"/>
                  </a:lnTo>
                  <a:lnTo>
                    <a:pt x="41253" y="3582"/>
                  </a:lnTo>
                  <a:lnTo>
                    <a:pt x="41789" y="3486"/>
                  </a:lnTo>
                  <a:lnTo>
                    <a:pt x="42278" y="3381"/>
                  </a:lnTo>
                  <a:lnTo>
                    <a:pt x="42718" y="3276"/>
                  </a:lnTo>
                  <a:lnTo>
                    <a:pt x="43121" y="3170"/>
                  </a:lnTo>
                  <a:lnTo>
                    <a:pt x="43465" y="3055"/>
                  </a:lnTo>
                  <a:lnTo>
                    <a:pt x="43772" y="2950"/>
                  </a:lnTo>
                  <a:lnTo>
                    <a:pt x="43896" y="2893"/>
                  </a:lnTo>
                  <a:lnTo>
                    <a:pt x="44021" y="2835"/>
                  </a:lnTo>
                  <a:lnTo>
                    <a:pt x="44126" y="2778"/>
                  </a:lnTo>
                  <a:lnTo>
                    <a:pt x="44213" y="2720"/>
                  </a:lnTo>
                  <a:lnTo>
                    <a:pt x="44289" y="2663"/>
                  </a:lnTo>
                  <a:lnTo>
                    <a:pt x="44356" y="2596"/>
                  </a:lnTo>
                  <a:lnTo>
                    <a:pt x="44404" y="2538"/>
                  </a:lnTo>
                  <a:lnTo>
                    <a:pt x="44442" y="2481"/>
                  </a:lnTo>
                  <a:lnTo>
                    <a:pt x="44462" y="2423"/>
                  </a:lnTo>
                  <a:lnTo>
                    <a:pt x="44471" y="2356"/>
                  </a:lnTo>
                  <a:lnTo>
                    <a:pt x="44462" y="2299"/>
                  </a:lnTo>
                  <a:lnTo>
                    <a:pt x="44442" y="2232"/>
                  </a:lnTo>
                  <a:lnTo>
                    <a:pt x="44404" y="2174"/>
                  </a:lnTo>
                  <a:lnTo>
                    <a:pt x="44356" y="2117"/>
                  </a:lnTo>
                  <a:lnTo>
                    <a:pt x="44289" y="2059"/>
                  </a:lnTo>
                  <a:lnTo>
                    <a:pt x="44213" y="2002"/>
                  </a:lnTo>
                  <a:lnTo>
                    <a:pt x="44126" y="1944"/>
                  </a:lnTo>
                  <a:lnTo>
                    <a:pt x="44021" y="1877"/>
                  </a:lnTo>
                  <a:lnTo>
                    <a:pt x="43896" y="1829"/>
                  </a:lnTo>
                  <a:lnTo>
                    <a:pt x="43772" y="1772"/>
                  </a:lnTo>
                  <a:lnTo>
                    <a:pt x="43465" y="1657"/>
                  </a:lnTo>
                  <a:lnTo>
                    <a:pt x="43121" y="1542"/>
                  </a:lnTo>
                  <a:lnTo>
                    <a:pt x="42718" y="1437"/>
                  </a:lnTo>
                  <a:lnTo>
                    <a:pt x="42278" y="1331"/>
                  </a:lnTo>
                  <a:lnTo>
                    <a:pt x="41789" y="1236"/>
                  </a:lnTo>
                  <a:lnTo>
                    <a:pt x="41253" y="1130"/>
                  </a:lnTo>
                  <a:lnTo>
                    <a:pt x="40669" y="1034"/>
                  </a:lnTo>
                  <a:lnTo>
                    <a:pt x="40056" y="948"/>
                  </a:lnTo>
                  <a:lnTo>
                    <a:pt x="39395" y="852"/>
                  </a:lnTo>
                  <a:lnTo>
                    <a:pt x="38696" y="776"/>
                  </a:lnTo>
                  <a:lnTo>
                    <a:pt x="37958" y="690"/>
                  </a:lnTo>
                  <a:lnTo>
                    <a:pt x="37182" y="613"/>
                  </a:lnTo>
                  <a:lnTo>
                    <a:pt x="36378" y="536"/>
                  </a:lnTo>
                  <a:lnTo>
                    <a:pt x="35535" y="469"/>
                  </a:lnTo>
                  <a:lnTo>
                    <a:pt x="34663" y="402"/>
                  </a:lnTo>
                  <a:lnTo>
                    <a:pt x="33763" y="335"/>
                  </a:lnTo>
                  <a:lnTo>
                    <a:pt x="32834" y="287"/>
                  </a:lnTo>
                  <a:lnTo>
                    <a:pt x="31876" y="230"/>
                  </a:lnTo>
                  <a:lnTo>
                    <a:pt x="30889" y="182"/>
                  </a:lnTo>
                  <a:lnTo>
                    <a:pt x="29884" y="144"/>
                  </a:lnTo>
                  <a:lnTo>
                    <a:pt x="28849" y="105"/>
                  </a:lnTo>
                  <a:lnTo>
                    <a:pt x="27796" y="77"/>
                  </a:lnTo>
                  <a:lnTo>
                    <a:pt x="26713" y="48"/>
                  </a:lnTo>
                  <a:lnTo>
                    <a:pt x="25621" y="29"/>
                  </a:lnTo>
                  <a:lnTo>
                    <a:pt x="24510" y="10"/>
                  </a:lnTo>
                  <a:lnTo>
                    <a:pt x="23380"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939;p26">
              <a:extLst>
                <a:ext uri="{FF2B5EF4-FFF2-40B4-BE49-F238E27FC236}">
                  <a16:creationId xmlns:a16="http://schemas.microsoft.com/office/drawing/2014/main" id="{4E9963BF-BE6C-FC39-E3D9-7CC13F3C834D}"/>
                </a:ext>
              </a:extLst>
            </p:cNvPr>
            <p:cNvSpPr/>
            <p:nvPr/>
          </p:nvSpPr>
          <p:spPr>
            <a:xfrm>
              <a:off x="5449625" y="4579763"/>
              <a:ext cx="3237261" cy="152217"/>
            </a:xfrm>
            <a:custGeom>
              <a:avLst/>
              <a:gdLst/>
              <a:ahLst/>
              <a:cxnLst/>
              <a:rect l="l" t="t" r="r" b="b"/>
              <a:pathLst>
                <a:path w="82305" h="3870" extrusionOk="0">
                  <a:moveTo>
                    <a:pt x="41148" y="0"/>
                  </a:moveTo>
                  <a:lnTo>
                    <a:pt x="36943" y="10"/>
                  </a:lnTo>
                  <a:lnTo>
                    <a:pt x="32853" y="38"/>
                  </a:lnTo>
                  <a:lnTo>
                    <a:pt x="28907" y="86"/>
                  </a:lnTo>
                  <a:lnTo>
                    <a:pt x="25133" y="153"/>
                  </a:lnTo>
                  <a:lnTo>
                    <a:pt x="21532" y="230"/>
                  </a:lnTo>
                  <a:lnTo>
                    <a:pt x="18141" y="335"/>
                  </a:lnTo>
                  <a:lnTo>
                    <a:pt x="14971" y="441"/>
                  </a:lnTo>
                  <a:lnTo>
                    <a:pt x="13477" y="508"/>
                  </a:lnTo>
                  <a:lnTo>
                    <a:pt x="12050" y="565"/>
                  </a:lnTo>
                  <a:lnTo>
                    <a:pt x="10690" y="632"/>
                  </a:lnTo>
                  <a:lnTo>
                    <a:pt x="9397" y="709"/>
                  </a:lnTo>
                  <a:lnTo>
                    <a:pt x="8171" y="776"/>
                  </a:lnTo>
                  <a:lnTo>
                    <a:pt x="7021" y="853"/>
                  </a:lnTo>
                  <a:lnTo>
                    <a:pt x="5958" y="929"/>
                  </a:lnTo>
                  <a:lnTo>
                    <a:pt x="4962" y="1015"/>
                  </a:lnTo>
                  <a:lnTo>
                    <a:pt x="4052" y="1092"/>
                  </a:lnTo>
                  <a:lnTo>
                    <a:pt x="3228" y="1178"/>
                  </a:lnTo>
                  <a:lnTo>
                    <a:pt x="2491" y="1264"/>
                  </a:lnTo>
                  <a:lnTo>
                    <a:pt x="1849" y="1360"/>
                  </a:lnTo>
                  <a:lnTo>
                    <a:pt x="1294" y="1446"/>
                  </a:lnTo>
                  <a:lnTo>
                    <a:pt x="834" y="1542"/>
                  </a:lnTo>
                  <a:lnTo>
                    <a:pt x="642" y="1590"/>
                  </a:lnTo>
                  <a:lnTo>
                    <a:pt x="470" y="1638"/>
                  </a:lnTo>
                  <a:lnTo>
                    <a:pt x="326" y="1686"/>
                  </a:lnTo>
                  <a:lnTo>
                    <a:pt x="211" y="1734"/>
                  </a:lnTo>
                  <a:lnTo>
                    <a:pt x="115" y="1782"/>
                  </a:lnTo>
                  <a:lnTo>
                    <a:pt x="48" y="1829"/>
                  </a:lnTo>
                  <a:lnTo>
                    <a:pt x="10" y="1887"/>
                  </a:lnTo>
                  <a:lnTo>
                    <a:pt x="0" y="1906"/>
                  </a:lnTo>
                  <a:lnTo>
                    <a:pt x="0" y="1935"/>
                  </a:lnTo>
                  <a:lnTo>
                    <a:pt x="0" y="1954"/>
                  </a:lnTo>
                  <a:lnTo>
                    <a:pt x="10" y="1983"/>
                  </a:lnTo>
                  <a:lnTo>
                    <a:pt x="48" y="2031"/>
                  </a:lnTo>
                  <a:lnTo>
                    <a:pt x="115" y="2079"/>
                  </a:lnTo>
                  <a:lnTo>
                    <a:pt x="211" y="2126"/>
                  </a:lnTo>
                  <a:lnTo>
                    <a:pt x="326" y="2184"/>
                  </a:lnTo>
                  <a:lnTo>
                    <a:pt x="470" y="2232"/>
                  </a:lnTo>
                  <a:lnTo>
                    <a:pt x="642" y="2280"/>
                  </a:lnTo>
                  <a:lnTo>
                    <a:pt x="834" y="2318"/>
                  </a:lnTo>
                  <a:lnTo>
                    <a:pt x="1294" y="2414"/>
                  </a:lnTo>
                  <a:lnTo>
                    <a:pt x="1849" y="2510"/>
                  </a:lnTo>
                  <a:lnTo>
                    <a:pt x="2491" y="2596"/>
                  </a:lnTo>
                  <a:lnTo>
                    <a:pt x="3228" y="2682"/>
                  </a:lnTo>
                  <a:lnTo>
                    <a:pt x="4052" y="2768"/>
                  </a:lnTo>
                  <a:lnTo>
                    <a:pt x="4962" y="2854"/>
                  </a:lnTo>
                  <a:lnTo>
                    <a:pt x="5958" y="2931"/>
                  </a:lnTo>
                  <a:lnTo>
                    <a:pt x="7021" y="3017"/>
                  </a:lnTo>
                  <a:lnTo>
                    <a:pt x="8171" y="3094"/>
                  </a:lnTo>
                  <a:lnTo>
                    <a:pt x="9397" y="3161"/>
                  </a:lnTo>
                  <a:lnTo>
                    <a:pt x="10690" y="3228"/>
                  </a:lnTo>
                  <a:lnTo>
                    <a:pt x="12050" y="3295"/>
                  </a:lnTo>
                  <a:lnTo>
                    <a:pt x="13477" y="3362"/>
                  </a:lnTo>
                  <a:lnTo>
                    <a:pt x="14971" y="3419"/>
                  </a:lnTo>
                  <a:lnTo>
                    <a:pt x="18141" y="3534"/>
                  </a:lnTo>
                  <a:lnTo>
                    <a:pt x="21532" y="3630"/>
                  </a:lnTo>
                  <a:lnTo>
                    <a:pt x="25133" y="3716"/>
                  </a:lnTo>
                  <a:lnTo>
                    <a:pt x="28907" y="3774"/>
                  </a:lnTo>
                  <a:lnTo>
                    <a:pt x="32853" y="3822"/>
                  </a:lnTo>
                  <a:lnTo>
                    <a:pt x="36943" y="3860"/>
                  </a:lnTo>
                  <a:lnTo>
                    <a:pt x="41148" y="3870"/>
                  </a:lnTo>
                  <a:lnTo>
                    <a:pt x="45353" y="3860"/>
                  </a:lnTo>
                  <a:lnTo>
                    <a:pt x="49443" y="3822"/>
                  </a:lnTo>
                  <a:lnTo>
                    <a:pt x="53389" y="3774"/>
                  </a:lnTo>
                  <a:lnTo>
                    <a:pt x="57172" y="3716"/>
                  </a:lnTo>
                  <a:lnTo>
                    <a:pt x="60764" y="3630"/>
                  </a:lnTo>
                  <a:lnTo>
                    <a:pt x="64155" y="3534"/>
                  </a:lnTo>
                  <a:lnTo>
                    <a:pt x="67325" y="3419"/>
                  </a:lnTo>
                  <a:lnTo>
                    <a:pt x="68819" y="3362"/>
                  </a:lnTo>
                  <a:lnTo>
                    <a:pt x="70246" y="3295"/>
                  </a:lnTo>
                  <a:lnTo>
                    <a:pt x="71616" y="3228"/>
                  </a:lnTo>
                  <a:lnTo>
                    <a:pt x="72909" y="3161"/>
                  </a:lnTo>
                  <a:lnTo>
                    <a:pt x="74125" y="3094"/>
                  </a:lnTo>
                  <a:lnTo>
                    <a:pt x="75275" y="3017"/>
                  </a:lnTo>
                  <a:lnTo>
                    <a:pt x="76347" y="2931"/>
                  </a:lnTo>
                  <a:lnTo>
                    <a:pt x="77334" y="2854"/>
                  </a:lnTo>
                  <a:lnTo>
                    <a:pt x="78244" y="2768"/>
                  </a:lnTo>
                  <a:lnTo>
                    <a:pt x="79068" y="2682"/>
                  </a:lnTo>
                  <a:lnTo>
                    <a:pt x="79805" y="2596"/>
                  </a:lnTo>
                  <a:lnTo>
                    <a:pt x="80456" y="2510"/>
                  </a:lnTo>
                  <a:lnTo>
                    <a:pt x="81012" y="2414"/>
                  </a:lnTo>
                  <a:lnTo>
                    <a:pt x="81462" y="2318"/>
                  </a:lnTo>
                  <a:lnTo>
                    <a:pt x="81663" y="2280"/>
                  </a:lnTo>
                  <a:lnTo>
                    <a:pt x="81826" y="2232"/>
                  </a:lnTo>
                  <a:lnTo>
                    <a:pt x="81970" y="2184"/>
                  </a:lnTo>
                  <a:lnTo>
                    <a:pt x="82094" y="2126"/>
                  </a:lnTo>
                  <a:lnTo>
                    <a:pt x="82180" y="2079"/>
                  </a:lnTo>
                  <a:lnTo>
                    <a:pt x="82248" y="2031"/>
                  </a:lnTo>
                  <a:lnTo>
                    <a:pt x="82286" y="1983"/>
                  </a:lnTo>
                  <a:lnTo>
                    <a:pt x="82295" y="1954"/>
                  </a:lnTo>
                  <a:lnTo>
                    <a:pt x="82305" y="1935"/>
                  </a:lnTo>
                  <a:lnTo>
                    <a:pt x="82295" y="1906"/>
                  </a:lnTo>
                  <a:lnTo>
                    <a:pt x="82286" y="1887"/>
                  </a:lnTo>
                  <a:lnTo>
                    <a:pt x="82248" y="1829"/>
                  </a:lnTo>
                  <a:lnTo>
                    <a:pt x="82180" y="1782"/>
                  </a:lnTo>
                  <a:lnTo>
                    <a:pt x="82094" y="1734"/>
                  </a:lnTo>
                  <a:lnTo>
                    <a:pt x="81970" y="1686"/>
                  </a:lnTo>
                  <a:lnTo>
                    <a:pt x="81826" y="1638"/>
                  </a:lnTo>
                  <a:lnTo>
                    <a:pt x="81663" y="1590"/>
                  </a:lnTo>
                  <a:lnTo>
                    <a:pt x="81462" y="1542"/>
                  </a:lnTo>
                  <a:lnTo>
                    <a:pt x="81012" y="1446"/>
                  </a:lnTo>
                  <a:lnTo>
                    <a:pt x="80456" y="1360"/>
                  </a:lnTo>
                  <a:lnTo>
                    <a:pt x="79805" y="1264"/>
                  </a:lnTo>
                  <a:lnTo>
                    <a:pt x="79068" y="1178"/>
                  </a:lnTo>
                  <a:lnTo>
                    <a:pt x="78244" y="1092"/>
                  </a:lnTo>
                  <a:lnTo>
                    <a:pt x="77334" y="1015"/>
                  </a:lnTo>
                  <a:lnTo>
                    <a:pt x="76347" y="929"/>
                  </a:lnTo>
                  <a:lnTo>
                    <a:pt x="75275" y="853"/>
                  </a:lnTo>
                  <a:lnTo>
                    <a:pt x="74125" y="776"/>
                  </a:lnTo>
                  <a:lnTo>
                    <a:pt x="72909" y="709"/>
                  </a:lnTo>
                  <a:lnTo>
                    <a:pt x="71616" y="632"/>
                  </a:lnTo>
                  <a:lnTo>
                    <a:pt x="70246" y="565"/>
                  </a:lnTo>
                  <a:lnTo>
                    <a:pt x="68819" y="508"/>
                  </a:lnTo>
                  <a:lnTo>
                    <a:pt x="67325" y="441"/>
                  </a:lnTo>
                  <a:lnTo>
                    <a:pt x="64155" y="335"/>
                  </a:lnTo>
                  <a:lnTo>
                    <a:pt x="60764" y="230"/>
                  </a:lnTo>
                  <a:lnTo>
                    <a:pt x="57172" y="153"/>
                  </a:lnTo>
                  <a:lnTo>
                    <a:pt x="53389" y="86"/>
                  </a:lnTo>
                  <a:lnTo>
                    <a:pt x="49443" y="38"/>
                  </a:lnTo>
                  <a:lnTo>
                    <a:pt x="45353" y="10"/>
                  </a:lnTo>
                  <a:lnTo>
                    <a:pt x="41148"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940;p26">
              <a:extLst>
                <a:ext uri="{FF2B5EF4-FFF2-40B4-BE49-F238E27FC236}">
                  <a16:creationId xmlns:a16="http://schemas.microsoft.com/office/drawing/2014/main" id="{55312ABC-B936-4E29-485D-B1CE39A12A19}"/>
                </a:ext>
              </a:extLst>
            </p:cNvPr>
            <p:cNvSpPr/>
            <p:nvPr/>
          </p:nvSpPr>
          <p:spPr>
            <a:xfrm>
              <a:off x="8191774" y="3231092"/>
              <a:ext cx="378261" cy="86296"/>
            </a:xfrm>
            <a:custGeom>
              <a:avLst/>
              <a:gdLst/>
              <a:ahLst/>
              <a:cxnLst/>
              <a:rect l="l" t="t" r="r" b="b"/>
              <a:pathLst>
                <a:path w="9617" h="2194" extrusionOk="0">
                  <a:moveTo>
                    <a:pt x="4473" y="0"/>
                  </a:moveTo>
                  <a:lnTo>
                    <a:pt x="4186" y="10"/>
                  </a:lnTo>
                  <a:lnTo>
                    <a:pt x="3860" y="29"/>
                  </a:lnTo>
                  <a:lnTo>
                    <a:pt x="3075" y="77"/>
                  </a:lnTo>
                  <a:lnTo>
                    <a:pt x="2223" y="154"/>
                  </a:lnTo>
                  <a:lnTo>
                    <a:pt x="1389" y="240"/>
                  </a:lnTo>
                  <a:lnTo>
                    <a:pt x="680" y="307"/>
                  </a:lnTo>
                  <a:lnTo>
                    <a:pt x="0" y="384"/>
                  </a:lnTo>
                  <a:lnTo>
                    <a:pt x="1657" y="1322"/>
                  </a:lnTo>
                  <a:lnTo>
                    <a:pt x="2184" y="1466"/>
                  </a:lnTo>
                  <a:lnTo>
                    <a:pt x="2730" y="1590"/>
                  </a:lnTo>
                  <a:lnTo>
                    <a:pt x="3305" y="1705"/>
                  </a:lnTo>
                  <a:lnTo>
                    <a:pt x="3899" y="1811"/>
                  </a:lnTo>
                  <a:lnTo>
                    <a:pt x="4502" y="1897"/>
                  </a:lnTo>
                  <a:lnTo>
                    <a:pt x="5096" y="1973"/>
                  </a:lnTo>
                  <a:lnTo>
                    <a:pt x="5690" y="2041"/>
                  </a:lnTo>
                  <a:lnTo>
                    <a:pt x="6264" y="2098"/>
                  </a:lnTo>
                  <a:lnTo>
                    <a:pt x="6820" y="2136"/>
                  </a:lnTo>
                  <a:lnTo>
                    <a:pt x="7337" y="2165"/>
                  </a:lnTo>
                  <a:lnTo>
                    <a:pt x="7826" y="2184"/>
                  </a:lnTo>
                  <a:lnTo>
                    <a:pt x="8266" y="2194"/>
                  </a:lnTo>
                  <a:lnTo>
                    <a:pt x="8649" y="2184"/>
                  </a:lnTo>
                  <a:lnTo>
                    <a:pt x="8975" y="2165"/>
                  </a:lnTo>
                  <a:lnTo>
                    <a:pt x="9234" y="2127"/>
                  </a:lnTo>
                  <a:lnTo>
                    <a:pt x="9339" y="2108"/>
                  </a:lnTo>
                  <a:lnTo>
                    <a:pt x="9416" y="2088"/>
                  </a:lnTo>
                  <a:lnTo>
                    <a:pt x="9483" y="2060"/>
                  </a:lnTo>
                  <a:lnTo>
                    <a:pt x="9531" y="2031"/>
                  </a:lnTo>
                  <a:lnTo>
                    <a:pt x="9569" y="2002"/>
                  </a:lnTo>
                  <a:lnTo>
                    <a:pt x="9598" y="1983"/>
                  </a:lnTo>
                  <a:lnTo>
                    <a:pt x="9617" y="1954"/>
                  </a:lnTo>
                  <a:lnTo>
                    <a:pt x="9617" y="1926"/>
                  </a:lnTo>
                  <a:lnTo>
                    <a:pt x="9617" y="1897"/>
                  </a:lnTo>
                  <a:lnTo>
                    <a:pt x="9598" y="1868"/>
                  </a:lnTo>
                  <a:lnTo>
                    <a:pt x="9578" y="1839"/>
                  </a:lnTo>
                  <a:lnTo>
                    <a:pt x="9540" y="1811"/>
                  </a:lnTo>
                  <a:lnTo>
                    <a:pt x="9464" y="1753"/>
                  </a:lnTo>
                  <a:lnTo>
                    <a:pt x="9349" y="1696"/>
                  </a:lnTo>
                  <a:lnTo>
                    <a:pt x="9224" y="1638"/>
                  </a:lnTo>
                  <a:lnTo>
                    <a:pt x="8927" y="1523"/>
                  </a:lnTo>
                  <a:lnTo>
                    <a:pt x="8611" y="1408"/>
                  </a:lnTo>
                  <a:lnTo>
                    <a:pt x="8314" y="1313"/>
                  </a:lnTo>
                  <a:lnTo>
                    <a:pt x="8190" y="1255"/>
                  </a:lnTo>
                  <a:lnTo>
                    <a:pt x="8084" y="1217"/>
                  </a:lnTo>
                  <a:lnTo>
                    <a:pt x="7605" y="997"/>
                  </a:lnTo>
                  <a:lnTo>
                    <a:pt x="7107" y="786"/>
                  </a:lnTo>
                  <a:lnTo>
                    <a:pt x="6628" y="604"/>
                  </a:lnTo>
                  <a:lnTo>
                    <a:pt x="6169" y="431"/>
                  </a:lnTo>
                  <a:lnTo>
                    <a:pt x="5747" y="288"/>
                  </a:lnTo>
                  <a:lnTo>
                    <a:pt x="5364" y="173"/>
                  </a:lnTo>
                  <a:lnTo>
                    <a:pt x="5058" y="77"/>
                  </a:lnTo>
                  <a:lnTo>
                    <a:pt x="4828" y="20"/>
                  </a:lnTo>
                  <a:lnTo>
                    <a:pt x="4761" y="10"/>
                  </a:lnTo>
                  <a:lnTo>
                    <a:pt x="4684" y="0"/>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941;p26">
              <a:extLst>
                <a:ext uri="{FF2B5EF4-FFF2-40B4-BE49-F238E27FC236}">
                  <a16:creationId xmlns:a16="http://schemas.microsoft.com/office/drawing/2014/main" id="{53FC5F38-9FE1-38AF-4623-5E9BDC7046FC}"/>
                </a:ext>
              </a:extLst>
            </p:cNvPr>
            <p:cNvSpPr/>
            <p:nvPr/>
          </p:nvSpPr>
          <p:spPr>
            <a:xfrm>
              <a:off x="8252423" y="3224681"/>
              <a:ext cx="342114" cy="102500"/>
            </a:xfrm>
            <a:custGeom>
              <a:avLst/>
              <a:gdLst/>
              <a:ahLst/>
              <a:cxnLst/>
              <a:rect l="l" t="t" r="r" b="b"/>
              <a:pathLst>
                <a:path w="8698" h="2606" extrusionOk="0">
                  <a:moveTo>
                    <a:pt x="2998" y="1"/>
                  </a:moveTo>
                  <a:lnTo>
                    <a:pt x="2797" y="10"/>
                  </a:lnTo>
                  <a:lnTo>
                    <a:pt x="2558" y="20"/>
                  </a:lnTo>
                  <a:lnTo>
                    <a:pt x="2021" y="68"/>
                  </a:lnTo>
                  <a:lnTo>
                    <a:pt x="1456" y="144"/>
                  </a:lnTo>
                  <a:lnTo>
                    <a:pt x="901" y="211"/>
                  </a:lnTo>
                  <a:lnTo>
                    <a:pt x="441" y="278"/>
                  </a:lnTo>
                  <a:lnTo>
                    <a:pt x="0" y="345"/>
                  </a:lnTo>
                  <a:lnTo>
                    <a:pt x="0" y="403"/>
                  </a:lnTo>
                  <a:lnTo>
                    <a:pt x="249" y="432"/>
                  </a:lnTo>
                  <a:lnTo>
                    <a:pt x="489" y="479"/>
                  </a:lnTo>
                  <a:lnTo>
                    <a:pt x="728" y="527"/>
                  </a:lnTo>
                  <a:lnTo>
                    <a:pt x="949" y="594"/>
                  </a:lnTo>
                  <a:lnTo>
                    <a:pt x="1169" y="661"/>
                  </a:lnTo>
                  <a:lnTo>
                    <a:pt x="1380" y="748"/>
                  </a:lnTo>
                  <a:lnTo>
                    <a:pt x="1571" y="843"/>
                  </a:lnTo>
                  <a:lnTo>
                    <a:pt x="1763" y="949"/>
                  </a:lnTo>
                  <a:lnTo>
                    <a:pt x="1945" y="1064"/>
                  </a:lnTo>
                  <a:lnTo>
                    <a:pt x="2117" y="1188"/>
                  </a:lnTo>
                  <a:lnTo>
                    <a:pt x="2270" y="1322"/>
                  </a:lnTo>
                  <a:lnTo>
                    <a:pt x="2424" y="1476"/>
                  </a:lnTo>
                  <a:lnTo>
                    <a:pt x="2558" y="1638"/>
                  </a:lnTo>
                  <a:lnTo>
                    <a:pt x="2692" y="1811"/>
                  </a:lnTo>
                  <a:lnTo>
                    <a:pt x="2807" y="2002"/>
                  </a:lnTo>
                  <a:lnTo>
                    <a:pt x="2912" y="2204"/>
                  </a:lnTo>
                  <a:lnTo>
                    <a:pt x="4205" y="2347"/>
                  </a:lnTo>
                  <a:lnTo>
                    <a:pt x="4770" y="2414"/>
                  </a:lnTo>
                  <a:lnTo>
                    <a:pt x="5335" y="2472"/>
                  </a:lnTo>
                  <a:lnTo>
                    <a:pt x="5747" y="2500"/>
                  </a:lnTo>
                  <a:lnTo>
                    <a:pt x="6207" y="2539"/>
                  </a:lnTo>
                  <a:lnTo>
                    <a:pt x="6686" y="2568"/>
                  </a:lnTo>
                  <a:lnTo>
                    <a:pt x="7155" y="2587"/>
                  </a:lnTo>
                  <a:lnTo>
                    <a:pt x="7586" y="2606"/>
                  </a:lnTo>
                  <a:lnTo>
                    <a:pt x="7950" y="2606"/>
                  </a:lnTo>
                  <a:lnTo>
                    <a:pt x="8218" y="2596"/>
                  </a:lnTo>
                  <a:lnTo>
                    <a:pt x="8314" y="2587"/>
                  </a:lnTo>
                  <a:lnTo>
                    <a:pt x="8381" y="2577"/>
                  </a:lnTo>
                  <a:lnTo>
                    <a:pt x="8506" y="2520"/>
                  </a:lnTo>
                  <a:lnTo>
                    <a:pt x="8602" y="2462"/>
                  </a:lnTo>
                  <a:lnTo>
                    <a:pt x="8640" y="2433"/>
                  </a:lnTo>
                  <a:lnTo>
                    <a:pt x="8659" y="2395"/>
                  </a:lnTo>
                  <a:lnTo>
                    <a:pt x="8678" y="2366"/>
                  </a:lnTo>
                  <a:lnTo>
                    <a:pt x="8697" y="2328"/>
                  </a:lnTo>
                  <a:lnTo>
                    <a:pt x="8697" y="2290"/>
                  </a:lnTo>
                  <a:lnTo>
                    <a:pt x="8697" y="2251"/>
                  </a:lnTo>
                  <a:lnTo>
                    <a:pt x="8678" y="2213"/>
                  </a:lnTo>
                  <a:lnTo>
                    <a:pt x="8659" y="2175"/>
                  </a:lnTo>
                  <a:lnTo>
                    <a:pt x="8592" y="2089"/>
                  </a:lnTo>
                  <a:lnTo>
                    <a:pt x="8496" y="1993"/>
                  </a:lnTo>
                  <a:lnTo>
                    <a:pt x="8362" y="1897"/>
                  </a:lnTo>
                  <a:lnTo>
                    <a:pt x="8199" y="1792"/>
                  </a:lnTo>
                  <a:lnTo>
                    <a:pt x="8008" y="1677"/>
                  </a:lnTo>
                  <a:lnTo>
                    <a:pt x="7778" y="1562"/>
                  </a:lnTo>
                  <a:lnTo>
                    <a:pt x="7519" y="1437"/>
                  </a:lnTo>
                  <a:lnTo>
                    <a:pt x="7232" y="1303"/>
                  </a:lnTo>
                  <a:lnTo>
                    <a:pt x="6906" y="1169"/>
                  </a:lnTo>
                  <a:lnTo>
                    <a:pt x="6542" y="1016"/>
                  </a:lnTo>
                  <a:lnTo>
                    <a:pt x="6063" y="834"/>
                  </a:lnTo>
                  <a:lnTo>
                    <a:pt x="5565" y="671"/>
                  </a:lnTo>
                  <a:lnTo>
                    <a:pt x="5086" y="518"/>
                  </a:lnTo>
                  <a:lnTo>
                    <a:pt x="4627" y="374"/>
                  </a:lnTo>
                  <a:lnTo>
                    <a:pt x="4205" y="259"/>
                  </a:lnTo>
                  <a:lnTo>
                    <a:pt x="3832" y="154"/>
                  </a:lnTo>
                  <a:lnTo>
                    <a:pt x="3286" y="20"/>
                  </a:lnTo>
                  <a:lnTo>
                    <a:pt x="3171" y="10"/>
                  </a:lnTo>
                  <a:lnTo>
                    <a:pt x="29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942;p26">
              <a:extLst>
                <a:ext uri="{FF2B5EF4-FFF2-40B4-BE49-F238E27FC236}">
                  <a16:creationId xmlns:a16="http://schemas.microsoft.com/office/drawing/2014/main" id="{BABC9218-ECEA-C4A4-EBF9-89BA0637AEC8}"/>
                </a:ext>
              </a:extLst>
            </p:cNvPr>
            <p:cNvSpPr/>
            <p:nvPr/>
          </p:nvSpPr>
          <p:spPr>
            <a:xfrm>
              <a:off x="7744222" y="3452213"/>
              <a:ext cx="62185" cy="898944"/>
            </a:xfrm>
            <a:custGeom>
              <a:avLst/>
              <a:gdLst/>
              <a:ahLst/>
              <a:cxnLst/>
              <a:rect l="l" t="t" r="r" b="b"/>
              <a:pathLst>
                <a:path w="1581" h="22855" extrusionOk="0">
                  <a:moveTo>
                    <a:pt x="1" y="1"/>
                  </a:moveTo>
                  <a:lnTo>
                    <a:pt x="1" y="22854"/>
                  </a:lnTo>
                  <a:lnTo>
                    <a:pt x="1581" y="22854"/>
                  </a:lnTo>
                  <a:lnTo>
                    <a:pt x="1581" y="1"/>
                  </a:lnTo>
                  <a:close/>
                </a:path>
              </a:pathLst>
            </a:custGeom>
            <a:solidFill>
              <a:srgbClr val="959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943;p26">
              <a:extLst>
                <a:ext uri="{FF2B5EF4-FFF2-40B4-BE49-F238E27FC236}">
                  <a16:creationId xmlns:a16="http://schemas.microsoft.com/office/drawing/2014/main" id="{59AEF4AB-4B7F-B743-0682-0072588D27E6}"/>
                </a:ext>
              </a:extLst>
            </p:cNvPr>
            <p:cNvSpPr/>
            <p:nvPr/>
          </p:nvSpPr>
          <p:spPr>
            <a:xfrm>
              <a:off x="7478656" y="4279862"/>
              <a:ext cx="592977" cy="160162"/>
            </a:xfrm>
            <a:custGeom>
              <a:avLst/>
              <a:gdLst/>
              <a:ahLst/>
              <a:cxnLst/>
              <a:rect l="l" t="t" r="r" b="b"/>
              <a:pathLst>
                <a:path w="15076" h="4072" extrusionOk="0">
                  <a:moveTo>
                    <a:pt x="4071" y="1"/>
                  </a:moveTo>
                  <a:lnTo>
                    <a:pt x="3860" y="10"/>
                  </a:lnTo>
                  <a:lnTo>
                    <a:pt x="3659" y="30"/>
                  </a:lnTo>
                  <a:lnTo>
                    <a:pt x="3458" y="49"/>
                  </a:lnTo>
                  <a:lnTo>
                    <a:pt x="3257" y="87"/>
                  </a:lnTo>
                  <a:lnTo>
                    <a:pt x="3055" y="135"/>
                  </a:lnTo>
                  <a:lnTo>
                    <a:pt x="2864" y="192"/>
                  </a:lnTo>
                  <a:lnTo>
                    <a:pt x="2672" y="250"/>
                  </a:lnTo>
                  <a:lnTo>
                    <a:pt x="2490" y="327"/>
                  </a:lnTo>
                  <a:lnTo>
                    <a:pt x="2308" y="403"/>
                  </a:lnTo>
                  <a:lnTo>
                    <a:pt x="2136" y="499"/>
                  </a:lnTo>
                  <a:lnTo>
                    <a:pt x="1964" y="595"/>
                  </a:lnTo>
                  <a:lnTo>
                    <a:pt x="1801" y="700"/>
                  </a:lnTo>
                  <a:lnTo>
                    <a:pt x="1638" y="815"/>
                  </a:lnTo>
                  <a:lnTo>
                    <a:pt x="1485" y="940"/>
                  </a:lnTo>
                  <a:lnTo>
                    <a:pt x="1341" y="1064"/>
                  </a:lnTo>
                  <a:lnTo>
                    <a:pt x="1197" y="1198"/>
                  </a:lnTo>
                  <a:lnTo>
                    <a:pt x="1063" y="1342"/>
                  </a:lnTo>
                  <a:lnTo>
                    <a:pt x="929" y="1485"/>
                  </a:lnTo>
                  <a:lnTo>
                    <a:pt x="814" y="1639"/>
                  </a:lnTo>
                  <a:lnTo>
                    <a:pt x="699" y="1802"/>
                  </a:lnTo>
                  <a:lnTo>
                    <a:pt x="594" y="1964"/>
                  </a:lnTo>
                  <a:lnTo>
                    <a:pt x="498" y="2137"/>
                  </a:lnTo>
                  <a:lnTo>
                    <a:pt x="402" y="2309"/>
                  </a:lnTo>
                  <a:lnTo>
                    <a:pt x="326" y="2491"/>
                  </a:lnTo>
                  <a:lnTo>
                    <a:pt x="249" y="2673"/>
                  </a:lnTo>
                  <a:lnTo>
                    <a:pt x="182" y="2865"/>
                  </a:lnTo>
                  <a:lnTo>
                    <a:pt x="134" y="3056"/>
                  </a:lnTo>
                  <a:lnTo>
                    <a:pt x="86" y="3257"/>
                  </a:lnTo>
                  <a:lnTo>
                    <a:pt x="48" y="3459"/>
                  </a:lnTo>
                  <a:lnTo>
                    <a:pt x="29" y="3660"/>
                  </a:lnTo>
                  <a:lnTo>
                    <a:pt x="10" y="3861"/>
                  </a:lnTo>
                  <a:lnTo>
                    <a:pt x="0" y="4072"/>
                  </a:lnTo>
                  <a:lnTo>
                    <a:pt x="1293" y="4072"/>
                  </a:lnTo>
                  <a:lnTo>
                    <a:pt x="1303" y="3928"/>
                  </a:lnTo>
                  <a:lnTo>
                    <a:pt x="1312" y="3794"/>
                  </a:lnTo>
                  <a:lnTo>
                    <a:pt x="1331" y="3650"/>
                  </a:lnTo>
                  <a:lnTo>
                    <a:pt x="1351" y="3516"/>
                  </a:lnTo>
                  <a:lnTo>
                    <a:pt x="1389" y="3382"/>
                  </a:lnTo>
                  <a:lnTo>
                    <a:pt x="1427" y="3248"/>
                  </a:lnTo>
                  <a:lnTo>
                    <a:pt x="1466" y="3123"/>
                  </a:lnTo>
                  <a:lnTo>
                    <a:pt x="1513" y="2999"/>
                  </a:lnTo>
                  <a:lnTo>
                    <a:pt x="1571" y="2874"/>
                  </a:lnTo>
                  <a:lnTo>
                    <a:pt x="1628" y="2750"/>
                  </a:lnTo>
                  <a:lnTo>
                    <a:pt x="1695" y="2635"/>
                  </a:lnTo>
                  <a:lnTo>
                    <a:pt x="1772" y="2520"/>
                  </a:lnTo>
                  <a:lnTo>
                    <a:pt x="1849" y="2415"/>
                  </a:lnTo>
                  <a:lnTo>
                    <a:pt x="1935" y="2309"/>
                  </a:lnTo>
                  <a:lnTo>
                    <a:pt x="2021" y="2213"/>
                  </a:lnTo>
                  <a:lnTo>
                    <a:pt x="2107" y="2108"/>
                  </a:lnTo>
                  <a:lnTo>
                    <a:pt x="2203" y="2022"/>
                  </a:lnTo>
                  <a:lnTo>
                    <a:pt x="2308" y="1936"/>
                  </a:lnTo>
                  <a:lnTo>
                    <a:pt x="2414" y="1849"/>
                  </a:lnTo>
                  <a:lnTo>
                    <a:pt x="2519" y="1773"/>
                  </a:lnTo>
                  <a:lnTo>
                    <a:pt x="2634" y="1706"/>
                  </a:lnTo>
                  <a:lnTo>
                    <a:pt x="2749" y="1639"/>
                  </a:lnTo>
                  <a:lnTo>
                    <a:pt x="2873" y="1572"/>
                  </a:lnTo>
                  <a:lnTo>
                    <a:pt x="2998" y="1514"/>
                  </a:lnTo>
                  <a:lnTo>
                    <a:pt x="3123" y="1466"/>
                  </a:lnTo>
                  <a:lnTo>
                    <a:pt x="3247" y="1428"/>
                  </a:lnTo>
                  <a:lnTo>
                    <a:pt x="3381" y="1390"/>
                  </a:lnTo>
                  <a:lnTo>
                    <a:pt x="3515" y="1351"/>
                  </a:lnTo>
                  <a:lnTo>
                    <a:pt x="3649" y="1332"/>
                  </a:lnTo>
                  <a:lnTo>
                    <a:pt x="3793" y="1313"/>
                  </a:lnTo>
                  <a:lnTo>
                    <a:pt x="3927" y="1304"/>
                  </a:lnTo>
                  <a:lnTo>
                    <a:pt x="11149" y="1304"/>
                  </a:lnTo>
                  <a:lnTo>
                    <a:pt x="11293" y="1313"/>
                  </a:lnTo>
                  <a:lnTo>
                    <a:pt x="11427" y="1332"/>
                  </a:lnTo>
                  <a:lnTo>
                    <a:pt x="11570" y="1351"/>
                  </a:lnTo>
                  <a:lnTo>
                    <a:pt x="11704" y="1390"/>
                  </a:lnTo>
                  <a:lnTo>
                    <a:pt x="11829" y="1428"/>
                  </a:lnTo>
                  <a:lnTo>
                    <a:pt x="11963" y="1466"/>
                  </a:lnTo>
                  <a:lnTo>
                    <a:pt x="12088" y="1514"/>
                  </a:lnTo>
                  <a:lnTo>
                    <a:pt x="12212" y="1572"/>
                  </a:lnTo>
                  <a:lnTo>
                    <a:pt x="12327" y="1639"/>
                  </a:lnTo>
                  <a:lnTo>
                    <a:pt x="12442" y="1706"/>
                  </a:lnTo>
                  <a:lnTo>
                    <a:pt x="12557" y="1773"/>
                  </a:lnTo>
                  <a:lnTo>
                    <a:pt x="12662" y="1849"/>
                  </a:lnTo>
                  <a:lnTo>
                    <a:pt x="12768" y="1936"/>
                  </a:lnTo>
                  <a:lnTo>
                    <a:pt x="12873" y="2022"/>
                  </a:lnTo>
                  <a:lnTo>
                    <a:pt x="12969" y="2108"/>
                  </a:lnTo>
                  <a:lnTo>
                    <a:pt x="13065" y="2213"/>
                  </a:lnTo>
                  <a:lnTo>
                    <a:pt x="13151" y="2309"/>
                  </a:lnTo>
                  <a:lnTo>
                    <a:pt x="13227" y="2415"/>
                  </a:lnTo>
                  <a:lnTo>
                    <a:pt x="13304" y="2520"/>
                  </a:lnTo>
                  <a:lnTo>
                    <a:pt x="13381" y="2635"/>
                  </a:lnTo>
                  <a:lnTo>
                    <a:pt x="13448" y="2750"/>
                  </a:lnTo>
                  <a:lnTo>
                    <a:pt x="13505" y="2874"/>
                  </a:lnTo>
                  <a:lnTo>
                    <a:pt x="13563" y="2999"/>
                  </a:lnTo>
                  <a:lnTo>
                    <a:pt x="13611" y="3123"/>
                  </a:lnTo>
                  <a:lnTo>
                    <a:pt x="13658" y="3248"/>
                  </a:lnTo>
                  <a:lnTo>
                    <a:pt x="13697" y="3382"/>
                  </a:lnTo>
                  <a:lnTo>
                    <a:pt x="13725" y="3516"/>
                  </a:lnTo>
                  <a:lnTo>
                    <a:pt x="13754" y="3650"/>
                  </a:lnTo>
                  <a:lnTo>
                    <a:pt x="13764" y="3794"/>
                  </a:lnTo>
                  <a:lnTo>
                    <a:pt x="13783" y="3928"/>
                  </a:lnTo>
                  <a:lnTo>
                    <a:pt x="13783" y="4072"/>
                  </a:lnTo>
                  <a:lnTo>
                    <a:pt x="15076" y="4072"/>
                  </a:lnTo>
                  <a:lnTo>
                    <a:pt x="15076" y="3861"/>
                  </a:lnTo>
                  <a:lnTo>
                    <a:pt x="15057" y="3660"/>
                  </a:lnTo>
                  <a:lnTo>
                    <a:pt x="15028" y="3459"/>
                  </a:lnTo>
                  <a:lnTo>
                    <a:pt x="14990" y="3257"/>
                  </a:lnTo>
                  <a:lnTo>
                    <a:pt x="14951" y="3056"/>
                  </a:lnTo>
                  <a:lnTo>
                    <a:pt x="14894" y="2865"/>
                  </a:lnTo>
                  <a:lnTo>
                    <a:pt x="14827" y="2673"/>
                  </a:lnTo>
                  <a:lnTo>
                    <a:pt x="14760" y="2491"/>
                  </a:lnTo>
                  <a:lnTo>
                    <a:pt x="14674" y="2309"/>
                  </a:lnTo>
                  <a:lnTo>
                    <a:pt x="14588" y="2137"/>
                  </a:lnTo>
                  <a:lnTo>
                    <a:pt x="14492" y="1964"/>
                  </a:lnTo>
                  <a:lnTo>
                    <a:pt x="14377" y="1802"/>
                  </a:lnTo>
                  <a:lnTo>
                    <a:pt x="14271" y="1639"/>
                  </a:lnTo>
                  <a:lnTo>
                    <a:pt x="14147" y="1485"/>
                  </a:lnTo>
                  <a:lnTo>
                    <a:pt x="14022" y="1342"/>
                  </a:lnTo>
                  <a:lnTo>
                    <a:pt x="13888" y="1198"/>
                  </a:lnTo>
                  <a:lnTo>
                    <a:pt x="13745" y="1064"/>
                  </a:lnTo>
                  <a:lnTo>
                    <a:pt x="13591" y="940"/>
                  </a:lnTo>
                  <a:lnTo>
                    <a:pt x="13438" y="815"/>
                  </a:lnTo>
                  <a:lnTo>
                    <a:pt x="13285" y="700"/>
                  </a:lnTo>
                  <a:lnTo>
                    <a:pt x="13112" y="595"/>
                  </a:lnTo>
                  <a:lnTo>
                    <a:pt x="12950" y="499"/>
                  </a:lnTo>
                  <a:lnTo>
                    <a:pt x="12768" y="403"/>
                  </a:lnTo>
                  <a:lnTo>
                    <a:pt x="12586" y="327"/>
                  </a:lnTo>
                  <a:lnTo>
                    <a:pt x="12404" y="250"/>
                  </a:lnTo>
                  <a:lnTo>
                    <a:pt x="12212" y="192"/>
                  </a:lnTo>
                  <a:lnTo>
                    <a:pt x="12021" y="135"/>
                  </a:lnTo>
                  <a:lnTo>
                    <a:pt x="11829" y="87"/>
                  </a:lnTo>
                  <a:lnTo>
                    <a:pt x="11628" y="49"/>
                  </a:lnTo>
                  <a:lnTo>
                    <a:pt x="11427" y="30"/>
                  </a:lnTo>
                  <a:lnTo>
                    <a:pt x="11216" y="10"/>
                  </a:lnTo>
                  <a:lnTo>
                    <a:pt x="110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944;p26">
              <a:extLst>
                <a:ext uri="{FF2B5EF4-FFF2-40B4-BE49-F238E27FC236}">
                  <a16:creationId xmlns:a16="http://schemas.microsoft.com/office/drawing/2014/main" id="{3D8A5C47-7229-89B4-6892-CF41C4B3439C}"/>
                </a:ext>
              </a:extLst>
            </p:cNvPr>
            <p:cNvSpPr/>
            <p:nvPr/>
          </p:nvSpPr>
          <p:spPr>
            <a:xfrm>
              <a:off x="7708076" y="3426608"/>
              <a:ext cx="134517" cy="208738"/>
            </a:xfrm>
            <a:custGeom>
              <a:avLst/>
              <a:gdLst/>
              <a:ahLst/>
              <a:cxnLst/>
              <a:rect l="l" t="t" r="r" b="b"/>
              <a:pathLst>
                <a:path w="3420" h="5307" extrusionOk="0">
                  <a:moveTo>
                    <a:pt x="0" y="0"/>
                  </a:moveTo>
                  <a:lnTo>
                    <a:pt x="642" y="5307"/>
                  </a:lnTo>
                  <a:lnTo>
                    <a:pt x="2768" y="5307"/>
                  </a:lnTo>
                  <a:lnTo>
                    <a:pt x="3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945;p26">
              <a:extLst>
                <a:ext uri="{FF2B5EF4-FFF2-40B4-BE49-F238E27FC236}">
                  <a16:creationId xmlns:a16="http://schemas.microsoft.com/office/drawing/2014/main" id="{F29F03B5-604B-B046-3BD4-1DA16568296A}"/>
                </a:ext>
              </a:extLst>
            </p:cNvPr>
            <p:cNvSpPr/>
            <p:nvPr/>
          </p:nvSpPr>
          <p:spPr>
            <a:xfrm>
              <a:off x="7343002" y="3414179"/>
              <a:ext cx="864646" cy="71624"/>
            </a:xfrm>
            <a:custGeom>
              <a:avLst/>
              <a:gdLst/>
              <a:ahLst/>
              <a:cxnLst/>
              <a:rect l="l" t="t" r="r" b="b"/>
              <a:pathLst>
                <a:path w="21983" h="1821" extrusionOk="0">
                  <a:moveTo>
                    <a:pt x="1" y="0"/>
                  </a:moveTo>
                  <a:lnTo>
                    <a:pt x="1" y="1820"/>
                  </a:lnTo>
                  <a:lnTo>
                    <a:pt x="21983" y="1820"/>
                  </a:lnTo>
                  <a:lnTo>
                    <a:pt x="21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946;p26">
              <a:extLst>
                <a:ext uri="{FF2B5EF4-FFF2-40B4-BE49-F238E27FC236}">
                  <a16:creationId xmlns:a16="http://schemas.microsoft.com/office/drawing/2014/main" id="{D171083A-291F-DCB0-9CF7-6153871E68BA}"/>
                </a:ext>
              </a:extLst>
            </p:cNvPr>
            <p:cNvSpPr/>
            <p:nvPr/>
          </p:nvSpPr>
          <p:spPr>
            <a:xfrm>
              <a:off x="7311733" y="3305310"/>
              <a:ext cx="926831" cy="137152"/>
            </a:xfrm>
            <a:custGeom>
              <a:avLst/>
              <a:gdLst/>
              <a:ahLst/>
              <a:cxnLst/>
              <a:rect l="l" t="t" r="r" b="b"/>
              <a:pathLst>
                <a:path w="23564" h="3487" extrusionOk="0">
                  <a:moveTo>
                    <a:pt x="3181" y="0"/>
                  </a:moveTo>
                  <a:lnTo>
                    <a:pt x="3008" y="19"/>
                  </a:lnTo>
                  <a:lnTo>
                    <a:pt x="2846" y="39"/>
                  </a:lnTo>
                  <a:lnTo>
                    <a:pt x="2683" y="67"/>
                  </a:lnTo>
                  <a:lnTo>
                    <a:pt x="2520" y="106"/>
                  </a:lnTo>
                  <a:lnTo>
                    <a:pt x="2357" y="154"/>
                  </a:lnTo>
                  <a:lnTo>
                    <a:pt x="2204" y="201"/>
                  </a:lnTo>
                  <a:lnTo>
                    <a:pt x="2051" y="259"/>
                  </a:lnTo>
                  <a:lnTo>
                    <a:pt x="1897" y="326"/>
                  </a:lnTo>
                  <a:lnTo>
                    <a:pt x="1754" y="403"/>
                  </a:lnTo>
                  <a:lnTo>
                    <a:pt x="1620" y="489"/>
                  </a:lnTo>
                  <a:lnTo>
                    <a:pt x="1476" y="575"/>
                  </a:lnTo>
                  <a:lnTo>
                    <a:pt x="1351" y="661"/>
                  </a:lnTo>
                  <a:lnTo>
                    <a:pt x="1227" y="767"/>
                  </a:lnTo>
                  <a:lnTo>
                    <a:pt x="1102" y="872"/>
                  </a:lnTo>
                  <a:lnTo>
                    <a:pt x="988" y="977"/>
                  </a:lnTo>
                  <a:lnTo>
                    <a:pt x="873" y="1092"/>
                  </a:lnTo>
                  <a:lnTo>
                    <a:pt x="767" y="1217"/>
                  </a:lnTo>
                  <a:lnTo>
                    <a:pt x="671" y="1341"/>
                  </a:lnTo>
                  <a:lnTo>
                    <a:pt x="576" y="1475"/>
                  </a:lnTo>
                  <a:lnTo>
                    <a:pt x="489" y="1609"/>
                  </a:lnTo>
                  <a:lnTo>
                    <a:pt x="403" y="1753"/>
                  </a:lnTo>
                  <a:lnTo>
                    <a:pt x="336" y="1897"/>
                  </a:lnTo>
                  <a:lnTo>
                    <a:pt x="269" y="2050"/>
                  </a:lnTo>
                  <a:lnTo>
                    <a:pt x="202" y="2194"/>
                  </a:lnTo>
                  <a:lnTo>
                    <a:pt x="154" y="2357"/>
                  </a:lnTo>
                  <a:lnTo>
                    <a:pt x="106" y="2510"/>
                  </a:lnTo>
                  <a:lnTo>
                    <a:pt x="68" y="2673"/>
                  </a:lnTo>
                  <a:lnTo>
                    <a:pt x="39" y="2835"/>
                  </a:lnTo>
                  <a:lnTo>
                    <a:pt x="20" y="3008"/>
                  </a:lnTo>
                  <a:lnTo>
                    <a:pt x="11" y="3180"/>
                  </a:lnTo>
                  <a:lnTo>
                    <a:pt x="1" y="3353"/>
                  </a:lnTo>
                  <a:lnTo>
                    <a:pt x="1" y="3487"/>
                  </a:lnTo>
                  <a:lnTo>
                    <a:pt x="23563" y="3487"/>
                  </a:lnTo>
                  <a:lnTo>
                    <a:pt x="23563" y="3353"/>
                  </a:lnTo>
                  <a:lnTo>
                    <a:pt x="23563" y="3180"/>
                  </a:lnTo>
                  <a:lnTo>
                    <a:pt x="23544" y="3008"/>
                  </a:lnTo>
                  <a:lnTo>
                    <a:pt x="23525" y="2835"/>
                  </a:lnTo>
                  <a:lnTo>
                    <a:pt x="23496" y="2673"/>
                  </a:lnTo>
                  <a:lnTo>
                    <a:pt x="23458" y="2510"/>
                  </a:lnTo>
                  <a:lnTo>
                    <a:pt x="23419" y="2357"/>
                  </a:lnTo>
                  <a:lnTo>
                    <a:pt x="23362" y="2194"/>
                  </a:lnTo>
                  <a:lnTo>
                    <a:pt x="23304" y="2050"/>
                  </a:lnTo>
                  <a:lnTo>
                    <a:pt x="23237" y="1897"/>
                  </a:lnTo>
                  <a:lnTo>
                    <a:pt x="23161" y="1753"/>
                  </a:lnTo>
                  <a:lnTo>
                    <a:pt x="23084" y="1609"/>
                  </a:lnTo>
                  <a:lnTo>
                    <a:pt x="22998" y="1475"/>
                  </a:lnTo>
                  <a:lnTo>
                    <a:pt x="22902" y="1341"/>
                  </a:lnTo>
                  <a:lnTo>
                    <a:pt x="22797" y="1217"/>
                  </a:lnTo>
                  <a:lnTo>
                    <a:pt x="22691" y="1092"/>
                  </a:lnTo>
                  <a:lnTo>
                    <a:pt x="22586" y="977"/>
                  </a:lnTo>
                  <a:lnTo>
                    <a:pt x="22471" y="872"/>
                  </a:lnTo>
                  <a:lnTo>
                    <a:pt x="22347" y="767"/>
                  </a:lnTo>
                  <a:lnTo>
                    <a:pt x="22222" y="661"/>
                  </a:lnTo>
                  <a:lnTo>
                    <a:pt x="22088" y="575"/>
                  </a:lnTo>
                  <a:lnTo>
                    <a:pt x="21954" y="489"/>
                  </a:lnTo>
                  <a:lnTo>
                    <a:pt x="21810" y="403"/>
                  </a:lnTo>
                  <a:lnTo>
                    <a:pt x="21667" y="326"/>
                  </a:lnTo>
                  <a:lnTo>
                    <a:pt x="21523" y="259"/>
                  </a:lnTo>
                  <a:lnTo>
                    <a:pt x="21370" y="201"/>
                  </a:lnTo>
                  <a:lnTo>
                    <a:pt x="21207" y="154"/>
                  </a:lnTo>
                  <a:lnTo>
                    <a:pt x="21054" y="106"/>
                  </a:lnTo>
                  <a:lnTo>
                    <a:pt x="20891" y="67"/>
                  </a:lnTo>
                  <a:lnTo>
                    <a:pt x="20728" y="39"/>
                  </a:lnTo>
                  <a:lnTo>
                    <a:pt x="20556" y="19"/>
                  </a:lnTo>
                  <a:lnTo>
                    <a:pt x="20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947;p26">
              <a:extLst>
                <a:ext uri="{FF2B5EF4-FFF2-40B4-BE49-F238E27FC236}">
                  <a16:creationId xmlns:a16="http://schemas.microsoft.com/office/drawing/2014/main" id="{0FE0A6D2-EB5E-9C76-3179-4C042D1EE2FE}"/>
                </a:ext>
              </a:extLst>
            </p:cNvPr>
            <p:cNvSpPr/>
            <p:nvPr/>
          </p:nvSpPr>
          <p:spPr>
            <a:xfrm>
              <a:off x="7532147" y="1433376"/>
              <a:ext cx="1154684" cy="1453100"/>
            </a:xfrm>
            <a:custGeom>
              <a:avLst/>
              <a:gdLst/>
              <a:ahLst/>
              <a:cxnLst/>
              <a:rect l="l" t="t" r="r" b="b"/>
              <a:pathLst>
                <a:path w="29357" h="36944" extrusionOk="0">
                  <a:moveTo>
                    <a:pt x="4818" y="1"/>
                  </a:moveTo>
                  <a:lnTo>
                    <a:pt x="3276" y="6399"/>
                  </a:lnTo>
                  <a:lnTo>
                    <a:pt x="3391" y="6351"/>
                  </a:lnTo>
                  <a:lnTo>
                    <a:pt x="3707" y="6236"/>
                  </a:lnTo>
                  <a:lnTo>
                    <a:pt x="3927" y="6159"/>
                  </a:lnTo>
                  <a:lnTo>
                    <a:pt x="4176" y="6083"/>
                  </a:lnTo>
                  <a:lnTo>
                    <a:pt x="4454" y="6006"/>
                  </a:lnTo>
                  <a:lnTo>
                    <a:pt x="4751" y="5929"/>
                  </a:lnTo>
                  <a:lnTo>
                    <a:pt x="5048" y="5862"/>
                  </a:lnTo>
                  <a:lnTo>
                    <a:pt x="5364" y="5815"/>
                  </a:lnTo>
                  <a:lnTo>
                    <a:pt x="5670" y="5776"/>
                  </a:lnTo>
                  <a:lnTo>
                    <a:pt x="5824" y="5767"/>
                  </a:lnTo>
                  <a:lnTo>
                    <a:pt x="6111" y="5767"/>
                  </a:lnTo>
                  <a:lnTo>
                    <a:pt x="6255" y="5776"/>
                  </a:lnTo>
                  <a:lnTo>
                    <a:pt x="6389" y="5795"/>
                  </a:lnTo>
                  <a:lnTo>
                    <a:pt x="6523" y="5824"/>
                  </a:lnTo>
                  <a:lnTo>
                    <a:pt x="6647" y="5853"/>
                  </a:lnTo>
                  <a:lnTo>
                    <a:pt x="6762" y="5901"/>
                  </a:lnTo>
                  <a:lnTo>
                    <a:pt x="6868" y="5958"/>
                  </a:lnTo>
                  <a:lnTo>
                    <a:pt x="6963" y="6016"/>
                  </a:lnTo>
                  <a:lnTo>
                    <a:pt x="7059" y="6092"/>
                  </a:lnTo>
                  <a:lnTo>
                    <a:pt x="7145" y="6169"/>
                  </a:lnTo>
                  <a:lnTo>
                    <a:pt x="7318" y="6341"/>
                  </a:lnTo>
                  <a:lnTo>
                    <a:pt x="7471" y="6533"/>
                  </a:lnTo>
                  <a:lnTo>
                    <a:pt x="7615" y="6744"/>
                  </a:lnTo>
                  <a:lnTo>
                    <a:pt x="7739" y="6964"/>
                  </a:lnTo>
                  <a:lnTo>
                    <a:pt x="7854" y="7203"/>
                  </a:lnTo>
                  <a:lnTo>
                    <a:pt x="7940" y="7452"/>
                  </a:lnTo>
                  <a:lnTo>
                    <a:pt x="7979" y="7587"/>
                  </a:lnTo>
                  <a:lnTo>
                    <a:pt x="8017" y="7711"/>
                  </a:lnTo>
                  <a:lnTo>
                    <a:pt x="8036" y="7845"/>
                  </a:lnTo>
                  <a:lnTo>
                    <a:pt x="8065" y="7979"/>
                  </a:lnTo>
                  <a:lnTo>
                    <a:pt x="8074" y="8113"/>
                  </a:lnTo>
                  <a:lnTo>
                    <a:pt x="8084" y="8247"/>
                  </a:lnTo>
                  <a:lnTo>
                    <a:pt x="8084" y="8381"/>
                  </a:lnTo>
                  <a:lnTo>
                    <a:pt x="8084" y="8525"/>
                  </a:lnTo>
                  <a:lnTo>
                    <a:pt x="8065" y="8659"/>
                  </a:lnTo>
                  <a:lnTo>
                    <a:pt x="8046" y="8793"/>
                  </a:lnTo>
                  <a:lnTo>
                    <a:pt x="8027" y="8927"/>
                  </a:lnTo>
                  <a:lnTo>
                    <a:pt x="7988" y="9062"/>
                  </a:lnTo>
                  <a:lnTo>
                    <a:pt x="7950" y="9196"/>
                  </a:lnTo>
                  <a:lnTo>
                    <a:pt x="7893" y="9330"/>
                  </a:lnTo>
                  <a:lnTo>
                    <a:pt x="7835" y="9464"/>
                  </a:lnTo>
                  <a:lnTo>
                    <a:pt x="7768" y="9588"/>
                  </a:lnTo>
                  <a:lnTo>
                    <a:pt x="7691" y="9713"/>
                  </a:lnTo>
                  <a:lnTo>
                    <a:pt x="7605" y="9837"/>
                  </a:lnTo>
                  <a:lnTo>
                    <a:pt x="7270" y="10288"/>
                  </a:lnTo>
                  <a:lnTo>
                    <a:pt x="6839" y="10833"/>
                  </a:lnTo>
                  <a:lnTo>
                    <a:pt x="5757" y="12194"/>
                  </a:lnTo>
                  <a:lnTo>
                    <a:pt x="5134" y="12989"/>
                  </a:lnTo>
                  <a:lnTo>
                    <a:pt x="4492" y="13841"/>
                  </a:lnTo>
                  <a:lnTo>
                    <a:pt x="4167" y="14291"/>
                  </a:lnTo>
                  <a:lnTo>
                    <a:pt x="3831" y="14751"/>
                  </a:lnTo>
                  <a:lnTo>
                    <a:pt x="3506" y="15220"/>
                  </a:lnTo>
                  <a:lnTo>
                    <a:pt x="3180" y="15699"/>
                  </a:lnTo>
                  <a:lnTo>
                    <a:pt x="2864" y="16188"/>
                  </a:lnTo>
                  <a:lnTo>
                    <a:pt x="2548" y="16686"/>
                  </a:lnTo>
                  <a:lnTo>
                    <a:pt x="2241" y="17184"/>
                  </a:lnTo>
                  <a:lnTo>
                    <a:pt x="1945" y="17691"/>
                  </a:lnTo>
                  <a:lnTo>
                    <a:pt x="1667" y="18209"/>
                  </a:lnTo>
                  <a:lnTo>
                    <a:pt x="1399" y="18716"/>
                  </a:lnTo>
                  <a:lnTo>
                    <a:pt x="1150" y="19233"/>
                  </a:lnTo>
                  <a:lnTo>
                    <a:pt x="920" y="19751"/>
                  </a:lnTo>
                  <a:lnTo>
                    <a:pt x="709" y="20268"/>
                  </a:lnTo>
                  <a:lnTo>
                    <a:pt x="527" y="20776"/>
                  </a:lnTo>
                  <a:lnTo>
                    <a:pt x="441" y="21034"/>
                  </a:lnTo>
                  <a:lnTo>
                    <a:pt x="364" y="21283"/>
                  </a:lnTo>
                  <a:lnTo>
                    <a:pt x="297" y="21532"/>
                  </a:lnTo>
                  <a:lnTo>
                    <a:pt x="230" y="21791"/>
                  </a:lnTo>
                  <a:lnTo>
                    <a:pt x="173" y="22040"/>
                  </a:lnTo>
                  <a:lnTo>
                    <a:pt x="125" y="22289"/>
                  </a:lnTo>
                  <a:lnTo>
                    <a:pt x="86" y="22528"/>
                  </a:lnTo>
                  <a:lnTo>
                    <a:pt x="48" y="22777"/>
                  </a:lnTo>
                  <a:lnTo>
                    <a:pt x="29" y="23017"/>
                  </a:lnTo>
                  <a:lnTo>
                    <a:pt x="10" y="23256"/>
                  </a:lnTo>
                  <a:lnTo>
                    <a:pt x="0" y="23496"/>
                  </a:lnTo>
                  <a:lnTo>
                    <a:pt x="0" y="23735"/>
                  </a:lnTo>
                  <a:lnTo>
                    <a:pt x="10" y="23908"/>
                  </a:lnTo>
                  <a:lnTo>
                    <a:pt x="19" y="24080"/>
                  </a:lnTo>
                  <a:lnTo>
                    <a:pt x="48" y="24272"/>
                  </a:lnTo>
                  <a:lnTo>
                    <a:pt x="77" y="24473"/>
                  </a:lnTo>
                  <a:lnTo>
                    <a:pt x="153" y="24894"/>
                  </a:lnTo>
                  <a:lnTo>
                    <a:pt x="259" y="25344"/>
                  </a:lnTo>
                  <a:lnTo>
                    <a:pt x="402" y="25823"/>
                  </a:lnTo>
                  <a:lnTo>
                    <a:pt x="565" y="26321"/>
                  </a:lnTo>
                  <a:lnTo>
                    <a:pt x="766" y="26839"/>
                  </a:lnTo>
                  <a:lnTo>
                    <a:pt x="996" y="27384"/>
                  </a:lnTo>
                  <a:lnTo>
                    <a:pt x="1245" y="27930"/>
                  </a:lnTo>
                  <a:lnTo>
                    <a:pt x="1389" y="28218"/>
                  </a:lnTo>
                  <a:lnTo>
                    <a:pt x="1542" y="28496"/>
                  </a:lnTo>
                  <a:lnTo>
                    <a:pt x="1695" y="28783"/>
                  </a:lnTo>
                  <a:lnTo>
                    <a:pt x="1858" y="29070"/>
                  </a:lnTo>
                  <a:lnTo>
                    <a:pt x="2031" y="29348"/>
                  </a:lnTo>
                  <a:lnTo>
                    <a:pt x="2213" y="29635"/>
                  </a:lnTo>
                  <a:lnTo>
                    <a:pt x="2395" y="29923"/>
                  </a:lnTo>
                  <a:lnTo>
                    <a:pt x="2586" y="30210"/>
                  </a:lnTo>
                  <a:lnTo>
                    <a:pt x="2797" y="30497"/>
                  </a:lnTo>
                  <a:lnTo>
                    <a:pt x="3008" y="30785"/>
                  </a:lnTo>
                  <a:lnTo>
                    <a:pt x="3218" y="31072"/>
                  </a:lnTo>
                  <a:lnTo>
                    <a:pt x="3448" y="31350"/>
                  </a:lnTo>
                  <a:lnTo>
                    <a:pt x="3688" y="31628"/>
                  </a:lnTo>
                  <a:lnTo>
                    <a:pt x="3927" y="31905"/>
                  </a:lnTo>
                  <a:lnTo>
                    <a:pt x="4176" y="32183"/>
                  </a:lnTo>
                  <a:lnTo>
                    <a:pt x="4444" y="32451"/>
                  </a:lnTo>
                  <a:lnTo>
                    <a:pt x="4703" y="32719"/>
                  </a:lnTo>
                  <a:lnTo>
                    <a:pt x="4981" y="32978"/>
                  </a:lnTo>
                  <a:lnTo>
                    <a:pt x="5268" y="33237"/>
                  </a:lnTo>
                  <a:lnTo>
                    <a:pt x="5565" y="33495"/>
                  </a:lnTo>
                  <a:lnTo>
                    <a:pt x="5862" y="33735"/>
                  </a:lnTo>
                  <a:lnTo>
                    <a:pt x="6168" y="33984"/>
                  </a:lnTo>
                  <a:lnTo>
                    <a:pt x="6494" y="34214"/>
                  </a:lnTo>
                  <a:lnTo>
                    <a:pt x="6820" y="34444"/>
                  </a:lnTo>
                  <a:lnTo>
                    <a:pt x="7155" y="34664"/>
                  </a:lnTo>
                  <a:lnTo>
                    <a:pt x="7500" y="34875"/>
                  </a:lnTo>
                  <a:lnTo>
                    <a:pt x="7845" y="35076"/>
                  </a:lnTo>
                  <a:lnTo>
                    <a:pt x="8209" y="35277"/>
                  </a:lnTo>
                  <a:lnTo>
                    <a:pt x="8582" y="35468"/>
                  </a:lnTo>
                  <a:lnTo>
                    <a:pt x="8956" y="35641"/>
                  </a:lnTo>
                  <a:lnTo>
                    <a:pt x="9339" y="35813"/>
                  </a:lnTo>
                  <a:lnTo>
                    <a:pt x="9741" y="35966"/>
                  </a:lnTo>
                  <a:lnTo>
                    <a:pt x="10143" y="36120"/>
                  </a:lnTo>
                  <a:lnTo>
                    <a:pt x="10555" y="36254"/>
                  </a:lnTo>
                  <a:lnTo>
                    <a:pt x="10977" y="36388"/>
                  </a:lnTo>
                  <a:lnTo>
                    <a:pt x="11408" y="36503"/>
                  </a:lnTo>
                  <a:lnTo>
                    <a:pt x="11848" y="36599"/>
                  </a:lnTo>
                  <a:lnTo>
                    <a:pt x="12298" y="36694"/>
                  </a:lnTo>
                  <a:lnTo>
                    <a:pt x="12758" y="36771"/>
                  </a:lnTo>
                  <a:lnTo>
                    <a:pt x="13228" y="36828"/>
                  </a:lnTo>
                  <a:lnTo>
                    <a:pt x="13697" y="36886"/>
                  </a:lnTo>
                  <a:lnTo>
                    <a:pt x="14185" y="36915"/>
                  </a:lnTo>
                  <a:lnTo>
                    <a:pt x="14683" y="36943"/>
                  </a:lnTo>
                  <a:lnTo>
                    <a:pt x="15699" y="36943"/>
                  </a:lnTo>
                  <a:lnTo>
                    <a:pt x="16216" y="36915"/>
                  </a:lnTo>
                  <a:lnTo>
                    <a:pt x="16570" y="36886"/>
                  </a:lnTo>
                  <a:lnTo>
                    <a:pt x="16915" y="36857"/>
                  </a:lnTo>
                  <a:lnTo>
                    <a:pt x="17260" y="36819"/>
                  </a:lnTo>
                  <a:lnTo>
                    <a:pt x="17595" y="36771"/>
                  </a:lnTo>
                  <a:lnTo>
                    <a:pt x="17930" y="36723"/>
                  </a:lnTo>
                  <a:lnTo>
                    <a:pt x="18266" y="36666"/>
                  </a:lnTo>
                  <a:lnTo>
                    <a:pt x="18591" y="36599"/>
                  </a:lnTo>
                  <a:lnTo>
                    <a:pt x="18907" y="36532"/>
                  </a:lnTo>
                  <a:lnTo>
                    <a:pt x="19233" y="36455"/>
                  </a:lnTo>
                  <a:lnTo>
                    <a:pt x="19539" y="36369"/>
                  </a:lnTo>
                  <a:lnTo>
                    <a:pt x="19856" y="36283"/>
                  </a:lnTo>
                  <a:lnTo>
                    <a:pt x="20152" y="36187"/>
                  </a:lnTo>
                  <a:lnTo>
                    <a:pt x="20459" y="36081"/>
                  </a:lnTo>
                  <a:lnTo>
                    <a:pt x="20756" y="35976"/>
                  </a:lnTo>
                  <a:lnTo>
                    <a:pt x="21043" y="35861"/>
                  </a:lnTo>
                  <a:lnTo>
                    <a:pt x="21331" y="35746"/>
                  </a:lnTo>
                  <a:lnTo>
                    <a:pt x="21608" y="35622"/>
                  </a:lnTo>
                  <a:lnTo>
                    <a:pt x="21886" y="35497"/>
                  </a:lnTo>
                  <a:lnTo>
                    <a:pt x="22164" y="35363"/>
                  </a:lnTo>
                  <a:lnTo>
                    <a:pt x="22432" y="35229"/>
                  </a:lnTo>
                  <a:lnTo>
                    <a:pt x="22700" y="35085"/>
                  </a:lnTo>
                  <a:lnTo>
                    <a:pt x="22959" y="34932"/>
                  </a:lnTo>
                  <a:lnTo>
                    <a:pt x="23208" y="34788"/>
                  </a:lnTo>
                  <a:lnTo>
                    <a:pt x="23457" y="34626"/>
                  </a:lnTo>
                  <a:lnTo>
                    <a:pt x="23706" y="34463"/>
                  </a:lnTo>
                  <a:lnTo>
                    <a:pt x="23945" y="34300"/>
                  </a:lnTo>
                  <a:lnTo>
                    <a:pt x="24185" y="34127"/>
                  </a:lnTo>
                  <a:lnTo>
                    <a:pt x="24415" y="33955"/>
                  </a:lnTo>
                  <a:lnTo>
                    <a:pt x="24635" y="33773"/>
                  </a:lnTo>
                  <a:lnTo>
                    <a:pt x="24855" y="33591"/>
                  </a:lnTo>
                  <a:lnTo>
                    <a:pt x="25076" y="33409"/>
                  </a:lnTo>
                  <a:lnTo>
                    <a:pt x="25286" y="33218"/>
                  </a:lnTo>
                  <a:lnTo>
                    <a:pt x="25497" y="33026"/>
                  </a:lnTo>
                  <a:lnTo>
                    <a:pt x="25698" y="32825"/>
                  </a:lnTo>
                  <a:lnTo>
                    <a:pt x="25890" y="32624"/>
                  </a:lnTo>
                  <a:lnTo>
                    <a:pt x="26081" y="32423"/>
                  </a:lnTo>
                  <a:lnTo>
                    <a:pt x="26273" y="32212"/>
                  </a:lnTo>
                  <a:lnTo>
                    <a:pt x="26455" y="32001"/>
                  </a:lnTo>
                  <a:lnTo>
                    <a:pt x="26627" y="31790"/>
                  </a:lnTo>
                  <a:lnTo>
                    <a:pt x="26800" y="31570"/>
                  </a:lnTo>
                  <a:lnTo>
                    <a:pt x="26962" y="31350"/>
                  </a:lnTo>
                  <a:lnTo>
                    <a:pt x="27125" y="31130"/>
                  </a:lnTo>
                  <a:lnTo>
                    <a:pt x="27279" y="30909"/>
                  </a:lnTo>
                  <a:lnTo>
                    <a:pt x="27432" y="30679"/>
                  </a:lnTo>
                  <a:lnTo>
                    <a:pt x="27575" y="30449"/>
                  </a:lnTo>
                  <a:lnTo>
                    <a:pt x="27719" y="30220"/>
                  </a:lnTo>
                  <a:lnTo>
                    <a:pt x="27978" y="29741"/>
                  </a:lnTo>
                  <a:lnTo>
                    <a:pt x="28217" y="29262"/>
                  </a:lnTo>
                  <a:lnTo>
                    <a:pt x="28438" y="28773"/>
                  </a:lnTo>
                  <a:lnTo>
                    <a:pt x="28639" y="28285"/>
                  </a:lnTo>
                  <a:lnTo>
                    <a:pt x="28811" y="27787"/>
                  </a:lnTo>
                  <a:lnTo>
                    <a:pt x="28964" y="27279"/>
                  </a:lnTo>
                  <a:lnTo>
                    <a:pt x="29098" y="26771"/>
                  </a:lnTo>
                  <a:lnTo>
                    <a:pt x="29156" y="26513"/>
                  </a:lnTo>
                  <a:lnTo>
                    <a:pt x="29204" y="26264"/>
                  </a:lnTo>
                  <a:lnTo>
                    <a:pt x="29252" y="26005"/>
                  </a:lnTo>
                  <a:lnTo>
                    <a:pt x="29290" y="25747"/>
                  </a:lnTo>
                  <a:lnTo>
                    <a:pt x="29319" y="25536"/>
                  </a:lnTo>
                  <a:lnTo>
                    <a:pt x="29338" y="25325"/>
                  </a:lnTo>
                  <a:lnTo>
                    <a:pt x="29347" y="25105"/>
                  </a:lnTo>
                  <a:lnTo>
                    <a:pt x="29357" y="24885"/>
                  </a:lnTo>
                  <a:lnTo>
                    <a:pt x="29357" y="24664"/>
                  </a:lnTo>
                  <a:lnTo>
                    <a:pt x="29347" y="24444"/>
                  </a:lnTo>
                  <a:lnTo>
                    <a:pt x="29328" y="24214"/>
                  </a:lnTo>
                  <a:lnTo>
                    <a:pt x="29309" y="23994"/>
                  </a:lnTo>
                  <a:lnTo>
                    <a:pt x="29280" y="23764"/>
                  </a:lnTo>
                  <a:lnTo>
                    <a:pt x="29252" y="23524"/>
                  </a:lnTo>
                  <a:lnTo>
                    <a:pt x="29165" y="23055"/>
                  </a:lnTo>
                  <a:lnTo>
                    <a:pt x="29060" y="22586"/>
                  </a:lnTo>
                  <a:lnTo>
                    <a:pt x="28926" y="22097"/>
                  </a:lnTo>
                  <a:lnTo>
                    <a:pt x="28773" y="21609"/>
                  </a:lnTo>
                  <a:lnTo>
                    <a:pt x="28600" y="21111"/>
                  </a:lnTo>
                  <a:lnTo>
                    <a:pt x="28409" y="20613"/>
                  </a:lnTo>
                  <a:lnTo>
                    <a:pt x="28188" y="20105"/>
                  </a:lnTo>
                  <a:lnTo>
                    <a:pt x="27959" y="19597"/>
                  </a:lnTo>
                  <a:lnTo>
                    <a:pt x="27710" y="19080"/>
                  </a:lnTo>
                  <a:lnTo>
                    <a:pt x="27441" y="18563"/>
                  </a:lnTo>
                  <a:lnTo>
                    <a:pt x="27154" y="18046"/>
                  </a:lnTo>
                  <a:lnTo>
                    <a:pt x="26857" y="17519"/>
                  </a:lnTo>
                  <a:lnTo>
                    <a:pt x="26541" y="17002"/>
                  </a:lnTo>
                  <a:lnTo>
                    <a:pt x="26215" y="16475"/>
                  </a:lnTo>
                  <a:lnTo>
                    <a:pt x="25871" y="15948"/>
                  </a:lnTo>
                  <a:lnTo>
                    <a:pt x="25526" y="15431"/>
                  </a:lnTo>
                  <a:lnTo>
                    <a:pt x="25152" y="14904"/>
                  </a:lnTo>
                  <a:lnTo>
                    <a:pt x="24779" y="14387"/>
                  </a:lnTo>
                  <a:lnTo>
                    <a:pt x="24396" y="13860"/>
                  </a:lnTo>
                  <a:lnTo>
                    <a:pt x="24003" y="13353"/>
                  </a:lnTo>
                  <a:lnTo>
                    <a:pt x="23601" y="12835"/>
                  </a:lnTo>
                  <a:lnTo>
                    <a:pt x="23189" y="12328"/>
                  </a:lnTo>
                  <a:lnTo>
                    <a:pt x="22767" y="11820"/>
                  </a:lnTo>
                  <a:lnTo>
                    <a:pt x="22346" y="11312"/>
                  </a:lnTo>
                  <a:lnTo>
                    <a:pt x="21924" y="10824"/>
                  </a:lnTo>
                  <a:lnTo>
                    <a:pt x="21493" y="10326"/>
                  </a:lnTo>
                  <a:lnTo>
                    <a:pt x="21053" y="9847"/>
                  </a:lnTo>
                  <a:lnTo>
                    <a:pt x="20622" y="9368"/>
                  </a:lnTo>
                  <a:lnTo>
                    <a:pt x="20181" y="8899"/>
                  </a:lnTo>
                  <a:lnTo>
                    <a:pt x="19741" y="8439"/>
                  </a:lnTo>
                  <a:lnTo>
                    <a:pt x="19300" y="7989"/>
                  </a:lnTo>
                  <a:lnTo>
                    <a:pt x="18859" y="7539"/>
                  </a:lnTo>
                  <a:lnTo>
                    <a:pt x="18419" y="7108"/>
                  </a:lnTo>
                  <a:lnTo>
                    <a:pt x="17547" y="6265"/>
                  </a:lnTo>
                  <a:lnTo>
                    <a:pt x="16695" y="5479"/>
                  </a:lnTo>
                  <a:lnTo>
                    <a:pt x="15871" y="4732"/>
                  </a:lnTo>
                  <a:lnTo>
                    <a:pt x="15066" y="4052"/>
                  </a:lnTo>
                  <a:lnTo>
                    <a:pt x="14674" y="3727"/>
                  </a:lnTo>
                  <a:lnTo>
                    <a:pt x="14300" y="3420"/>
                  </a:lnTo>
                  <a:lnTo>
                    <a:pt x="13927" y="3133"/>
                  </a:lnTo>
                  <a:lnTo>
                    <a:pt x="13572" y="2855"/>
                  </a:lnTo>
                  <a:lnTo>
                    <a:pt x="13228" y="2596"/>
                  </a:lnTo>
                  <a:lnTo>
                    <a:pt x="12892" y="2357"/>
                  </a:lnTo>
                  <a:lnTo>
                    <a:pt x="12576" y="2137"/>
                  </a:lnTo>
                  <a:lnTo>
                    <a:pt x="12270" y="1926"/>
                  </a:lnTo>
                  <a:lnTo>
                    <a:pt x="11982" y="1744"/>
                  </a:lnTo>
                  <a:lnTo>
                    <a:pt x="11705" y="1581"/>
                  </a:lnTo>
                  <a:lnTo>
                    <a:pt x="11446" y="1437"/>
                  </a:lnTo>
                  <a:lnTo>
                    <a:pt x="11207" y="1313"/>
                  </a:lnTo>
                  <a:lnTo>
                    <a:pt x="10986" y="1207"/>
                  </a:lnTo>
                  <a:lnTo>
                    <a:pt x="10785" y="1131"/>
                  </a:lnTo>
                  <a:lnTo>
                    <a:pt x="10603" y="1073"/>
                  </a:lnTo>
                  <a:lnTo>
                    <a:pt x="10450" y="1035"/>
                  </a:lnTo>
                  <a:lnTo>
                    <a:pt x="10306" y="1025"/>
                  </a:lnTo>
                  <a:lnTo>
                    <a:pt x="10249" y="1025"/>
                  </a:lnTo>
                  <a:lnTo>
                    <a:pt x="10191" y="1035"/>
                  </a:lnTo>
                  <a:lnTo>
                    <a:pt x="9981" y="1083"/>
                  </a:lnTo>
                  <a:lnTo>
                    <a:pt x="9760" y="1112"/>
                  </a:lnTo>
                  <a:lnTo>
                    <a:pt x="9540" y="1131"/>
                  </a:lnTo>
                  <a:lnTo>
                    <a:pt x="9320" y="1140"/>
                  </a:lnTo>
                  <a:lnTo>
                    <a:pt x="9090" y="1140"/>
                  </a:lnTo>
                  <a:lnTo>
                    <a:pt x="8869" y="1131"/>
                  </a:lnTo>
                  <a:lnTo>
                    <a:pt x="8640" y="1121"/>
                  </a:lnTo>
                  <a:lnTo>
                    <a:pt x="8410" y="1093"/>
                  </a:lnTo>
                  <a:lnTo>
                    <a:pt x="8180" y="1064"/>
                  </a:lnTo>
                  <a:lnTo>
                    <a:pt x="7950" y="1025"/>
                  </a:lnTo>
                  <a:lnTo>
                    <a:pt x="7509" y="939"/>
                  </a:lnTo>
                  <a:lnTo>
                    <a:pt x="7078" y="834"/>
                  </a:lnTo>
                  <a:lnTo>
                    <a:pt x="6667" y="719"/>
                  </a:lnTo>
                  <a:lnTo>
                    <a:pt x="6283" y="594"/>
                  </a:lnTo>
                  <a:lnTo>
                    <a:pt x="5929" y="470"/>
                  </a:lnTo>
                  <a:lnTo>
                    <a:pt x="5613" y="345"/>
                  </a:lnTo>
                  <a:lnTo>
                    <a:pt x="5345" y="240"/>
                  </a:lnTo>
                  <a:lnTo>
                    <a:pt x="4962" y="68"/>
                  </a:lnTo>
                  <a:lnTo>
                    <a:pt x="48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948;p26">
              <a:extLst>
                <a:ext uri="{FF2B5EF4-FFF2-40B4-BE49-F238E27FC236}">
                  <a16:creationId xmlns:a16="http://schemas.microsoft.com/office/drawing/2014/main" id="{3903CFA6-1E07-DAB6-20B5-17427C12661E}"/>
                </a:ext>
              </a:extLst>
            </p:cNvPr>
            <p:cNvSpPr/>
            <p:nvPr/>
          </p:nvSpPr>
          <p:spPr>
            <a:xfrm>
              <a:off x="7128685" y="1433376"/>
              <a:ext cx="722971" cy="837900"/>
            </a:xfrm>
            <a:custGeom>
              <a:avLst/>
              <a:gdLst/>
              <a:ahLst/>
              <a:cxnLst/>
              <a:rect l="l" t="t" r="r" b="b"/>
              <a:pathLst>
                <a:path w="18381" h="21303" extrusionOk="0">
                  <a:moveTo>
                    <a:pt x="11551" y="1"/>
                  </a:moveTo>
                  <a:lnTo>
                    <a:pt x="10919" y="403"/>
                  </a:lnTo>
                  <a:lnTo>
                    <a:pt x="10306" y="815"/>
                  </a:lnTo>
                  <a:lnTo>
                    <a:pt x="9703" y="1236"/>
                  </a:lnTo>
                  <a:lnTo>
                    <a:pt x="9118" y="1658"/>
                  </a:lnTo>
                  <a:lnTo>
                    <a:pt x="8553" y="2079"/>
                  </a:lnTo>
                  <a:lnTo>
                    <a:pt x="8007" y="2501"/>
                  </a:lnTo>
                  <a:lnTo>
                    <a:pt x="7471" y="2932"/>
                  </a:lnTo>
                  <a:lnTo>
                    <a:pt x="6954" y="3353"/>
                  </a:lnTo>
                  <a:lnTo>
                    <a:pt x="6456" y="3784"/>
                  </a:lnTo>
                  <a:lnTo>
                    <a:pt x="5977" y="4205"/>
                  </a:lnTo>
                  <a:lnTo>
                    <a:pt x="5507" y="4627"/>
                  </a:lnTo>
                  <a:lnTo>
                    <a:pt x="5067" y="5039"/>
                  </a:lnTo>
                  <a:lnTo>
                    <a:pt x="4636" y="5451"/>
                  </a:lnTo>
                  <a:lnTo>
                    <a:pt x="4224" y="5862"/>
                  </a:lnTo>
                  <a:lnTo>
                    <a:pt x="3831" y="6265"/>
                  </a:lnTo>
                  <a:lnTo>
                    <a:pt x="3458" y="6657"/>
                  </a:lnTo>
                  <a:lnTo>
                    <a:pt x="3103" y="7041"/>
                  </a:lnTo>
                  <a:lnTo>
                    <a:pt x="2768" y="7405"/>
                  </a:lnTo>
                  <a:lnTo>
                    <a:pt x="2442" y="7768"/>
                  </a:lnTo>
                  <a:lnTo>
                    <a:pt x="2146" y="8123"/>
                  </a:lnTo>
                  <a:lnTo>
                    <a:pt x="1868" y="8458"/>
                  </a:lnTo>
                  <a:lnTo>
                    <a:pt x="1600" y="8784"/>
                  </a:lnTo>
                  <a:lnTo>
                    <a:pt x="1360" y="9090"/>
                  </a:lnTo>
                  <a:lnTo>
                    <a:pt x="1130" y="9387"/>
                  </a:lnTo>
                  <a:lnTo>
                    <a:pt x="929" y="9665"/>
                  </a:lnTo>
                  <a:lnTo>
                    <a:pt x="747" y="9924"/>
                  </a:lnTo>
                  <a:lnTo>
                    <a:pt x="584" y="10173"/>
                  </a:lnTo>
                  <a:lnTo>
                    <a:pt x="441" y="10393"/>
                  </a:lnTo>
                  <a:lnTo>
                    <a:pt x="316" y="10594"/>
                  </a:lnTo>
                  <a:lnTo>
                    <a:pt x="211" y="10776"/>
                  </a:lnTo>
                  <a:lnTo>
                    <a:pt x="125" y="10929"/>
                  </a:lnTo>
                  <a:lnTo>
                    <a:pt x="57" y="11063"/>
                  </a:lnTo>
                  <a:lnTo>
                    <a:pt x="29" y="11159"/>
                  </a:lnTo>
                  <a:lnTo>
                    <a:pt x="10" y="11255"/>
                  </a:lnTo>
                  <a:lnTo>
                    <a:pt x="0" y="11351"/>
                  </a:lnTo>
                  <a:lnTo>
                    <a:pt x="0" y="11446"/>
                  </a:lnTo>
                  <a:lnTo>
                    <a:pt x="19" y="11542"/>
                  </a:lnTo>
                  <a:lnTo>
                    <a:pt x="48" y="11638"/>
                  </a:lnTo>
                  <a:lnTo>
                    <a:pt x="86" y="11734"/>
                  </a:lnTo>
                  <a:lnTo>
                    <a:pt x="144" y="11810"/>
                  </a:lnTo>
                  <a:lnTo>
                    <a:pt x="498" y="12299"/>
                  </a:lnTo>
                  <a:lnTo>
                    <a:pt x="862" y="12778"/>
                  </a:lnTo>
                  <a:lnTo>
                    <a:pt x="1226" y="13228"/>
                  </a:lnTo>
                  <a:lnTo>
                    <a:pt x="1580" y="13669"/>
                  </a:lnTo>
                  <a:lnTo>
                    <a:pt x="1944" y="14090"/>
                  </a:lnTo>
                  <a:lnTo>
                    <a:pt x="2308" y="14492"/>
                  </a:lnTo>
                  <a:lnTo>
                    <a:pt x="2672" y="14885"/>
                  </a:lnTo>
                  <a:lnTo>
                    <a:pt x="3027" y="15268"/>
                  </a:lnTo>
                  <a:lnTo>
                    <a:pt x="3391" y="15623"/>
                  </a:lnTo>
                  <a:lnTo>
                    <a:pt x="3745" y="15967"/>
                  </a:lnTo>
                  <a:lnTo>
                    <a:pt x="4109" y="16303"/>
                  </a:lnTo>
                  <a:lnTo>
                    <a:pt x="4463" y="16619"/>
                  </a:lnTo>
                  <a:lnTo>
                    <a:pt x="4818" y="16925"/>
                  </a:lnTo>
                  <a:lnTo>
                    <a:pt x="5172" y="17222"/>
                  </a:lnTo>
                  <a:lnTo>
                    <a:pt x="5517" y="17500"/>
                  </a:lnTo>
                  <a:lnTo>
                    <a:pt x="5871" y="17758"/>
                  </a:lnTo>
                  <a:lnTo>
                    <a:pt x="6216" y="18017"/>
                  </a:lnTo>
                  <a:lnTo>
                    <a:pt x="6561" y="18257"/>
                  </a:lnTo>
                  <a:lnTo>
                    <a:pt x="6896" y="18486"/>
                  </a:lnTo>
                  <a:lnTo>
                    <a:pt x="7241" y="18707"/>
                  </a:lnTo>
                  <a:lnTo>
                    <a:pt x="7576" y="18908"/>
                  </a:lnTo>
                  <a:lnTo>
                    <a:pt x="7902" y="19099"/>
                  </a:lnTo>
                  <a:lnTo>
                    <a:pt x="8228" y="19291"/>
                  </a:lnTo>
                  <a:lnTo>
                    <a:pt x="8553" y="19463"/>
                  </a:lnTo>
                  <a:lnTo>
                    <a:pt x="8879" y="19626"/>
                  </a:lnTo>
                  <a:lnTo>
                    <a:pt x="9195" y="19779"/>
                  </a:lnTo>
                  <a:lnTo>
                    <a:pt x="9501" y="19923"/>
                  </a:lnTo>
                  <a:lnTo>
                    <a:pt x="9808" y="20057"/>
                  </a:lnTo>
                  <a:lnTo>
                    <a:pt x="10114" y="20182"/>
                  </a:lnTo>
                  <a:lnTo>
                    <a:pt x="10411" y="20306"/>
                  </a:lnTo>
                  <a:lnTo>
                    <a:pt x="10699" y="20412"/>
                  </a:lnTo>
                  <a:lnTo>
                    <a:pt x="10986" y="20517"/>
                  </a:lnTo>
                  <a:lnTo>
                    <a:pt x="11542" y="20689"/>
                  </a:lnTo>
                  <a:lnTo>
                    <a:pt x="12068" y="20843"/>
                  </a:lnTo>
                  <a:lnTo>
                    <a:pt x="12576" y="20967"/>
                  </a:lnTo>
                  <a:lnTo>
                    <a:pt x="13055" y="21072"/>
                  </a:lnTo>
                  <a:lnTo>
                    <a:pt x="13505" y="21149"/>
                  </a:lnTo>
                  <a:lnTo>
                    <a:pt x="13917" y="21207"/>
                  </a:lnTo>
                  <a:lnTo>
                    <a:pt x="14310" y="21245"/>
                  </a:lnTo>
                  <a:lnTo>
                    <a:pt x="14664" y="21274"/>
                  </a:lnTo>
                  <a:lnTo>
                    <a:pt x="14980" y="21293"/>
                  </a:lnTo>
                  <a:lnTo>
                    <a:pt x="15258" y="21302"/>
                  </a:lnTo>
                  <a:lnTo>
                    <a:pt x="15497" y="21302"/>
                  </a:lnTo>
                  <a:lnTo>
                    <a:pt x="15699" y="21293"/>
                  </a:lnTo>
                  <a:lnTo>
                    <a:pt x="15976" y="21274"/>
                  </a:lnTo>
                  <a:lnTo>
                    <a:pt x="16072" y="21264"/>
                  </a:lnTo>
                  <a:lnTo>
                    <a:pt x="16369" y="21235"/>
                  </a:lnTo>
                  <a:lnTo>
                    <a:pt x="16647" y="21187"/>
                  </a:lnTo>
                  <a:lnTo>
                    <a:pt x="16905" y="21130"/>
                  </a:lnTo>
                  <a:lnTo>
                    <a:pt x="17135" y="21053"/>
                  </a:lnTo>
                  <a:lnTo>
                    <a:pt x="17356" y="20958"/>
                  </a:lnTo>
                  <a:lnTo>
                    <a:pt x="17547" y="20852"/>
                  </a:lnTo>
                  <a:lnTo>
                    <a:pt x="17719" y="20728"/>
                  </a:lnTo>
                  <a:lnTo>
                    <a:pt x="17873" y="20594"/>
                  </a:lnTo>
                  <a:lnTo>
                    <a:pt x="18007" y="20450"/>
                  </a:lnTo>
                  <a:lnTo>
                    <a:pt x="18122" y="20297"/>
                  </a:lnTo>
                  <a:lnTo>
                    <a:pt x="18218" y="20134"/>
                  </a:lnTo>
                  <a:lnTo>
                    <a:pt x="18285" y="19961"/>
                  </a:lnTo>
                  <a:lnTo>
                    <a:pt x="18342" y="19779"/>
                  </a:lnTo>
                  <a:lnTo>
                    <a:pt x="18371" y="19588"/>
                  </a:lnTo>
                  <a:lnTo>
                    <a:pt x="18380" y="19396"/>
                  </a:lnTo>
                  <a:lnTo>
                    <a:pt x="18371" y="19195"/>
                  </a:lnTo>
                  <a:lnTo>
                    <a:pt x="18342" y="18994"/>
                  </a:lnTo>
                  <a:lnTo>
                    <a:pt x="18294" y="18793"/>
                  </a:lnTo>
                  <a:lnTo>
                    <a:pt x="18227" y="18582"/>
                  </a:lnTo>
                  <a:lnTo>
                    <a:pt x="18141" y="18371"/>
                  </a:lnTo>
                  <a:lnTo>
                    <a:pt x="18026" y="18161"/>
                  </a:lnTo>
                  <a:lnTo>
                    <a:pt x="17901" y="17940"/>
                  </a:lnTo>
                  <a:lnTo>
                    <a:pt x="17748" y="17730"/>
                  </a:lnTo>
                  <a:lnTo>
                    <a:pt x="17585" y="17529"/>
                  </a:lnTo>
                  <a:lnTo>
                    <a:pt x="17394" y="17318"/>
                  </a:lnTo>
                  <a:lnTo>
                    <a:pt x="17183" y="17117"/>
                  </a:lnTo>
                  <a:lnTo>
                    <a:pt x="16963" y="16916"/>
                  </a:lnTo>
                  <a:lnTo>
                    <a:pt x="16714" y="16724"/>
                  </a:lnTo>
                  <a:lnTo>
                    <a:pt x="16446" y="16532"/>
                  </a:lnTo>
                  <a:lnTo>
                    <a:pt x="16158" y="16360"/>
                  </a:lnTo>
                  <a:lnTo>
                    <a:pt x="15852" y="16188"/>
                  </a:lnTo>
                  <a:lnTo>
                    <a:pt x="15526" y="16025"/>
                  </a:lnTo>
                  <a:lnTo>
                    <a:pt x="14817" y="15699"/>
                  </a:lnTo>
                  <a:lnTo>
                    <a:pt x="14022" y="15345"/>
                  </a:lnTo>
                  <a:lnTo>
                    <a:pt x="13179" y="14981"/>
                  </a:lnTo>
                  <a:lnTo>
                    <a:pt x="12289" y="14607"/>
                  </a:lnTo>
                  <a:lnTo>
                    <a:pt x="10459" y="13851"/>
                  </a:lnTo>
                  <a:lnTo>
                    <a:pt x="8659" y="13132"/>
                  </a:lnTo>
                  <a:lnTo>
                    <a:pt x="7021" y="12491"/>
                  </a:lnTo>
                  <a:lnTo>
                    <a:pt x="5689" y="11973"/>
                  </a:lnTo>
                  <a:lnTo>
                    <a:pt x="4463" y="11494"/>
                  </a:lnTo>
                  <a:lnTo>
                    <a:pt x="10804" y="2175"/>
                  </a:lnTo>
                  <a:lnTo>
                    <a:pt x="11015" y="1868"/>
                  </a:lnTo>
                  <a:lnTo>
                    <a:pt x="11216" y="1533"/>
                  </a:lnTo>
                  <a:lnTo>
                    <a:pt x="11408" y="1188"/>
                  </a:lnTo>
                  <a:lnTo>
                    <a:pt x="11494" y="1016"/>
                  </a:lnTo>
                  <a:lnTo>
                    <a:pt x="11561" y="853"/>
                  </a:lnTo>
                  <a:lnTo>
                    <a:pt x="11628" y="700"/>
                  </a:lnTo>
                  <a:lnTo>
                    <a:pt x="11666" y="556"/>
                  </a:lnTo>
                  <a:lnTo>
                    <a:pt x="11704" y="422"/>
                  </a:lnTo>
                  <a:lnTo>
                    <a:pt x="11714" y="298"/>
                  </a:lnTo>
                  <a:lnTo>
                    <a:pt x="11704" y="192"/>
                  </a:lnTo>
                  <a:lnTo>
                    <a:pt x="11695" y="144"/>
                  </a:lnTo>
                  <a:lnTo>
                    <a:pt x="11676" y="106"/>
                  </a:lnTo>
                  <a:lnTo>
                    <a:pt x="11657" y="68"/>
                  </a:lnTo>
                  <a:lnTo>
                    <a:pt x="11628" y="39"/>
                  </a:lnTo>
                  <a:lnTo>
                    <a:pt x="11590" y="20"/>
                  </a:lnTo>
                  <a:lnTo>
                    <a:pt x="1155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949;p26">
              <a:extLst>
                <a:ext uri="{FF2B5EF4-FFF2-40B4-BE49-F238E27FC236}">
                  <a16:creationId xmlns:a16="http://schemas.microsoft.com/office/drawing/2014/main" id="{EB631B65-7020-1527-0954-4B4230795ADF}"/>
                </a:ext>
              </a:extLst>
            </p:cNvPr>
            <p:cNvSpPr/>
            <p:nvPr/>
          </p:nvSpPr>
          <p:spPr>
            <a:xfrm>
              <a:off x="7365617" y="1934024"/>
              <a:ext cx="505226" cy="418222"/>
            </a:xfrm>
            <a:custGeom>
              <a:avLst/>
              <a:gdLst/>
              <a:ahLst/>
              <a:cxnLst/>
              <a:rect l="l" t="t" r="r" b="b"/>
              <a:pathLst>
                <a:path w="12845" h="10633" extrusionOk="0">
                  <a:moveTo>
                    <a:pt x="1619" y="1"/>
                  </a:moveTo>
                  <a:lnTo>
                    <a:pt x="1" y="6667"/>
                  </a:lnTo>
                  <a:lnTo>
                    <a:pt x="547" y="6964"/>
                  </a:lnTo>
                  <a:lnTo>
                    <a:pt x="1093" y="7242"/>
                  </a:lnTo>
                  <a:lnTo>
                    <a:pt x="1629" y="7510"/>
                  </a:lnTo>
                  <a:lnTo>
                    <a:pt x="2156" y="7759"/>
                  </a:lnTo>
                  <a:lnTo>
                    <a:pt x="2673" y="7999"/>
                  </a:lnTo>
                  <a:lnTo>
                    <a:pt x="3181" y="8229"/>
                  </a:lnTo>
                  <a:lnTo>
                    <a:pt x="3679" y="8439"/>
                  </a:lnTo>
                  <a:lnTo>
                    <a:pt x="4177" y="8640"/>
                  </a:lnTo>
                  <a:lnTo>
                    <a:pt x="4656" y="8832"/>
                  </a:lnTo>
                  <a:lnTo>
                    <a:pt x="5125" y="9014"/>
                  </a:lnTo>
                  <a:lnTo>
                    <a:pt x="5575" y="9177"/>
                  </a:lnTo>
                  <a:lnTo>
                    <a:pt x="6016" y="9330"/>
                  </a:lnTo>
                  <a:lnTo>
                    <a:pt x="6859" y="9608"/>
                  </a:lnTo>
                  <a:lnTo>
                    <a:pt x="7634" y="9857"/>
                  </a:lnTo>
                  <a:lnTo>
                    <a:pt x="8343" y="10058"/>
                  </a:lnTo>
                  <a:lnTo>
                    <a:pt x="8975" y="10221"/>
                  </a:lnTo>
                  <a:lnTo>
                    <a:pt x="9531" y="10355"/>
                  </a:lnTo>
                  <a:lnTo>
                    <a:pt x="10000" y="10460"/>
                  </a:lnTo>
                  <a:lnTo>
                    <a:pt x="10374" y="10537"/>
                  </a:lnTo>
                  <a:lnTo>
                    <a:pt x="10642" y="10594"/>
                  </a:lnTo>
                  <a:lnTo>
                    <a:pt x="10872" y="10633"/>
                  </a:lnTo>
                  <a:lnTo>
                    <a:pt x="11025" y="10614"/>
                  </a:lnTo>
                  <a:lnTo>
                    <a:pt x="11169" y="10594"/>
                  </a:lnTo>
                  <a:lnTo>
                    <a:pt x="11303" y="10566"/>
                  </a:lnTo>
                  <a:lnTo>
                    <a:pt x="11437" y="10527"/>
                  </a:lnTo>
                  <a:lnTo>
                    <a:pt x="11561" y="10489"/>
                  </a:lnTo>
                  <a:lnTo>
                    <a:pt x="11686" y="10441"/>
                  </a:lnTo>
                  <a:lnTo>
                    <a:pt x="11801" y="10384"/>
                  </a:lnTo>
                  <a:lnTo>
                    <a:pt x="11906" y="10326"/>
                  </a:lnTo>
                  <a:lnTo>
                    <a:pt x="12012" y="10259"/>
                  </a:lnTo>
                  <a:lnTo>
                    <a:pt x="12098" y="10182"/>
                  </a:lnTo>
                  <a:lnTo>
                    <a:pt x="12194" y="10106"/>
                  </a:lnTo>
                  <a:lnTo>
                    <a:pt x="12270" y="10020"/>
                  </a:lnTo>
                  <a:lnTo>
                    <a:pt x="12356" y="9933"/>
                  </a:lnTo>
                  <a:lnTo>
                    <a:pt x="12423" y="9838"/>
                  </a:lnTo>
                  <a:lnTo>
                    <a:pt x="12490" y="9742"/>
                  </a:lnTo>
                  <a:lnTo>
                    <a:pt x="12548" y="9637"/>
                  </a:lnTo>
                  <a:lnTo>
                    <a:pt x="12605" y="9531"/>
                  </a:lnTo>
                  <a:lnTo>
                    <a:pt x="12653" y="9416"/>
                  </a:lnTo>
                  <a:lnTo>
                    <a:pt x="12692" y="9301"/>
                  </a:lnTo>
                  <a:lnTo>
                    <a:pt x="12730" y="9177"/>
                  </a:lnTo>
                  <a:lnTo>
                    <a:pt x="12768" y="9052"/>
                  </a:lnTo>
                  <a:lnTo>
                    <a:pt x="12787" y="8928"/>
                  </a:lnTo>
                  <a:lnTo>
                    <a:pt x="12816" y="8794"/>
                  </a:lnTo>
                  <a:lnTo>
                    <a:pt x="12826" y="8660"/>
                  </a:lnTo>
                  <a:lnTo>
                    <a:pt x="12845" y="8391"/>
                  </a:lnTo>
                  <a:lnTo>
                    <a:pt x="12835" y="8104"/>
                  </a:lnTo>
                  <a:lnTo>
                    <a:pt x="12807" y="7817"/>
                  </a:lnTo>
                  <a:lnTo>
                    <a:pt x="12759" y="7520"/>
                  </a:lnTo>
                  <a:lnTo>
                    <a:pt x="12692" y="7213"/>
                  </a:lnTo>
                  <a:lnTo>
                    <a:pt x="12605" y="6916"/>
                  </a:lnTo>
                  <a:lnTo>
                    <a:pt x="12500" y="6610"/>
                  </a:lnTo>
                  <a:lnTo>
                    <a:pt x="12376" y="6303"/>
                  </a:lnTo>
                  <a:lnTo>
                    <a:pt x="12232" y="5997"/>
                  </a:lnTo>
                  <a:lnTo>
                    <a:pt x="12069" y="5700"/>
                  </a:lnTo>
                  <a:lnTo>
                    <a:pt x="11887" y="5413"/>
                  </a:lnTo>
                  <a:lnTo>
                    <a:pt x="11686" y="5125"/>
                  </a:lnTo>
                  <a:lnTo>
                    <a:pt x="11475" y="4847"/>
                  </a:lnTo>
                  <a:lnTo>
                    <a:pt x="11236" y="4579"/>
                  </a:lnTo>
                  <a:lnTo>
                    <a:pt x="10987" y="4321"/>
                  </a:lnTo>
                  <a:lnTo>
                    <a:pt x="10719" y="4081"/>
                  </a:lnTo>
                  <a:lnTo>
                    <a:pt x="10441" y="3861"/>
                  </a:lnTo>
                  <a:lnTo>
                    <a:pt x="10297" y="3756"/>
                  </a:lnTo>
                  <a:lnTo>
                    <a:pt x="10144" y="3650"/>
                  </a:lnTo>
                  <a:lnTo>
                    <a:pt x="9991" y="3554"/>
                  </a:lnTo>
                  <a:lnTo>
                    <a:pt x="9828" y="3459"/>
                  </a:lnTo>
                  <a:lnTo>
                    <a:pt x="9665" y="3372"/>
                  </a:lnTo>
                  <a:lnTo>
                    <a:pt x="9502" y="3296"/>
                  </a:lnTo>
                  <a:lnTo>
                    <a:pt x="8525" y="2846"/>
                  </a:lnTo>
                  <a:lnTo>
                    <a:pt x="7529" y="2405"/>
                  </a:lnTo>
                  <a:lnTo>
                    <a:pt x="6514" y="1964"/>
                  </a:lnTo>
                  <a:lnTo>
                    <a:pt x="5498" y="1543"/>
                  </a:lnTo>
                  <a:lnTo>
                    <a:pt x="4493" y="1131"/>
                  </a:lnTo>
                  <a:lnTo>
                    <a:pt x="3497" y="738"/>
                  </a:lnTo>
                  <a:lnTo>
                    <a:pt x="16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950;p26">
              <a:extLst>
                <a:ext uri="{FF2B5EF4-FFF2-40B4-BE49-F238E27FC236}">
                  <a16:creationId xmlns:a16="http://schemas.microsoft.com/office/drawing/2014/main" id="{04B805DC-10C0-EF2B-0B3D-1A1A4B2E00CC}"/>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8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951;p26">
              <a:extLst>
                <a:ext uri="{FF2B5EF4-FFF2-40B4-BE49-F238E27FC236}">
                  <a16:creationId xmlns:a16="http://schemas.microsoft.com/office/drawing/2014/main" id="{695E938B-47E5-4BF7-EF13-EBF1CE760539}"/>
                </a:ext>
              </a:extLst>
            </p:cNvPr>
            <p:cNvSpPr/>
            <p:nvPr/>
          </p:nvSpPr>
          <p:spPr>
            <a:xfrm>
              <a:off x="7069137" y="2926707"/>
              <a:ext cx="1213132" cy="381643"/>
            </a:xfrm>
            <a:custGeom>
              <a:avLst/>
              <a:gdLst/>
              <a:ahLst/>
              <a:cxnLst/>
              <a:rect l="l" t="t" r="r" b="b"/>
              <a:pathLst>
                <a:path w="30843" h="9703" extrusionOk="0">
                  <a:moveTo>
                    <a:pt x="5479" y="0"/>
                  </a:moveTo>
                  <a:lnTo>
                    <a:pt x="5163" y="19"/>
                  </a:lnTo>
                  <a:lnTo>
                    <a:pt x="4857" y="39"/>
                  </a:lnTo>
                  <a:lnTo>
                    <a:pt x="4560" y="67"/>
                  </a:lnTo>
                  <a:lnTo>
                    <a:pt x="4282" y="106"/>
                  </a:lnTo>
                  <a:lnTo>
                    <a:pt x="4004" y="144"/>
                  </a:lnTo>
                  <a:lnTo>
                    <a:pt x="3736" y="201"/>
                  </a:lnTo>
                  <a:lnTo>
                    <a:pt x="3478" y="249"/>
                  </a:lnTo>
                  <a:lnTo>
                    <a:pt x="3228" y="316"/>
                  </a:lnTo>
                  <a:lnTo>
                    <a:pt x="2989" y="383"/>
                  </a:lnTo>
                  <a:lnTo>
                    <a:pt x="2759" y="460"/>
                  </a:lnTo>
                  <a:lnTo>
                    <a:pt x="2539" y="537"/>
                  </a:lnTo>
                  <a:lnTo>
                    <a:pt x="2328" y="623"/>
                  </a:lnTo>
                  <a:lnTo>
                    <a:pt x="2127" y="719"/>
                  </a:lnTo>
                  <a:lnTo>
                    <a:pt x="1935" y="824"/>
                  </a:lnTo>
                  <a:lnTo>
                    <a:pt x="1744" y="929"/>
                  </a:lnTo>
                  <a:lnTo>
                    <a:pt x="1571" y="1044"/>
                  </a:lnTo>
                  <a:lnTo>
                    <a:pt x="1409" y="1159"/>
                  </a:lnTo>
                  <a:lnTo>
                    <a:pt x="1255" y="1284"/>
                  </a:lnTo>
                  <a:lnTo>
                    <a:pt x="1112" y="1418"/>
                  </a:lnTo>
                  <a:lnTo>
                    <a:pt x="968" y="1552"/>
                  </a:lnTo>
                  <a:lnTo>
                    <a:pt x="844" y="1696"/>
                  </a:lnTo>
                  <a:lnTo>
                    <a:pt x="729" y="1849"/>
                  </a:lnTo>
                  <a:lnTo>
                    <a:pt x="614" y="2002"/>
                  </a:lnTo>
                  <a:lnTo>
                    <a:pt x="518" y="2165"/>
                  </a:lnTo>
                  <a:lnTo>
                    <a:pt x="422" y="2328"/>
                  </a:lnTo>
                  <a:lnTo>
                    <a:pt x="336" y="2500"/>
                  </a:lnTo>
                  <a:lnTo>
                    <a:pt x="269" y="2682"/>
                  </a:lnTo>
                  <a:lnTo>
                    <a:pt x="202" y="2864"/>
                  </a:lnTo>
                  <a:lnTo>
                    <a:pt x="144" y="3046"/>
                  </a:lnTo>
                  <a:lnTo>
                    <a:pt x="96" y="3247"/>
                  </a:lnTo>
                  <a:lnTo>
                    <a:pt x="68" y="3448"/>
                  </a:lnTo>
                  <a:lnTo>
                    <a:pt x="39" y="3650"/>
                  </a:lnTo>
                  <a:lnTo>
                    <a:pt x="20" y="3860"/>
                  </a:lnTo>
                  <a:lnTo>
                    <a:pt x="1" y="4081"/>
                  </a:lnTo>
                  <a:lnTo>
                    <a:pt x="1" y="4301"/>
                  </a:lnTo>
                  <a:lnTo>
                    <a:pt x="10" y="4531"/>
                  </a:lnTo>
                  <a:lnTo>
                    <a:pt x="29" y="4761"/>
                  </a:lnTo>
                  <a:lnTo>
                    <a:pt x="49" y="5000"/>
                  </a:lnTo>
                  <a:lnTo>
                    <a:pt x="87" y="5240"/>
                  </a:lnTo>
                  <a:lnTo>
                    <a:pt x="125" y="5489"/>
                  </a:lnTo>
                  <a:lnTo>
                    <a:pt x="183" y="5738"/>
                  </a:lnTo>
                  <a:lnTo>
                    <a:pt x="211" y="5881"/>
                  </a:lnTo>
                  <a:lnTo>
                    <a:pt x="259" y="6025"/>
                  </a:lnTo>
                  <a:lnTo>
                    <a:pt x="317" y="6159"/>
                  </a:lnTo>
                  <a:lnTo>
                    <a:pt x="384" y="6293"/>
                  </a:lnTo>
                  <a:lnTo>
                    <a:pt x="460" y="6418"/>
                  </a:lnTo>
                  <a:lnTo>
                    <a:pt x="547" y="6542"/>
                  </a:lnTo>
                  <a:lnTo>
                    <a:pt x="642" y="6667"/>
                  </a:lnTo>
                  <a:lnTo>
                    <a:pt x="738" y="6791"/>
                  </a:lnTo>
                  <a:lnTo>
                    <a:pt x="844" y="6906"/>
                  </a:lnTo>
                  <a:lnTo>
                    <a:pt x="968" y="7011"/>
                  </a:lnTo>
                  <a:lnTo>
                    <a:pt x="1093" y="7126"/>
                  </a:lnTo>
                  <a:lnTo>
                    <a:pt x="1217" y="7232"/>
                  </a:lnTo>
                  <a:lnTo>
                    <a:pt x="1351" y="7328"/>
                  </a:lnTo>
                  <a:lnTo>
                    <a:pt x="1495" y="7433"/>
                  </a:lnTo>
                  <a:lnTo>
                    <a:pt x="1801" y="7615"/>
                  </a:lnTo>
                  <a:lnTo>
                    <a:pt x="2127" y="7797"/>
                  </a:lnTo>
                  <a:lnTo>
                    <a:pt x="2462" y="7960"/>
                  </a:lnTo>
                  <a:lnTo>
                    <a:pt x="2817" y="8113"/>
                  </a:lnTo>
                  <a:lnTo>
                    <a:pt x="3190" y="8257"/>
                  </a:lnTo>
                  <a:lnTo>
                    <a:pt x="3564" y="8391"/>
                  </a:lnTo>
                  <a:lnTo>
                    <a:pt x="3947" y="8515"/>
                  </a:lnTo>
                  <a:lnTo>
                    <a:pt x="4330" y="8630"/>
                  </a:lnTo>
                  <a:lnTo>
                    <a:pt x="4713" y="8736"/>
                  </a:lnTo>
                  <a:lnTo>
                    <a:pt x="5106" y="8831"/>
                  </a:lnTo>
                  <a:lnTo>
                    <a:pt x="5479" y="8918"/>
                  </a:lnTo>
                  <a:lnTo>
                    <a:pt x="5853" y="8994"/>
                  </a:lnTo>
                  <a:lnTo>
                    <a:pt x="6217" y="9061"/>
                  </a:lnTo>
                  <a:lnTo>
                    <a:pt x="6897" y="9176"/>
                  </a:lnTo>
                  <a:lnTo>
                    <a:pt x="7510" y="9272"/>
                  </a:lnTo>
                  <a:lnTo>
                    <a:pt x="8018" y="9329"/>
                  </a:lnTo>
                  <a:lnTo>
                    <a:pt x="8410" y="9377"/>
                  </a:lnTo>
                  <a:lnTo>
                    <a:pt x="8755" y="9406"/>
                  </a:lnTo>
                  <a:lnTo>
                    <a:pt x="29884" y="9703"/>
                  </a:lnTo>
                  <a:lnTo>
                    <a:pt x="30028" y="9588"/>
                  </a:lnTo>
                  <a:lnTo>
                    <a:pt x="30153" y="9463"/>
                  </a:lnTo>
                  <a:lnTo>
                    <a:pt x="30267" y="9329"/>
                  </a:lnTo>
                  <a:lnTo>
                    <a:pt x="30363" y="9195"/>
                  </a:lnTo>
                  <a:lnTo>
                    <a:pt x="30449" y="9052"/>
                  </a:lnTo>
                  <a:lnTo>
                    <a:pt x="30516" y="8908"/>
                  </a:lnTo>
                  <a:lnTo>
                    <a:pt x="30574" y="8755"/>
                  </a:lnTo>
                  <a:lnTo>
                    <a:pt x="30631" y="8611"/>
                  </a:lnTo>
                  <a:lnTo>
                    <a:pt x="30670" y="8458"/>
                  </a:lnTo>
                  <a:lnTo>
                    <a:pt x="30708" y="8314"/>
                  </a:lnTo>
                  <a:lnTo>
                    <a:pt x="30766" y="8027"/>
                  </a:lnTo>
                  <a:lnTo>
                    <a:pt x="30842" y="7529"/>
                  </a:lnTo>
                  <a:lnTo>
                    <a:pt x="30660" y="7414"/>
                  </a:lnTo>
                  <a:lnTo>
                    <a:pt x="30421" y="7280"/>
                  </a:lnTo>
                  <a:lnTo>
                    <a:pt x="30076" y="7088"/>
                  </a:lnTo>
                  <a:lnTo>
                    <a:pt x="29616" y="6849"/>
                  </a:lnTo>
                  <a:lnTo>
                    <a:pt x="29041" y="6561"/>
                  </a:lnTo>
                  <a:lnTo>
                    <a:pt x="28342" y="6236"/>
                  </a:lnTo>
                  <a:lnTo>
                    <a:pt x="27509" y="5862"/>
                  </a:lnTo>
                  <a:lnTo>
                    <a:pt x="26542" y="5450"/>
                  </a:lnTo>
                  <a:lnTo>
                    <a:pt x="25431" y="5000"/>
                  </a:lnTo>
                  <a:lnTo>
                    <a:pt x="24827" y="4761"/>
                  </a:lnTo>
                  <a:lnTo>
                    <a:pt x="24176" y="4521"/>
                  </a:lnTo>
                  <a:lnTo>
                    <a:pt x="23486" y="4263"/>
                  </a:lnTo>
                  <a:lnTo>
                    <a:pt x="22758" y="4004"/>
                  </a:lnTo>
                  <a:lnTo>
                    <a:pt x="21992" y="3736"/>
                  </a:lnTo>
                  <a:lnTo>
                    <a:pt x="21187" y="3458"/>
                  </a:lnTo>
                  <a:lnTo>
                    <a:pt x="20335" y="3171"/>
                  </a:lnTo>
                  <a:lnTo>
                    <a:pt x="19444" y="2883"/>
                  </a:lnTo>
                  <a:lnTo>
                    <a:pt x="18506" y="2577"/>
                  </a:lnTo>
                  <a:lnTo>
                    <a:pt x="17529" y="2280"/>
                  </a:lnTo>
                  <a:lnTo>
                    <a:pt x="16504" y="1964"/>
                  </a:lnTo>
                  <a:lnTo>
                    <a:pt x="15431" y="1657"/>
                  </a:lnTo>
                  <a:lnTo>
                    <a:pt x="14358" y="1351"/>
                  </a:lnTo>
                  <a:lnTo>
                    <a:pt x="13324" y="1083"/>
                  </a:lnTo>
                  <a:lnTo>
                    <a:pt x="12328" y="843"/>
                  </a:lnTo>
                  <a:lnTo>
                    <a:pt x="11379" y="632"/>
                  </a:lnTo>
                  <a:lnTo>
                    <a:pt x="10460" y="450"/>
                  </a:lnTo>
                  <a:lnTo>
                    <a:pt x="9588" y="307"/>
                  </a:lnTo>
                  <a:lnTo>
                    <a:pt x="9167" y="240"/>
                  </a:lnTo>
                  <a:lnTo>
                    <a:pt x="8755" y="182"/>
                  </a:lnTo>
                  <a:lnTo>
                    <a:pt x="8353" y="134"/>
                  </a:lnTo>
                  <a:lnTo>
                    <a:pt x="7960" y="96"/>
                  </a:lnTo>
                  <a:lnTo>
                    <a:pt x="7577" y="58"/>
                  </a:lnTo>
                  <a:lnTo>
                    <a:pt x="7203" y="39"/>
                  </a:lnTo>
                  <a:lnTo>
                    <a:pt x="6839" y="10"/>
                  </a:lnTo>
                  <a:lnTo>
                    <a:pt x="6485" y="0"/>
                  </a:lnTo>
                  <a:close/>
                </a:path>
              </a:pathLst>
            </a:custGeom>
            <a:solidFill>
              <a:srgbClr val="0A58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952;p26">
              <a:extLst>
                <a:ext uri="{FF2B5EF4-FFF2-40B4-BE49-F238E27FC236}">
                  <a16:creationId xmlns:a16="http://schemas.microsoft.com/office/drawing/2014/main" id="{095D0CD1-1908-D206-70AE-B6F931CE36A7}"/>
                </a:ext>
              </a:extLst>
            </p:cNvPr>
            <p:cNvSpPr/>
            <p:nvPr/>
          </p:nvSpPr>
          <p:spPr>
            <a:xfrm>
              <a:off x="6683374" y="4178898"/>
              <a:ext cx="242642" cy="241148"/>
            </a:xfrm>
            <a:custGeom>
              <a:avLst/>
              <a:gdLst/>
              <a:ahLst/>
              <a:cxnLst/>
              <a:rect l="l" t="t" r="r" b="b"/>
              <a:pathLst>
                <a:path w="6169" h="6131" extrusionOk="0">
                  <a:moveTo>
                    <a:pt x="5173" y="1"/>
                  </a:moveTo>
                  <a:lnTo>
                    <a:pt x="4761" y="346"/>
                  </a:lnTo>
                  <a:lnTo>
                    <a:pt x="4330" y="719"/>
                  </a:lnTo>
                  <a:lnTo>
                    <a:pt x="3899" y="1122"/>
                  </a:lnTo>
                  <a:lnTo>
                    <a:pt x="3478" y="1543"/>
                  </a:lnTo>
                  <a:lnTo>
                    <a:pt x="3047" y="1974"/>
                  </a:lnTo>
                  <a:lnTo>
                    <a:pt x="2635" y="2415"/>
                  </a:lnTo>
                  <a:lnTo>
                    <a:pt x="2242" y="2855"/>
                  </a:lnTo>
                  <a:lnTo>
                    <a:pt x="1859" y="3286"/>
                  </a:lnTo>
                  <a:lnTo>
                    <a:pt x="1504" y="3717"/>
                  </a:lnTo>
                  <a:lnTo>
                    <a:pt x="1169" y="4120"/>
                  </a:lnTo>
                  <a:lnTo>
                    <a:pt x="872" y="4503"/>
                  </a:lnTo>
                  <a:lnTo>
                    <a:pt x="614" y="4857"/>
                  </a:lnTo>
                  <a:lnTo>
                    <a:pt x="393" y="5183"/>
                  </a:lnTo>
                  <a:lnTo>
                    <a:pt x="221" y="5451"/>
                  </a:lnTo>
                  <a:lnTo>
                    <a:pt x="96" y="5681"/>
                  </a:lnTo>
                  <a:lnTo>
                    <a:pt x="58" y="5777"/>
                  </a:lnTo>
                  <a:lnTo>
                    <a:pt x="29" y="5863"/>
                  </a:lnTo>
                  <a:lnTo>
                    <a:pt x="10" y="5930"/>
                  </a:lnTo>
                  <a:lnTo>
                    <a:pt x="1" y="5978"/>
                  </a:lnTo>
                  <a:lnTo>
                    <a:pt x="1" y="6026"/>
                  </a:lnTo>
                  <a:lnTo>
                    <a:pt x="10" y="6064"/>
                  </a:lnTo>
                  <a:lnTo>
                    <a:pt x="20" y="6093"/>
                  </a:lnTo>
                  <a:lnTo>
                    <a:pt x="39" y="6112"/>
                  </a:lnTo>
                  <a:lnTo>
                    <a:pt x="68" y="6131"/>
                  </a:lnTo>
                  <a:lnTo>
                    <a:pt x="135" y="6131"/>
                  </a:lnTo>
                  <a:lnTo>
                    <a:pt x="173" y="6121"/>
                  </a:lnTo>
                  <a:lnTo>
                    <a:pt x="269" y="6083"/>
                  </a:lnTo>
                  <a:lnTo>
                    <a:pt x="384" y="6035"/>
                  </a:lnTo>
                  <a:lnTo>
                    <a:pt x="508" y="5959"/>
                  </a:lnTo>
                  <a:lnTo>
                    <a:pt x="777" y="5786"/>
                  </a:lnTo>
                  <a:lnTo>
                    <a:pt x="1045" y="5595"/>
                  </a:lnTo>
                  <a:lnTo>
                    <a:pt x="1303" y="5422"/>
                  </a:lnTo>
                  <a:lnTo>
                    <a:pt x="1409" y="5346"/>
                  </a:lnTo>
                  <a:lnTo>
                    <a:pt x="1514" y="5288"/>
                  </a:lnTo>
                  <a:lnTo>
                    <a:pt x="1974" y="5020"/>
                  </a:lnTo>
                  <a:lnTo>
                    <a:pt x="2424" y="4742"/>
                  </a:lnTo>
                  <a:lnTo>
                    <a:pt x="2865" y="4464"/>
                  </a:lnTo>
                  <a:lnTo>
                    <a:pt x="3267" y="4187"/>
                  </a:lnTo>
                  <a:lnTo>
                    <a:pt x="3631" y="3928"/>
                  </a:lnTo>
                  <a:lnTo>
                    <a:pt x="3947" y="3689"/>
                  </a:lnTo>
                  <a:lnTo>
                    <a:pt x="4196" y="3487"/>
                  </a:lnTo>
                  <a:lnTo>
                    <a:pt x="4387" y="3334"/>
                  </a:lnTo>
                  <a:lnTo>
                    <a:pt x="4474" y="3248"/>
                  </a:lnTo>
                  <a:lnTo>
                    <a:pt x="4579" y="3123"/>
                  </a:lnTo>
                  <a:lnTo>
                    <a:pt x="4694" y="2951"/>
                  </a:lnTo>
                  <a:lnTo>
                    <a:pt x="4828" y="2759"/>
                  </a:lnTo>
                  <a:lnTo>
                    <a:pt x="5125" y="2309"/>
                  </a:lnTo>
                  <a:lnTo>
                    <a:pt x="5422" y="1830"/>
                  </a:lnTo>
                  <a:lnTo>
                    <a:pt x="5949" y="959"/>
                  </a:lnTo>
                  <a:lnTo>
                    <a:pt x="6169" y="576"/>
                  </a:lnTo>
                  <a:lnTo>
                    <a:pt x="5173" y="1"/>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953;p26">
              <a:extLst>
                <a:ext uri="{FF2B5EF4-FFF2-40B4-BE49-F238E27FC236}">
                  <a16:creationId xmlns:a16="http://schemas.microsoft.com/office/drawing/2014/main" id="{7B440BF9-EF3E-4CEC-4129-F2A475BBC859}"/>
                </a:ext>
              </a:extLst>
            </p:cNvPr>
            <p:cNvSpPr/>
            <p:nvPr/>
          </p:nvSpPr>
          <p:spPr>
            <a:xfrm>
              <a:off x="6660798" y="4200373"/>
              <a:ext cx="265219" cy="235877"/>
            </a:xfrm>
            <a:custGeom>
              <a:avLst/>
              <a:gdLst/>
              <a:ahLst/>
              <a:cxnLst/>
              <a:rect l="l" t="t" r="r" b="b"/>
              <a:pathLst>
                <a:path w="6743" h="5997" extrusionOk="0">
                  <a:moveTo>
                    <a:pt x="6695" y="1"/>
                  </a:moveTo>
                  <a:lnTo>
                    <a:pt x="6523" y="183"/>
                  </a:lnTo>
                  <a:lnTo>
                    <a:pt x="6350" y="355"/>
                  </a:lnTo>
                  <a:lnTo>
                    <a:pt x="6168" y="518"/>
                  </a:lnTo>
                  <a:lnTo>
                    <a:pt x="5986" y="662"/>
                  </a:lnTo>
                  <a:lnTo>
                    <a:pt x="5804" y="796"/>
                  </a:lnTo>
                  <a:lnTo>
                    <a:pt x="5613" y="911"/>
                  </a:lnTo>
                  <a:lnTo>
                    <a:pt x="5421" y="1026"/>
                  </a:lnTo>
                  <a:lnTo>
                    <a:pt x="5230" y="1112"/>
                  </a:lnTo>
                  <a:lnTo>
                    <a:pt x="5029" y="1189"/>
                  </a:lnTo>
                  <a:lnTo>
                    <a:pt x="4827" y="1256"/>
                  </a:lnTo>
                  <a:lnTo>
                    <a:pt x="4617" y="1304"/>
                  </a:lnTo>
                  <a:lnTo>
                    <a:pt x="4406" y="1342"/>
                  </a:lnTo>
                  <a:lnTo>
                    <a:pt x="4195" y="1351"/>
                  </a:lnTo>
                  <a:lnTo>
                    <a:pt x="3985" y="1351"/>
                  </a:lnTo>
                  <a:lnTo>
                    <a:pt x="3764" y="1342"/>
                  </a:lnTo>
                  <a:lnTo>
                    <a:pt x="3544" y="1304"/>
                  </a:lnTo>
                  <a:lnTo>
                    <a:pt x="2663" y="2280"/>
                  </a:lnTo>
                  <a:lnTo>
                    <a:pt x="2280" y="2692"/>
                  </a:lnTo>
                  <a:lnTo>
                    <a:pt x="1906" y="3123"/>
                  </a:lnTo>
                  <a:lnTo>
                    <a:pt x="1628" y="3439"/>
                  </a:lnTo>
                  <a:lnTo>
                    <a:pt x="1341" y="3794"/>
                  </a:lnTo>
                  <a:lnTo>
                    <a:pt x="1034" y="4167"/>
                  </a:lnTo>
                  <a:lnTo>
                    <a:pt x="747" y="4531"/>
                  </a:lnTo>
                  <a:lnTo>
                    <a:pt x="479" y="4867"/>
                  </a:lnTo>
                  <a:lnTo>
                    <a:pt x="268" y="5164"/>
                  </a:lnTo>
                  <a:lnTo>
                    <a:pt x="115" y="5393"/>
                  </a:lnTo>
                  <a:lnTo>
                    <a:pt x="67" y="5470"/>
                  </a:lnTo>
                  <a:lnTo>
                    <a:pt x="38" y="5527"/>
                  </a:lnTo>
                  <a:lnTo>
                    <a:pt x="10" y="5662"/>
                  </a:lnTo>
                  <a:lnTo>
                    <a:pt x="0" y="5777"/>
                  </a:lnTo>
                  <a:lnTo>
                    <a:pt x="10" y="5824"/>
                  </a:lnTo>
                  <a:lnTo>
                    <a:pt x="19" y="5863"/>
                  </a:lnTo>
                  <a:lnTo>
                    <a:pt x="38" y="5901"/>
                  </a:lnTo>
                  <a:lnTo>
                    <a:pt x="57" y="5930"/>
                  </a:lnTo>
                  <a:lnTo>
                    <a:pt x="86" y="5958"/>
                  </a:lnTo>
                  <a:lnTo>
                    <a:pt x="115" y="5968"/>
                  </a:lnTo>
                  <a:lnTo>
                    <a:pt x="163" y="5987"/>
                  </a:lnTo>
                  <a:lnTo>
                    <a:pt x="201" y="5997"/>
                  </a:lnTo>
                  <a:lnTo>
                    <a:pt x="316" y="5987"/>
                  </a:lnTo>
                  <a:lnTo>
                    <a:pt x="441" y="5968"/>
                  </a:lnTo>
                  <a:lnTo>
                    <a:pt x="603" y="5920"/>
                  </a:lnTo>
                  <a:lnTo>
                    <a:pt x="785" y="5844"/>
                  </a:lnTo>
                  <a:lnTo>
                    <a:pt x="987" y="5757"/>
                  </a:lnTo>
                  <a:lnTo>
                    <a:pt x="1216" y="5642"/>
                  </a:lnTo>
                  <a:lnTo>
                    <a:pt x="1465" y="5499"/>
                  </a:lnTo>
                  <a:lnTo>
                    <a:pt x="1743" y="5336"/>
                  </a:lnTo>
                  <a:lnTo>
                    <a:pt x="2050" y="5154"/>
                  </a:lnTo>
                  <a:lnTo>
                    <a:pt x="2375" y="4953"/>
                  </a:lnTo>
                  <a:lnTo>
                    <a:pt x="2806" y="4665"/>
                  </a:lnTo>
                  <a:lnTo>
                    <a:pt x="3228" y="4359"/>
                  </a:lnTo>
                  <a:lnTo>
                    <a:pt x="3640" y="4062"/>
                  </a:lnTo>
                  <a:lnTo>
                    <a:pt x="4013" y="3765"/>
                  </a:lnTo>
                  <a:lnTo>
                    <a:pt x="4358" y="3497"/>
                  </a:lnTo>
                  <a:lnTo>
                    <a:pt x="4655" y="3248"/>
                  </a:lnTo>
                  <a:lnTo>
                    <a:pt x="5086" y="2884"/>
                  </a:lnTo>
                  <a:lnTo>
                    <a:pt x="5172" y="2798"/>
                  </a:lnTo>
                  <a:lnTo>
                    <a:pt x="5268" y="2664"/>
                  </a:lnTo>
                  <a:lnTo>
                    <a:pt x="5383" y="2501"/>
                  </a:lnTo>
                  <a:lnTo>
                    <a:pt x="5507" y="2300"/>
                  </a:lnTo>
                  <a:lnTo>
                    <a:pt x="5785" y="1830"/>
                  </a:lnTo>
                  <a:lnTo>
                    <a:pt x="6063" y="1332"/>
                  </a:lnTo>
                  <a:lnTo>
                    <a:pt x="6322" y="844"/>
                  </a:lnTo>
                  <a:lnTo>
                    <a:pt x="6542" y="422"/>
                  </a:lnTo>
                  <a:lnTo>
                    <a:pt x="6743" y="30"/>
                  </a:lnTo>
                  <a:lnTo>
                    <a:pt x="6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954;p26">
              <a:extLst>
                <a:ext uri="{FF2B5EF4-FFF2-40B4-BE49-F238E27FC236}">
                  <a16:creationId xmlns:a16="http://schemas.microsoft.com/office/drawing/2014/main" id="{1BE0FF06-7E48-EFAF-3AD1-24A8BB679BE0}"/>
                </a:ext>
              </a:extLst>
            </p:cNvPr>
            <p:cNvSpPr/>
            <p:nvPr/>
          </p:nvSpPr>
          <p:spPr>
            <a:xfrm>
              <a:off x="7608607" y="1993179"/>
              <a:ext cx="739176" cy="1192404"/>
            </a:xfrm>
            <a:custGeom>
              <a:avLst/>
              <a:gdLst/>
              <a:ahLst/>
              <a:cxnLst/>
              <a:rect l="l" t="t" r="r" b="b"/>
              <a:pathLst>
                <a:path w="18793" h="30316" extrusionOk="0">
                  <a:moveTo>
                    <a:pt x="9310" y="1"/>
                  </a:moveTo>
                  <a:lnTo>
                    <a:pt x="9081" y="10"/>
                  </a:lnTo>
                  <a:lnTo>
                    <a:pt x="8870" y="20"/>
                  </a:lnTo>
                  <a:lnTo>
                    <a:pt x="8669" y="49"/>
                  </a:lnTo>
                  <a:lnTo>
                    <a:pt x="8496" y="68"/>
                  </a:lnTo>
                  <a:lnTo>
                    <a:pt x="8190" y="125"/>
                  </a:lnTo>
                  <a:lnTo>
                    <a:pt x="7960" y="183"/>
                  </a:lnTo>
                  <a:lnTo>
                    <a:pt x="7816" y="231"/>
                  </a:lnTo>
                  <a:lnTo>
                    <a:pt x="7768" y="250"/>
                  </a:lnTo>
                  <a:lnTo>
                    <a:pt x="7653" y="355"/>
                  </a:lnTo>
                  <a:lnTo>
                    <a:pt x="7500" y="460"/>
                  </a:lnTo>
                  <a:lnTo>
                    <a:pt x="7318" y="566"/>
                  </a:lnTo>
                  <a:lnTo>
                    <a:pt x="7117" y="681"/>
                  </a:lnTo>
                  <a:lnTo>
                    <a:pt x="6887" y="796"/>
                  </a:lnTo>
                  <a:lnTo>
                    <a:pt x="6629" y="901"/>
                  </a:lnTo>
                  <a:lnTo>
                    <a:pt x="6351" y="1016"/>
                  </a:lnTo>
                  <a:lnTo>
                    <a:pt x="6044" y="1121"/>
                  </a:lnTo>
                  <a:lnTo>
                    <a:pt x="5719" y="1227"/>
                  </a:lnTo>
                  <a:lnTo>
                    <a:pt x="5383" y="1322"/>
                  </a:lnTo>
                  <a:lnTo>
                    <a:pt x="5019" y="1418"/>
                  </a:lnTo>
                  <a:lnTo>
                    <a:pt x="4646" y="1504"/>
                  </a:lnTo>
                  <a:lnTo>
                    <a:pt x="4253" y="1581"/>
                  </a:lnTo>
                  <a:lnTo>
                    <a:pt x="3851" y="1658"/>
                  </a:lnTo>
                  <a:lnTo>
                    <a:pt x="3439" y="1715"/>
                  </a:lnTo>
                  <a:lnTo>
                    <a:pt x="3008" y="1773"/>
                  </a:lnTo>
                  <a:lnTo>
                    <a:pt x="2807" y="1801"/>
                  </a:lnTo>
                  <a:lnTo>
                    <a:pt x="2615" y="1849"/>
                  </a:lnTo>
                  <a:lnTo>
                    <a:pt x="2520" y="1878"/>
                  </a:lnTo>
                  <a:lnTo>
                    <a:pt x="2433" y="1907"/>
                  </a:lnTo>
                  <a:lnTo>
                    <a:pt x="2357" y="1955"/>
                  </a:lnTo>
                  <a:lnTo>
                    <a:pt x="2280" y="1993"/>
                  </a:lnTo>
                  <a:lnTo>
                    <a:pt x="2203" y="2041"/>
                  </a:lnTo>
                  <a:lnTo>
                    <a:pt x="2136" y="2098"/>
                  </a:lnTo>
                  <a:lnTo>
                    <a:pt x="2069" y="2156"/>
                  </a:lnTo>
                  <a:lnTo>
                    <a:pt x="2002" y="2223"/>
                  </a:lnTo>
                  <a:lnTo>
                    <a:pt x="1945" y="2299"/>
                  </a:lnTo>
                  <a:lnTo>
                    <a:pt x="1887" y="2376"/>
                  </a:lnTo>
                  <a:lnTo>
                    <a:pt x="1840" y="2462"/>
                  </a:lnTo>
                  <a:lnTo>
                    <a:pt x="1782" y="2548"/>
                  </a:lnTo>
                  <a:lnTo>
                    <a:pt x="1696" y="2759"/>
                  </a:lnTo>
                  <a:lnTo>
                    <a:pt x="1619" y="2989"/>
                  </a:lnTo>
                  <a:lnTo>
                    <a:pt x="1552" y="3248"/>
                  </a:lnTo>
                  <a:lnTo>
                    <a:pt x="1495" y="3545"/>
                  </a:lnTo>
                  <a:lnTo>
                    <a:pt x="1447" y="3861"/>
                  </a:lnTo>
                  <a:lnTo>
                    <a:pt x="1418" y="4225"/>
                  </a:lnTo>
                  <a:lnTo>
                    <a:pt x="1389" y="4617"/>
                  </a:lnTo>
                  <a:lnTo>
                    <a:pt x="1370" y="5048"/>
                  </a:lnTo>
                  <a:lnTo>
                    <a:pt x="1361" y="5527"/>
                  </a:lnTo>
                  <a:lnTo>
                    <a:pt x="1361" y="6035"/>
                  </a:lnTo>
                  <a:lnTo>
                    <a:pt x="1370" y="6590"/>
                  </a:lnTo>
                  <a:lnTo>
                    <a:pt x="1380" y="7184"/>
                  </a:lnTo>
                  <a:lnTo>
                    <a:pt x="1418" y="8516"/>
                  </a:lnTo>
                  <a:lnTo>
                    <a:pt x="1476" y="10039"/>
                  </a:lnTo>
                  <a:lnTo>
                    <a:pt x="1638" y="13697"/>
                  </a:lnTo>
                  <a:lnTo>
                    <a:pt x="1725" y="15862"/>
                  </a:lnTo>
                  <a:lnTo>
                    <a:pt x="1820" y="18266"/>
                  </a:lnTo>
                  <a:lnTo>
                    <a:pt x="1820" y="18716"/>
                  </a:lnTo>
                  <a:lnTo>
                    <a:pt x="1811" y="19157"/>
                  </a:lnTo>
                  <a:lnTo>
                    <a:pt x="1782" y="19598"/>
                  </a:lnTo>
                  <a:lnTo>
                    <a:pt x="1744" y="20029"/>
                  </a:lnTo>
                  <a:lnTo>
                    <a:pt x="1686" y="20469"/>
                  </a:lnTo>
                  <a:lnTo>
                    <a:pt x="1619" y="20900"/>
                  </a:lnTo>
                  <a:lnTo>
                    <a:pt x="1543" y="21322"/>
                  </a:lnTo>
                  <a:lnTo>
                    <a:pt x="1456" y="21743"/>
                  </a:lnTo>
                  <a:lnTo>
                    <a:pt x="1361" y="22164"/>
                  </a:lnTo>
                  <a:lnTo>
                    <a:pt x="1265" y="22586"/>
                  </a:lnTo>
                  <a:lnTo>
                    <a:pt x="1054" y="23410"/>
                  </a:lnTo>
                  <a:lnTo>
                    <a:pt x="614" y="24990"/>
                  </a:lnTo>
                  <a:lnTo>
                    <a:pt x="412" y="25747"/>
                  </a:lnTo>
                  <a:lnTo>
                    <a:pt x="326" y="26120"/>
                  </a:lnTo>
                  <a:lnTo>
                    <a:pt x="240" y="26484"/>
                  </a:lnTo>
                  <a:lnTo>
                    <a:pt x="173" y="26848"/>
                  </a:lnTo>
                  <a:lnTo>
                    <a:pt x="106" y="27203"/>
                  </a:lnTo>
                  <a:lnTo>
                    <a:pt x="58" y="27547"/>
                  </a:lnTo>
                  <a:lnTo>
                    <a:pt x="29" y="27883"/>
                  </a:lnTo>
                  <a:lnTo>
                    <a:pt x="10" y="28218"/>
                  </a:lnTo>
                  <a:lnTo>
                    <a:pt x="1" y="28544"/>
                  </a:lnTo>
                  <a:lnTo>
                    <a:pt x="20" y="28860"/>
                  </a:lnTo>
                  <a:lnTo>
                    <a:pt x="58" y="29166"/>
                  </a:lnTo>
                  <a:lnTo>
                    <a:pt x="77" y="29319"/>
                  </a:lnTo>
                  <a:lnTo>
                    <a:pt x="115" y="29463"/>
                  </a:lnTo>
                  <a:lnTo>
                    <a:pt x="154" y="29616"/>
                  </a:lnTo>
                  <a:lnTo>
                    <a:pt x="192" y="29760"/>
                  </a:lnTo>
                  <a:lnTo>
                    <a:pt x="240" y="29904"/>
                  </a:lnTo>
                  <a:lnTo>
                    <a:pt x="297" y="30047"/>
                  </a:lnTo>
                  <a:lnTo>
                    <a:pt x="355" y="30181"/>
                  </a:lnTo>
                  <a:lnTo>
                    <a:pt x="422" y="30315"/>
                  </a:lnTo>
                  <a:lnTo>
                    <a:pt x="15881" y="27394"/>
                  </a:lnTo>
                  <a:lnTo>
                    <a:pt x="16015" y="27318"/>
                  </a:lnTo>
                  <a:lnTo>
                    <a:pt x="16149" y="27222"/>
                  </a:lnTo>
                  <a:lnTo>
                    <a:pt x="16283" y="27107"/>
                  </a:lnTo>
                  <a:lnTo>
                    <a:pt x="16417" y="26973"/>
                  </a:lnTo>
                  <a:lnTo>
                    <a:pt x="16551" y="26819"/>
                  </a:lnTo>
                  <a:lnTo>
                    <a:pt x="16676" y="26647"/>
                  </a:lnTo>
                  <a:lnTo>
                    <a:pt x="16800" y="26465"/>
                  </a:lnTo>
                  <a:lnTo>
                    <a:pt x="16925" y="26254"/>
                  </a:lnTo>
                  <a:lnTo>
                    <a:pt x="17040" y="26034"/>
                  </a:lnTo>
                  <a:lnTo>
                    <a:pt x="17155" y="25804"/>
                  </a:lnTo>
                  <a:lnTo>
                    <a:pt x="17270" y="25555"/>
                  </a:lnTo>
                  <a:lnTo>
                    <a:pt x="17385" y="25287"/>
                  </a:lnTo>
                  <a:lnTo>
                    <a:pt x="17490" y="25000"/>
                  </a:lnTo>
                  <a:lnTo>
                    <a:pt x="17595" y="24712"/>
                  </a:lnTo>
                  <a:lnTo>
                    <a:pt x="17701" y="24406"/>
                  </a:lnTo>
                  <a:lnTo>
                    <a:pt x="17797" y="24080"/>
                  </a:lnTo>
                  <a:lnTo>
                    <a:pt x="17892" y="23745"/>
                  </a:lnTo>
                  <a:lnTo>
                    <a:pt x="17979" y="23410"/>
                  </a:lnTo>
                  <a:lnTo>
                    <a:pt x="18065" y="23046"/>
                  </a:lnTo>
                  <a:lnTo>
                    <a:pt x="18151" y="22682"/>
                  </a:lnTo>
                  <a:lnTo>
                    <a:pt x="18228" y="22308"/>
                  </a:lnTo>
                  <a:lnTo>
                    <a:pt x="18295" y="21925"/>
                  </a:lnTo>
                  <a:lnTo>
                    <a:pt x="18371" y="21523"/>
                  </a:lnTo>
                  <a:lnTo>
                    <a:pt x="18429" y="21120"/>
                  </a:lnTo>
                  <a:lnTo>
                    <a:pt x="18496" y="20709"/>
                  </a:lnTo>
                  <a:lnTo>
                    <a:pt x="18544" y="20287"/>
                  </a:lnTo>
                  <a:lnTo>
                    <a:pt x="18592" y="19866"/>
                  </a:lnTo>
                  <a:lnTo>
                    <a:pt x="18639" y="19425"/>
                  </a:lnTo>
                  <a:lnTo>
                    <a:pt x="18678" y="18985"/>
                  </a:lnTo>
                  <a:lnTo>
                    <a:pt x="18716" y="18544"/>
                  </a:lnTo>
                  <a:lnTo>
                    <a:pt x="18745" y="18094"/>
                  </a:lnTo>
                  <a:lnTo>
                    <a:pt x="18764" y="17634"/>
                  </a:lnTo>
                  <a:lnTo>
                    <a:pt x="18783" y="17174"/>
                  </a:lnTo>
                  <a:lnTo>
                    <a:pt x="18793" y="16715"/>
                  </a:lnTo>
                  <a:lnTo>
                    <a:pt x="18793" y="16245"/>
                  </a:lnTo>
                  <a:lnTo>
                    <a:pt x="18793" y="15776"/>
                  </a:lnTo>
                  <a:lnTo>
                    <a:pt x="18783" y="15307"/>
                  </a:lnTo>
                  <a:lnTo>
                    <a:pt x="18774" y="14837"/>
                  </a:lnTo>
                  <a:lnTo>
                    <a:pt x="18754" y="14368"/>
                  </a:lnTo>
                  <a:lnTo>
                    <a:pt x="18726" y="13889"/>
                  </a:lnTo>
                  <a:lnTo>
                    <a:pt x="18687" y="13420"/>
                  </a:lnTo>
                  <a:lnTo>
                    <a:pt x="18649" y="12941"/>
                  </a:lnTo>
                  <a:lnTo>
                    <a:pt x="18592" y="12471"/>
                  </a:lnTo>
                  <a:lnTo>
                    <a:pt x="18534" y="12002"/>
                  </a:lnTo>
                  <a:lnTo>
                    <a:pt x="18477" y="11533"/>
                  </a:lnTo>
                  <a:lnTo>
                    <a:pt x="18400" y="11063"/>
                  </a:lnTo>
                  <a:lnTo>
                    <a:pt x="18323" y="10594"/>
                  </a:lnTo>
                  <a:lnTo>
                    <a:pt x="18237" y="10134"/>
                  </a:lnTo>
                  <a:lnTo>
                    <a:pt x="18141" y="9684"/>
                  </a:lnTo>
                  <a:lnTo>
                    <a:pt x="18036" y="9234"/>
                  </a:lnTo>
                  <a:lnTo>
                    <a:pt x="17921" y="8784"/>
                  </a:lnTo>
                  <a:lnTo>
                    <a:pt x="17806" y="8343"/>
                  </a:lnTo>
                  <a:lnTo>
                    <a:pt x="17672" y="7903"/>
                  </a:lnTo>
                  <a:lnTo>
                    <a:pt x="17538" y="7481"/>
                  </a:lnTo>
                  <a:lnTo>
                    <a:pt x="17394" y="7060"/>
                  </a:lnTo>
                  <a:lnTo>
                    <a:pt x="17231" y="6638"/>
                  </a:lnTo>
                  <a:lnTo>
                    <a:pt x="17069" y="6236"/>
                  </a:lnTo>
                  <a:lnTo>
                    <a:pt x="16896" y="5834"/>
                  </a:lnTo>
                  <a:lnTo>
                    <a:pt x="16714" y="5451"/>
                  </a:lnTo>
                  <a:lnTo>
                    <a:pt x="16523" y="5068"/>
                  </a:lnTo>
                  <a:lnTo>
                    <a:pt x="16322" y="4704"/>
                  </a:lnTo>
                  <a:lnTo>
                    <a:pt x="16101" y="4349"/>
                  </a:lnTo>
                  <a:lnTo>
                    <a:pt x="15881" y="3995"/>
                  </a:lnTo>
                  <a:lnTo>
                    <a:pt x="15651" y="3660"/>
                  </a:lnTo>
                  <a:lnTo>
                    <a:pt x="15479" y="3430"/>
                  </a:lnTo>
                  <a:lnTo>
                    <a:pt x="15306" y="3209"/>
                  </a:lnTo>
                  <a:lnTo>
                    <a:pt x="15134" y="2999"/>
                  </a:lnTo>
                  <a:lnTo>
                    <a:pt x="14961" y="2798"/>
                  </a:lnTo>
                  <a:lnTo>
                    <a:pt x="14789" y="2596"/>
                  </a:lnTo>
                  <a:lnTo>
                    <a:pt x="14617" y="2414"/>
                  </a:lnTo>
                  <a:lnTo>
                    <a:pt x="14444" y="2232"/>
                  </a:lnTo>
                  <a:lnTo>
                    <a:pt x="14272" y="2070"/>
                  </a:lnTo>
                  <a:lnTo>
                    <a:pt x="14099" y="1907"/>
                  </a:lnTo>
                  <a:lnTo>
                    <a:pt x="13927" y="1754"/>
                  </a:lnTo>
                  <a:lnTo>
                    <a:pt x="13745" y="1610"/>
                  </a:lnTo>
                  <a:lnTo>
                    <a:pt x="13573" y="1476"/>
                  </a:lnTo>
                  <a:lnTo>
                    <a:pt x="13228" y="1227"/>
                  </a:lnTo>
                  <a:lnTo>
                    <a:pt x="12893" y="1006"/>
                  </a:lnTo>
                  <a:lnTo>
                    <a:pt x="12548" y="805"/>
                  </a:lnTo>
                  <a:lnTo>
                    <a:pt x="12213" y="633"/>
                  </a:lnTo>
                  <a:lnTo>
                    <a:pt x="11887" y="489"/>
                  </a:lnTo>
                  <a:lnTo>
                    <a:pt x="11561" y="365"/>
                  </a:lnTo>
                  <a:lnTo>
                    <a:pt x="11245" y="259"/>
                  </a:lnTo>
                  <a:lnTo>
                    <a:pt x="10939" y="183"/>
                  </a:lnTo>
                  <a:lnTo>
                    <a:pt x="10642" y="116"/>
                  </a:lnTo>
                  <a:lnTo>
                    <a:pt x="10345" y="68"/>
                  </a:lnTo>
                  <a:lnTo>
                    <a:pt x="10067" y="29"/>
                  </a:lnTo>
                  <a:lnTo>
                    <a:pt x="9799" y="10"/>
                  </a:lnTo>
                  <a:lnTo>
                    <a:pt x="9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955;p26">
              <a:extLst>
                <a:ext uri="{FF2B5EF4-FFF2-40B4-BE49-F238E27FC236}">
                  <a16:creationId xmlns:a16="http://schemas.microsoft.com/office/drawing/2014/main" id="{DEAD0713-A5CC-B351-1A8E-49D9EC9C304A}"/>
                </a:ext>
              </a:extLst>
            </p:cNvPr>
            <p:cNvSpPr/>
            <p:nvPr/>
          </p:nvSpPr>
          <p:spPr>
            <a:xfrm>
              <a:off x="7525342" y="3053669"/>
              <a:ext cx="716599" cy="360561"/>
            </a:xfrm>
            <a:custGeom>
              <a:avLst/>
              <a:gdLst/>
              <a:ahLst/>
              <a:cxnLst/>
              <a:rect l="l" t="t" r="r" b="b"/>
              <a:pathLst>
                <a:path w="18219" h="9167" extrusionOk="0">
                  <a:moveTo>
                    <a:pt x="1265" y="0"/>
                  </a:moveTo>
                  <a:lnTo>
                    <a:pt x="1208" y="163"/>
                  </a:lnTo>
                  <a:lnTo>
                    <a:pt x="1141" y="355"/>
                  </a:lnTo>
                  <a:lnTo>
                    <a:pt x="1016" y="805"/>
                  </a:lnTo>
                  <a:lnTo>
                    <a:pt x="882" y="1341"/>
                  </a:lnTo>
                  <a:lnTo>
                    <a:pt x="748" y="1954"/>
                  </a:lnTo>
                  <a:lnTo>
                    <a:pt x="623" y="2615"/>
                  </a:lnTo>
                  <a:lnTo>
                    <a:pt x="489" y="3314"/>
                  </a:lnTo>
                  <a:lnTo>
                    <a:pt x="374" y="4033"/>
                  </a:lnTo>
                  <a:lnTo>
                    <a:pt x="269" y="4770"/>
                  </a:lnTo>
                  <a:lnTo>
                    <a:pt x="173" y="5498"/>
                  </a:lnTo>
                  <a:lnTo>
                    <a:pt x="97" y="6207"/>
                  </a:lnTo>
                  <a:lnTo>
                    <a:pt x="39" y="6877"/>
                  </a:lnTo>
                  <a:lnTo>
                    <a:pt x="10" y="7490"/>
                  </a:lnTo>
                  <a:lnTo>
                    <a:pt x="1" y="7778"/>
                  </a:lnTo>
                  <a:lnTo>
                    <a:pt x="1" y="8046"/>
                  </a:lnTo>
                  <a:lnTo>
                    <a:pt x="10" y="8295"/>
                  </a:lnTo>
                  <a:lnTo>
                    <a:pt x="29" y="8525"/>
                  </a:lnTo>
                  <a:lnTo>
                    <a:pt x="49" y="8726"/>
                  </a:lnTo>
                  <a:lnTo>
                    <a:pt x="77" y="8898"/>
                  </a:lnTo>
                  <a:lnTo>
                    <a:pt x="125" y="9051"/>
                  </a:lnTo>
                  <a:lnTo>
                    <a:pt x="173" y="9166"/>
                  </a:lnTo>
                  <a:lnTo>
                    <a:pt x="10795" y="7318"/>
                  </a:lnTo>
                  <a:lnTo>
                    <a:pt x="11130" y="7251"/>
                  </a:lnTo>
                  <a:lnTo>
                    <a:pt x="11466" y="7174"/>
                  </a:lnTo>
                  <a:lnTo>
                    <a:pt x="11801" y="7078"/>
                  </a:lnTo>
                  <a:lnTo>
                    <a:pt x="12127" y="6983"/>
                  </a:lnTo>
                  <a:lnTo>
                    <a:pt x="12452" y="6868"/>
                  </a:lnTo>
                  <a:lnTo>
                    <a:pt x="12768" y="6743"/>
                  </a:lnTo>
                  <a:lnTo>
                    <a:pt x="13084" y="6609"/>
                  </a:lnTo>
                  <a:lnTo>
                    <a:pt x="13391" y="6456"/>
                  </a:lnTo>
                  <a:lnTo>
                    <a:pt x="13688" y="6303"/>
                  </a:lnTo>
                  <a:lnTo>
                    <a:pt x="13985" y="6130"/>
                  </a:lnTo>
                  <a:lnTo>
                    <a:pt x="14263" y="5958"/>
                  </a:lnTo>
                  <a:lnTo>
                    <a:pt x="14550" y="5766"/>
                  </a:lnTo>
                  <a:lnTo>
                    <a:pt x="14818" y="5575"/>
                  </a:lnTo>
                  <a:lnTo>
                    <a:pt x="15086" y="5364"/>
                  </a:lnTo>
                  <a:lnTo>
                    <a:pt x="15335" y="5144"/>
                  </a:lnTo>
                  <a:lnTo>
                    <a:pt x="15584" y="4923"/>
                  </a:lnTo>
                  <a:lnTo>
                    <a:pt x="15824" y="4693"/>
                  </a:lnTo>
                  <a:lnTo>
                    <a:pt x="16054" y="4444"/>
                  </a:lnTo>
                  <a:lnTo>
                    <a:pt x="16274" y="4195"/>
                  </a:lnTo>
                  <a:lnTo>
                    <a:pt x="16494" y="3937"/>
                  </a:lnTo>
                  <a:lnTo>
                    <a:pt x="16695" y="3669"/>
                  </a:lnTo>
                  <a:lnTo>
                    <a:pt x="16887" y="3400"/>
                  </a:lnTo>
                  <a:lnTo>
                    <a:pt x="17069" y="3113"/>
                  </a:lnTo>
                  <a:lnTo>
                    <a:pt x="17241" y="2826"/>
                  </a:lnTo>
                  <a:lnTo>
                    <a:pt x="17404" y="2529"/>
                  </a:lnTo>
                  <a:lnTo>
                    <a:pt x="17548" y="2222"/>
                  </a:lnTo>
                  <a:lnTo>
                    <a:pt x="17691" y="1916"/>
                  </a:lnTo>
                  <a:lnTo>
                    <a:pt x="17816" y="1600"/>
                  </a:lnTo>
                  <a:lnTo>
                    <a:pt x="17931" y="1284"/>
                  </a:lnTo>
                  <a:lnTo>
                    <a:pt x="18036" y="948"/>
                  </a:lnTo>
                  <a:lnTo>
                    <a:pt x="18123" y="623"/>
                  </a:lnTo>
                  <a:lnTo>
                    <a:pt x="18199" y="278"/>
                  </a:lnTo>
                  <a:lnTo>
                    <a:pt x="18218" y="211"/>
                  </a:lnTo>
                  <a:lnTo>
                    <a:pt x="17749" y="182"/>
                  </a:lnTo>
                  <a:lnTo>
                    <a:pt x="17136" y="163"/>
                  </a:lnTo>
                  <a:lnTo>
                    <a:pt x="15575" y="125"/>
                  </a:lnTo>
                  <a:lnTo>
                    <a:pt x="13611" y="86"/>
                  </a:lnTo>
                  <a:lnTo>
                    <a:pt x="11351" y="58"/>
                  </a:lnTo>
                  <a:lnTo>
                    <a:pt x="8889" y="29"/>
                  </a:lnTo>
                  <a:lnTo>
                    <a:pt x="6322" y="10"/>
                  </a:lnTo>
                  <a:lnTo>
                    <a:pt x="3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956;p26">
              <a:extLst>
                <a:ext uri="{FF2B5EF4-FFF2-40B4-BE49-F238E27FC236}">
                  <a16:creationId xmlns:a16="http://schemas.microsoft.com/office/drawing/2014/main" id="{87C65710-7662-02F9-66F2-C98F5FC0D288}"/>
                </a:ext>
              </a:extLst>
            </p:cNvPr>
            <p:cNvSpPr/>
            <p:nvPr/>
          </p:nvSpPr>
          <p:spPr>
            <a:xfrm>
              <a:off x="7773602" y="1679393"/>
              <a:ext cx="218925" cy="431399"/>
            </a:xfrm>
            <a:custGeom>
              <a:avLst/>
              <a:gdLst/>
              <a:ahLst/>
              <a:cxnLst/>
              <a:rect l="l" t="t" r="r" b="b"/>
              <a:pathLst>
                <a:path w="5566" h="10968" extrusionOk="0">
                  <a:moveTo>
                    <a:pt x="2204" y="0"/>
                  </a:moveTo>
                  <a:lnTo>
                    <a:pt x="1" y="3314"/>
                  </a:lnTo>
                  <a:lnTo>
                    <a:pt x="96" y="3669"/>
                  </a:lnTo>
                  <a:lnTo>
                    <a:pt x="173" y="4004"/>
                  </a:lnTo>
                  <a:lnTo>
                    <a:pt x="250" y="4339"/>
                  </a:lnTo>
                  <a:lnTo>
                    <a:pt x="317" y="4665"/>
                  </a:lnTo>
                  <a:lnTo>
                    <a:pt x="374" y="4981"/>
                  </a:lnTo>
                  <a:lnTo>
                    <a:pt x="422" y="5297"/>
                  </a:lnTo>
                  <a:lnTo>
                    <a:pt x="499" y="5881"/>
                  </a:lnTo>
                  <a:lnTo>
                    <a:pt x="556" y="6437"/>
                  </a:lnTo>
                  <a:lnTo>
                    <a:pt x="585" y="6954"/>
                  </a:lnTo>
                  <a:lnTo>
                    <a:pt x="595" y="7433"/>
                  </a:lnTo>
                  <a:lnTo>
                    <a:pt x="595" y="7864"/>
                  </a:lnTo>
                  <a:lnTo>
                    <a:pt x="575" y="8247"/>
                  </a:lnTo>
                  <a:lnTo>
                    <a:pt x="556" y="8592"/>
                  </a:lnTo>
                  <a:lnTo>
                    <a:pt x="528" y="8889"/>
                  </a:lnTo>
                  <a:lnTo>
                    <a:pt x="499" y="9128"/>
                  </a:lnTo>
                  <a:lnTo>
                    <a:pt x="441" y="9463"/>
                  </a:lnTo>
                  <a:lnTo>
                    <a:pt x="413" y="9578"/>
                  </a:lnTo>
                  <a:lnTo>
                    <a:pt x="413" y="9770"/>
                  </a:lnTo>
                  <a:lnTo>
                    <a:pt x="422" y="9952"/>
                  </a:lnTo>
                  <a:lnTo>
                    <a:pt x="451" y="10115"/>
                  </a:lnTo>
                  <a:lnTo>
                    <a:pt x="489" y="10258"/>
                  </a:lnTo>
                  <a:lnTo>
                    <a:pt x="528" y="10392"/>
                  </a:lnTo>
                  <a:lnTo>
                    <a:pt x="585" y="10507"/>
                  </a:lnTo>
                  <a:lnTo>
                    <a:pt x="652" y="10603"/>
                  </a:lnTo>
                  <a:lnTo>
                    <a:pt x="729" y="10699"/>
                  </a:lnTo>
                  <a:lnTo>
                    <a:pt x="815" y="10766"/>
                  </a:lnTo>
                  <a:lnTo>
                    <a:pt x="911" y="10833"/>
                  </a:lnTo>
                  <a:lnTo>
                    <a:pt x="1006" y="10881"/>
                  </a:lnTo>
                  <a:lnTo>
                    <a:pt x="1112" y="10919"/>
                  </a:lnTo>
                  <a:lnTo>
                    <a:pt x="1227" y="10948"/>
                  </a:lnTo>
                  <a:lnTo>
                    <a:pt x="1351" y="10958"/>
                  </a:lnTo>
                  <a:lnTo>
                    <a:pt x="1476" y="10967"/>
                  </a:lnTo>
                  <a:lnTo>
                    <a:pt x="1610" y="10958"/>
                  </a:lnTo>
                  <a:lnTo>
                    <a:pt x="1744" y="10948"/>
                  </a:lnTo>
                  <a:lnTo>
                    <a:pt x="1888" y="10919"/>
                  </a:lnTo>
                  <a:lnTo>
                    <a:pt x="2031" y="10890"/>
                  </a:lnTo>
                  <a:lnTo>
                    <a:pt x="2175" y="10852"/>
                  </a:lnTo>
                  <a:lnTo>
                    <a:pt x="2328" y="10804"/>
                  </a:lnTo>
                  <a:lnTo>
                    <a:pt x="2481" y="10747"/>
                  </a:lnTo>
                  <a:lnTo>
                    <a:pt x="2788" y="10622"/>
                  </a:lnTo>
                  <a:lnTo>
                    <a:pt x="3094" y="10469"/>
                  </a:lnTo>
                  <a:lnTo>
                    <a:pt x="3401" y="10297"/>
                  </a:lnTo>
                  <a:lnTo>
                    <a:pt x="3707" y="10105"/>
                  </a:lnTo>
                  <a:lnTo>
                    <a:pt x="3995" y="9904"/>
                  </a:lnTo>
                  <a:lnTo>
                    <a:pt x="4177" y="9770"/>
                  </a:lnTo>
                  <a:lnTo>
                    <a:pt x="4349" y="9636"/>
                  </a:lnTo>
                  <a:lnTo>
                    <a:pt x="4512" y="9492"/>
                  </a:lnTo>
                  <a:lnTo>
                    <a:pt x="4656" y="9348"/>
                  </a:lnTo>
                  <a:lnTo>
                    <a:pt x="4799" y="9205"/>
                  </a:lnTo>
                  <a:lnTo>
                    <a:pt x="4924" y="9071"/>
                  </a:lnTo>
                  <a:lnTo>
                    <a:pt x="5154" y="8802"/>
                  </a:lnTo>
                  <a:lnTo>
                    <a:pt x="5336" y="8573"/>
                  </a:lnTo>
                  <a:lnTo>
                    <a:pt x="5460" y="8391"/>
                  </a:lnTo>
                  <a:lnTo>
                    <a:pt x="5566" y="8237"/>
                  </a:lnTo>
                  <a:lnTo>
                    <a:pt x="5336" y="7998"/>
                  </a:lnTo>
                  <a:lnTo>
                    <a:pt x="5115" y="7739"/>
                  </a:lnTo>
                  <a:lnTo>
                    <a:pt x="4895" y="7471"/>
                  </a:lnTo>
                  <a:lnTo>
                    <a:pt x="4694" y="7184"/>
                  </a:lnTo>
                  <a:lnTo>
                    <a:pt x="4502" y="6887"/>
                  </a:lnTo>
                  <a:lnTo>
                    <a:pt x="4311" y="6571"/>
                  </a:lnTo>
                  <a:lnTo>
                    <a:pt x="4138" y="6255"/>
                  </a:lnTo>
                  <a:lnTo>
                    <a:pt x="3966" y="5919"/>
                  </a:lnTo>
                  <a:lnTo>
                    <a:pt x="3813" y="5584"/>
                  </a:lnTo>
                  <a:lnTo>
                    <a:pt x="3660" y="5249"/>
                  </a:lnTo>
                  <a:lnTo>
                    <a:pt x="3516" y="4904"/>
                  </a:lnTo>
                  <a:lnTo>
                    <a:pt x="3382" y="4559"/>
                  </a:lnTo>
                  <a:lnTo>
                    <a:pt x="3257" y="4215"/>
                  </a:lnTo>
                  <a:lnTo>
                    <a:pt x="3142" y="3879"/>
                  </a:lnTo>
                  <a:lnTo>
                    <a:pt x="3037" y="3544"/>
                  </a:lnTo>
                  <a:lnTo>
                    <a:pt x="2932" y="3209"/>
                  </a:lnTo>
                  <a:lnTo>
                    <a:pt x="2750" y="2567"/>
                  </a:lnTo>
                  <a:lnTo>
                    <a:pt x="2596" y="1964"/>
                  </a:lnTo>
                  <a:lnTo>
                    <a:pt x="2472" y="1427"/>
                  </a:lnTo>
                  <a:lnTo>
                    <a:pt x="2376" y="948"/>
                  </a:lnTo>
                  <a:lnTo>
                    <a:pt x="2299" y="556"/>
                  </a:lnTo>
                  <a:lnTo>
                    <a:pt x="2242" y="259"/>
                  </a:lnTo>
                  <a:lnTo>
                    <a:pt x="2204"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957;p26">
              <a:extLst>
                <a:ext uri="{FF2B5EF4-FFF2-40B4-BE49-F238E27FC236}">
                  <a16:creationId xmlns:a16="http://schemas.microsoft.com/office/drawing/2014/main" id="{058D6BCC-22BF-E2ED-26E5-33B719C7ECD2}"/>
                </a:ext>
              </a:extLst>
            </p:cNvPr>
            <p:cNvSpPr/>
            <p:nvPr/>
          </p:nvSpPr>
          <p:spPr>
            <a:xfrm>
              <a:off x="7603337" y="1639826"/>
              <a:ext cx="309350" cy="325516"/>
            </a:xfrm>
            <a:custGeom>
              <a:avLst/>
              <a:gdLst/>
              <a:ahLst/>
              <a:cxnLst/>
              <a:rect l="l" t="t" r="r" b="b"/>
              <a:pathLst>
                <a:path w="7865" h="8276" extrusionOk="0">
                  <a:moveTo>
                    <a:pt x="6169" y="0"/>
                  </a:moveTo>
                  <a:lnTo>
                    <a:pt x="6015" y="29"/>
                  </a:lnTo>
                  <a:lnTo>
                    <a:pt x="5853" y="58"/>
                  </a:lnTo>
                  <a:lnTo>
                    <a:pt x="5517" y="154"/>
                  </a:lnTo>
                  <a:lnTo>
                    <a:pt x="5335" y="192"/>
                  </a:lnTo>
                  <a:lnTo>
                    <a:pt x="5153" y="230"/>
                  </a:lnTo>
                  <a:lnTo>
                    <a:pt x="4962" y="259"/>
                  </a:lnTo>
                  <a:lnTo>
                    <a:pt x="4761" y="278"/>
                  </a:lnTo>
                  <a:lnTo>
                    <a:pt x="4358" y="297"/>
                  </a:lnTo>
                  <a:lnTo>
                    <a:pt x="3947" y="326"/>
                  </a:lnTo>
                  <a:lnTo>
                    <a:pt x="3535" y="364"/>
                  </a:lnTo>
                  <a:lnTo>
                    <a:pt x="3123" y="412"/>
                  </a:lnTo>
                  <a:lnTo>
                    <a:pt x="2721" y="470"/>
                  </a:lnTo>
                  <a:lnTo>
                    <a:pt x="2328" y="527"/>
                  </a:lnTo>
                  <a:lnTo>
                    <a:pt x="1590" y="652"/>
                  </a:lnTo>
                  <a:lnTo>
                    <a:pt x="949" y="767"/>
                  </a:lnTo>
                  <a:lnTo>
                    <a:pt x="451" y="872"/>
                  </a:lnTo>
                  <a:lnTo>
                    <a:pt x="0" y="968"/>
                  </a:lnTo>
                  <a:lnTo>
                    <a:pt x="144" y="1408"/>
                  </a:lnTo>
                  <a:lnTo>
                    <a:pt x="508" y="2510"/>
                  </a:lnTo>
                  <a:lnTo>
                    <a:pt x="738" y="3190"/>
                  </a:lnTo>
                  <a:lnTo>
                    <a:pt x="997" y="3908"/>
                  </a:lnTo>
                  <a:lnTo>
                    <a:pt x="1265" y="4617"/>
                  </a:lnTo>
                  <a:lnTo>
                    <a:pt x="1533" y="5268"/>
                  </a:lnTo>
                  <a:lnTo>
                    <a:pt x="1638" y="5508"/>
                  </a:lnTo>
                  <a:lnTo>
                    <a:pt x="1763" y="5757"/>
                  </a:lnTo>
                  <a:lnTo>
                    <a:pt x="1916" y="5996"/>
                  </a:lnTo>
                  <a:lnTo>
                    <a:pt x="2079" y="6255"/>
                  </a:lnTo>
                  <a:lnTo>
                    <a:pt x="2261" y="6494"/>
                  </a:lnTo>
                  <a:lnTo>
                    <a:pt x="2452" y="6743"/>
                  </a:lnTo>
                  <a:lnTo>
                    <a:pt x="2654" y="6983"/>
                  </a:lnTo>
                  <a:lnTo>
                    <a:pt x="2874" y="7203"/>
                  </a:lnTo>
                  <a:lnTo>
                    <a:pt x="3094" y="7414"/>
                  </a:lnTo>
                  <a:lnTo>
                    <a:pt x="3324" y="7615"/>
                  </a:lnTo>
                  <a:lnTo>
                    <a:pt x="3563" y="7787"/>
                  </a:lnTo>
                  <a:lnTo>
                    <a:pt x="3803" y="7941"/>
                  </a:lnTo>
                  <a:lnTo>
                    <a:pt x="3927" y="8008"/>
                  </a:lnTo>
                  <a:lnTo>
                    <a:pt x="4052" y="8075"/>
                  </a:lnTo>
                  <a:lnTo>
                    <a:pt x="4176" y="8123"/>
                  </a:lnTo>
                  <a:lnTo>
                    <a:pt x="4291" y="8171"/>
                  </a:lnTo>
                  <a:lnTo>
                    <a:pt x="4416" y="8209"/>
                  </a:lnTo>
                  <a:lnTo>
                    <a:pt x="4540" y="8238"/>
                  </a:lnTo>
                  <a:lnTo>
                    <a:pt x="4665" y="8257"/>
                  </a:lnTo>
                  <a:lnTo>
                    <a:pt x="4780" y="8276"/>
                  </a:lnTo>
                  <a:lnTo>
                    <a:pt x="4943" y="8276"/>
                  </a:lnTo>
                  <a:lnTo>
                    <a:pt x="5106" y="8257"/>
                  </a:lnTo>
                  <a:lnTo>
                    <a:pt x="5259" y="8218"/>
                  </a:lnTo>
                  <a:lnTo>
                    <a:pt x="5412" y="8171"/>
                  </a:lnTo>
                  <a:lnTo>
                    <a:pt x="5556" y="8113"/>
                  </a:lnTo>
                  <a:lnTo>
                    <a:pt x="5709" y="8036"/>
                  </a:lnTo>
                  <a:lnTo>
                    <a:pt x="5843" y="7950"/>
                  </a:lnTo>
                  <a:lnTo>
                    <a:pt x="5987" y="7855"/>
                  </a:lnTo>
                  <a:lnTo>
                    <a:pt x="6111" y="7749"/>
                  </a:lnTo>
                  <a:lnTo>
                    <a:pt x="6236" y="7634"/>
                  </a:lnTo>
                  <a:lnTo>
                    <a:pt x="6360" y="7519"/>
                  </a:lnTo>
                  <a:lnTo>
                    <a:pt x="6475" y="7395"/>
                  </a:lnTo>
                  <a:lnTo>
                    <a:pt x="6581" y="7280"/>
                  </a:lnTo>
                  <a:lnTo>
                    <a:pt x="6676" y="7155"/>
                  </a:lnTo>
                  <a:lnTo>
                    <a:pt x="6849" y="6906"/>
                  </a:lnTo>
                  <a:lnTo>
                    <a:pt x="7021" y="6629"/>
                  </a:lnTo>
                  <a:lnTo>
                    <a:pt x="7174" y="6360"/>
                  </a:lnTo>
                  <a:lnTo>
                    <a:pt x="7308" y="6083"/>
                  </a:lnTo>
                  <a:lnTo>
                    <a:pt x="7423" y="5814"/>
                  </a:lnTo>
                  <a:lnTo>
                    <a:pt x="7529" y="5556"/>
                  </a:lnTo>
                  <a:lnTo>
                    <a:pt x="7615" y="5288"/>
                  </a:lnTo>
                  <a:lnTo>
                    <a:pt x="7682" y="5029"/>
                  </a:lnTo>
                  <a:lnTo>
                    <a:pt x="7749" y="4780"/>
                  </a:lnTo>
                  <a:lnTo>
                    <a:pt x="7787" y="4531"/>
                  </a:lnTo>
                  <a:lnTo>
                    <a:pt x="7826" y="4282"/>
                  </a:lnTo>
                  <a:lnTo>
                    <a:pt x="7845" y="4042"/>
                  </a:lnTo>
                  <a:lnTo>
                    <a:pt x="7854" y="3813"/>
                  </a:lnTo>
                  <a:lnTo>
                    <a:pt x="7864" y="3583"/>
                  </a:lnTo>
                  <a:lnTo>
                    <a:pt x="7854" y="3372"/>
                  </a:lnTo>
                  <a:lnTo>
                    <a:pt x="7845" y="3161"/>
                  </a:lnTo>
                  <a:lnTo>
                    <a:pt x="7826" y="2960"/>
                  </a:lnTo>
                  <a:lnTo>
                    <a:pt x="7797" y="2759"/>
                  </a:lnTo>
                  <a:lnTo>
                    <a:pt x="7768" y="2577"/>
                  </a:lnTo>
                  <a:lnTo>
                    <a:pt x="7701" y="2242"/>
                  </a:lnTo>
                  <a:lnTo>
                    <a:pt x="7625" y="1945"/>
                  </a:lnTo>
                  <a:lnTo>
                    <a:pt x="7548" y="1686"/>
                  </a:lnTo>
                  <a:lnTo>
                    <a:pt x="7471" y="1485"/>
                  </a:lnTo>
                  <a:lnTo>
                    <a:pt x="7404" y="1341"/>
                  </a:lnTo>
                  <a:lnTo>
                    <a:pt x="7347" y="1217"/>
                  </a:lnTo>
                  <a:lnTo>
                    <a:pt x="7270" y="987"/>
                  </a:lnTo>
                  <a:lnTo>
                    <a:pt x="7194" y="776"/>
                  </a:lnTo>
                  <a:lnTo>
                    <a:pt x="7136" y="661"/>
                  </a:lnTo>
                  <a:lnTo>
                    <a:pt x="7079" y="546"/>
                  </a:lnTo>
                  <a:lnTo>
                    <a:pt x="7031" y="451"/>
                  </a:lnTo>
                  <a:lnTo>
                    <a:pt x="6964" y="364"/>
                  </a:lnTo>
                  <a:lnTo>
                    <a:pt x="6906" y="288"/>
                  </a:lnTo>
                  <a:lnTo>
                    <a:pt x="6849" y="221"/>
                  </a:lnTo>
                  <a:lnTo>
                    <a:pt x="6782" y="173"/>
                  </a:lnTo>
                  <a:lnTo>
                    <a:pt x="6724" y="125"/>
                  </a:lnTo>
                  <a:lnTo>
                    <a:pt x="6657" y="87"/>
                  </a:lnTo>
                  <a:lnTo>
                    <a:pt x="6590" y="48"/>
                  </a:lnTo>
                  <a:lnTo>
                    <a:pt x="6523" y="29"/>
                  </a:lnTo>
                  <a:lnTo>
                    <a:pt x="6456" y="10"/>
                  </a:lnTo>
                  <a:lnTo>
                    <a:pt x="6389"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958;p26">
              <a:extLst>
                <a:ext uri="{FF2B5EF4-FFF2-40B4-BE49-F238E27FC236}">
                  <a16:creationId xmlns:a16="http://schemas.microsoft.com/office/drawing/2014/main" id="{8F3C7669-BC03-E64A-0A66-D86A0AD97DD4}"/>
                </a:ext>
              </a:extLst>
            </p:cNvPr>
            <p:cNvSpPr/>
            <p:nvPr/>
          </p:nvSpPr>
          <p:spPr>
            <a:xfrm>
              <a:off x="7868902" y="1648479"/>
              <a:ext cx="64112" cy="110052"/>
            </a:xfrm>
            <a:custGeom>
              <a:avLst/>
              <a:gdLst/>
              <a:ahLst/>
              <a:cxnLst/>
              <a:rect l="l" t="t" r="r" b="b"/>
              <a:pathLst>
                <a:path w="1630" h="2798" extrusionOk="0">
                  <a:moveTo>
                    <a:pt x="624" y="1"/>
                  </a:moveTo>
                  <a:lnTo>
                    <a:pt x="547" y="10"/>
                  </a:lnTo>
                  <a:lnTo>
                    <a:pt x="470" y="29"/>
                  </a:lnTo>
                  <a:lnTo>
                    <a:pt x="394" y="68"/>
                  </a:lnTo>
                  <a:lnTo>
                    <a:pt x="327" y="116"/>
                  </a:lnTo>
                  <a:lnTo>
                    <a:pt x="269" y="173"/>
                  </a:lnTo>
                  <a:lnTo>
                    <a:pt x="212" y="240"/>
                  </a:lnTo>
                  <a:lnTo>
                    <a:pt x="164" y="326"/>
                  </a:lnTo>
                  <a:lnTo>
                    <a:pt x="116" y="422"/>
                  </a:lnTo>
                  <a:lnTo>
                    <a:pt x="78" y="518"/>
                  </a:lnTo>
                  <a:lnTo>
                    <a:pt x="49" y="623"/>
                  </a:lnTo>
                  <a:lnTo>
                    <a:pt x="20" y="738"/>
                  </a:lnTo>
                  <a:lnTo>
                    <a:pt x="11" y="863"/>
                  </a:lnTo>
                  <a:lnTo>
                    <a:pt x="1" y="997"/>
                  </a:lnTo>
                  <a:lnTo>
                    <a:pt x="1" y="1121"/>
                  </a:lnTo>
                  <a:lnTo>
                    <a:pt x="1" y="1265"/>
                  </a:lnTo>
                  <a:lnTo>
                    <a:pt x="20" y="1399"/>
                  </a:lnTo>
                  <a:lnTo>
                    <a:pt x="39" y="1543"/>
                  </a:lnTo>
                  <a:lnTo>
                    <a:pt x="68" y="1686"/>
                  </a:lnTo>
                  <a:lnTo>
                    <a:pt x="106" y="1821"/>
                  </a:lnTo>
                  <a:lnTo>
                    <a:pt x="154" y="1955"/>
                  </a:lnTo>
                  <a:lnTo>
                    <a:pt x="202" y="2079"/>
                  </a:lnTo>
                  <a:lnTo>
                    <a:pt x="260" y="2194"/>
                  </a:lnTo>
                  <a:lnTo>
                    <a:pt x="327" y="2299"/>
                  </a:lnTo>
                  <a:lnTo>
                    <a:pt x="384" y="2395"/>
                  </a:lnTo>
                  <a:lnTo>
                    <a:pt x="461" y="2491"/>
                  </a:lnTo>
                  <a:lnTo>
                    <a:pt x="528" y="2568"/>
                  </a:lnTo>
                  <a:lnTo>
                    <a:pt x="604" y="2635"/>
                  </a:lnTo>
                  <a:lnTo>
                    <a:pt x="681" y="2692"/>
                  </a:lnTo>
                  <a:lnTo>
                    <a:pt x="758" y="2740"/>
                  </a:lnTo>
                  <a:lnTo>
                    <a:pt x="844" y="2769"/>
                  </a:lnTo>
                  <a:lnTo>
                    <a:pt x="920" y="2798"/>
                  </a:lnTo>
                  <a:lnTo>
                    <a:pt x="997" y="2798"/>
                  </a:lnTo>
                  <a:lnTo>
                    <a:pt x="1083" y="2788"/>
                  </a:lnTo>
                  <a:lnTo>
                    <a:pt x="1160" y="2769"/>
                  </a:lnTo>
                  <a:lnTo>
                    <a:pt x="1237" y="2731"/>
                  </a:lnTo>
                  <a:lnTo>
                    <a:pt x="1304" y="2683"/>
                  </a:lnTo>
                  <a:lnTo>
                    <a:pt x="1361" y="2625"/>
                  </a:lnTo>
                  <a:lnTo>
                    <a:pt x="1419" y="2549"/>
                  </a:lnTo>
                  <a:lnTo>
                    <a:pt x="1466" y="2472"/>
                  </a:lnTo>
                  <a:lnTo>
                    <a:pt x="1514" y="2376"/>
                  </a:lnTo>
                  <a:lnTo>
                    <a:pt x="1553" y="2280"/>
                  </a:lnTo>
                  <a:lnTo>
                    <a:pt x="1581" y="2175"/>
                  </a:lnTo>
                  <a:lnTo>
                    <a:pt x="1601" y="2050"/>
                  </a:lnTo>
                  <a:lnTo>
                    <a:pt x="1620" y="1936"/>
                  </a:lnTo>
                  <a:lnTo>
                    <a:pt x="1629" y="1801"/>
                  </a:lnTo>
                  <a:lnTo>
                    <a:pt x="1629" y="1667"/>
                  </a:lnTo>
                  <a:lnTo>
                    <a:pt x="1629" y="1533"/>
                  </a:lnTo>
                  <a:lnTo>
                    <a:pt x="1610" y="1390"/>
                  </a:lnTo>
                  <a:lnTo>
                    <a:pt x="1591" y="1246"/>
                  </a:lnTo>
                  <a:lnTo>
                    <a:pt x="1553" y="1112"/>
                  </a:lnTo>
                  <a:lnTo>
                    <a:pt x="1514" y="968"/>
                  </a:lnTo>
                  <a:lnTo>
                    <a:pt x="1476" y="844"/>
                  </a:lnTo>
                  <a:lnTo>
                    <a:pt x="1419" y="719"/>
                  </a:lnTo>
                  <a:lnTo>
                    <a:pt x="1371" y="604"/>
                  </a:lnTo>
                  <a:lnTo>
                    <a:pt x="1304" y="499"/>
                  </a:lnTo>
                  <a:lnTo>
                    <a:pt x="1237" y="393"/>
                  </a:lnTo>
                  <a:lnTo>
                    <a:pt x="1169" y="307"/>
                  </a:lnTo>
                  <a:lnTo>
                    <a:pt x="1102" y="231"/>
                  </a:lnTo>
                  <a:lnTo>
                    <a:pt x="1026" y="164"/>
                  </a:lnTo>
                  <a:lnTo>
                    <a:pt x="949" y="106"/>
                  </a:lnTo>
                  <a:lnTo>
                    <a:pt x="873" y="58"/>
                  </a:lnTo>
                  <a:lnTo>
                    <a:pt x="786" y="20"/>
                  </a:lnTo>
                  <a:lnTo>
                    <a:pt x="710"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959;p26">
              <a:extLst>
                <a:ext uri="{FF2B5EF4-FFF2-40B4-BE49-F238E27FC236}">
                  <a16:creationId xmlns:a16="http://schemas.microsoft.com/office/drawing/2014/main" id="{80F5C0B7-18F5-E03B-30D3-597356C6160E}"/>
                </a:ext>
              </a:extLst>
            </p:cNvPr>
            <p:cNvSpPr/>
            <p:nvPr/>
          </p:nvSpPr>
          <p:spPr>
            <a:xfrm>
              <a:off x="7730652" y="1771311"/>
              <a:ext cx="42243" cy="79884"/>
            </a:xfrm>
            <a:custGeom>
              <a:avLst/>
              <a:gdLst/>
              <a:ahLst/>
              <a:cxnLst/>
              <a:rect l="l" t="t" r="r" b="b"/>
              <a:pathLst>
                <a:path w="1074" h="2031" extrusionOk="0">
                  <a:moveTo>
                    <a:pt x="1" y="0"/>
                  </a:moveTo>
                  <a:lnTo>
                    <a:pt x="77" y="211"/>
                  </a:lnTo>
                  <a:lnTo>
                    <a:pt x="144" y="422"/>
                  </a:lnTo>
                  <a:lnTo>
                    <a:pt x="192" y="632"/>
                  </a:lnTo>
                  <a:lnTo>
                    <a:pt x="231" y="843"/>
                  </a:lnTo>
                  <a:lnTo>
                    <a:pt x="259" y="1063"/>
                  </a:lnTo>
                  <a:lnTo>
                    <a:pt x="269" y="1274"/>
                  </a:lnTo>
                  <a:lnTo>
                    <a:pt x="279" y="1494"/>
                  </a:lnTo>
                  <a:lnTo>
                    <a:pt x="269" y="1705"/>
                  </a:lnTo>
                  <a:lnTo>
                    <a:pt x="298" y="1791"/>
                  </a:lnTo>
                  <a:lnTo>
                    <a:pt x="336" y="1868"/>
                  </a:lnTo>
                  <a:lnTo>
                    <a:pt x="394" y="1935"/>
                  </a:lnTo>
                  <a:lnTo>
                    <a:pt x="461" y="1983"/>
                  </a:lnTo>
                  <a:lnTo>
                    <a:pt x="537" y="2021"/>
                  </a:lnTo>
                  <a:lnTo>
                    <a:pt x="623" y="2031"/>
                  </a:lnTo>
                  <a:lnTo>
                    <a:pt x="710" y="2031"/>
                  </a:lnTo>
                  <a:lnTo>
                    <a:pt x="796" y="2012"/>
                  </a:lnTo>
                  <a:lnTo>
                    <a:pt x="882" y="1973"/>
                  </a:lnTo>
                  <a:lnTo>
                    <a:pt x="959" y="1916"/>
                  </a:lnTo>
                  <a:lnTo>
                    <a:pt x="1016" y="1849"/>
                  </a:lnTo>
                  <a:lnTo>
                    <a:pt x="1054" y="1772"/>
                  </a:lnTo>
                  <a:lnTo>
                    <a:pt x="1074" y="1686"/>
                  </a:lnTo>
                  <a:lnTo>
                    <a:pt x="1074" y="1590"/>
                  </a:lnTo>
                  <a:lnTo>
                    <a:pt x="1054" y="1504"/>
                  </a:lnTo>
                  <a:lnTo>
                    <a:pt x="1016" y="1418"/>
                  </a:lnTo>
                  <a:lnTo>
                    <a:pt x="1" y="0"/>
                  </a:lnTo>
                  <a:close/>
                </a:path>
              </a:pathLst>
            </a:custGeom>
            <a:solidFill>
              <a:srgbClr val="FF6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960;p26">
              <a:extLst>
                <a:ext uri="{FF2B5EF4-FFF2-40B4-BE49-F238E27FC236}">
                  <a16:creationId xmlns:a16="http://schemas.microsoft.com/office/drawing/2014/main" id="{C1028B45-CF39-CA78-759D-0ABEF3F484AA}"/>
                </a:ext>
              </a:extLst>
            </p:cNvPr>
            <p:cNvSpPr/>
            <p:nvPr/>
          </p:nvSpPr>
          <p:spPr>
            <a:xfrm>
              <a:off x="7484280" y="1425864"/>
              <a:ext cx="326656" cy="355644"/>
            </a:xfrm>
            <a:custGeom>
              <a:avLst/>
              <a:gdLst/>
              <a:ahLst/>
              <a:cxnLst/>
              <a:rect l="l" t="t" r="r" b="b"/>
              <a:pathLst>
                <a:path w="8305" h="9042" extrusionOk="0">
                  <a:moveTo>
                    <a:pt x="4502" y="0"/>
                  </a:moveTo>
                  <a:lnTo>
                    <a:pt x="4225" y="29"/>
                  </a:lnTo>
                  <a:lnTo>
                    <a:pt x="3937" y="58"/>
                  </a:lnTo>
                  <a:lnTo>
                    <a:pt x="3640" y="115"/>
                  </a:lnTo>
                  <a:lnTo>
                    <a:pt x="3487" y="153"/>
                  </a:lnTo>
                  <a:lnTo>
                    <a:pt x="3343" y="192"/>
                  </a:lnTo>
                  <a:lnTo>
                    <a:pt x="3200" y="249"/>
                  </a:lnTo>
                  <a:lnTo>
                    <a:pt x="3056" y="307"/>
                  </a:lnTo>
                  <a:lnTo>
                    <a:pt x="2912" y="374"/>
                  </a:lnTo>
                  <a:lnTo>
                    <a:pt x="2769" y="450"/>
                  </a:lnTo>
                  <a:lnTo>
                    <a:pt x="2635" y="527"/>
                  </a:lnTo>
                  <a:lnTo>
                    <a:pt x="2501" y="623"/>
                  </a:lnTo>
                  <a:lnTo>
                    <a:pt x="2367" y="718"/>
                  </a:lnTo>
                  <a:lnTo>
                    <a:pt x="2232" y="824"/>
                  </a:lnTo>
                  <a:lnTo>
                    <a:pt x="2108" y="929"/>
                  </a:lnTo>
                  <a:lnTo>
                    <a:pt x="1983" y="1044"/>
                  </a:lnTo>
                  <a:lnTo>
                    <a:pt x="1859" y="1159"/>
                  </a:lnTo>
                  <a:lnTo>
                    <a:pt x="1734" y="1284"/>
                  </a:lnTo>
                  <a:lnTo>
                    <a:pt x="1504" y="1552"/>
                  </a:lnTo>
                  <a:lnTo>
                    <a:pt x="1284" y="1839"/>
                  </a:lnTo>
                  <a:lnTo>
                    <a:pt x="1083" y="2136"/>
                  </a:lnTo>
                  <a:lnTo>
                    <a:pt x="892" y="2452"/>
                  </a:lnTo>
                  <a:lnTo>
                    <a:pt x="719" y="2787"/>
                  </a:lnTo>
                  <a:lnTo>
                    <a:pt x="566" y="3123"/>
                  </a:lnTo>
                  <a:lnTo>
                    <a:pt x="422" y="3467"/>
                  </a:lnTo>
                  <a:lnTo>
                    <a:pt x="298" y="3822"/>
                  </a:lnTo>
                  <a:lnTo>
                    <a:pt x="202" y="4176"/>
                  </a:lnTo>
                  <a:lnTo>
                    <a:pt x="116" y="4531"/>
                  </a:lnTo>
                  <a:lnTo>
                    <a:pt x="58" y="4894"/>
                  </a:lnTo>
                  <a:lnTo>
                    <a:pt x="10" y="5249"/>
                  </a:lnTo>
                  <a:lnTo>
                    <a:pt x="1" y="5603"/>
                  </a:lnTo>
                  <a:lnTo>
                    <a:pt x="1" y="5776"/>
                  </a:lnTo>
                  <a:lnTo>
                    <a:pt x="1" y="5948"/>
                  </a:lnTo>
                  <a:lnTo>
                    <a:pt x="10" y="6120"/>
                  </a:lnTo>
                  <a:lnTo>
                    <a:pt x="29" y="6283"/>
                  </a:lnTo>
                  <a:lnTo>
                    <a:pt x="58" y="6446"/>
                  </a:lnTo>
                  <a:lnTo>
                    <a:pt x="87" y="6609"/>
                  </a:lnTo>
                  <a:lnTo>
                    <a:pt x="125" y="6772"/>
                  </a:lnTo>
                  <a:lnTo>
                    <a:pt x="173" y="6925"/>
                  </a:lnTo>
                  <a:lnTo>
                    <a:pt x="221" y="7078"/>
                  </a:lnTo>
                  <a:lnTo>
                    <a:pt x="279" y="7222"/>
                  </a:lnTo>
                  <a:lnTo>
                    <a:pt x="346" y="7366"/>
                  </a:lnTo>
                  <a:lnTo>
                    <a:pt x="413" y="7509"/>
                  </a:lnTo>
                  <a:lnTo>
                    <a:pt x="499" y="7643"/>
                  </a:lnTo>
                  <a:lnTo>
                    <a:pt x="585" y="7778"/>
                  </a:lnTo>
                  <a:lnTo>
                    <a:pt x="671" y="7902"/>
                  </a:lnTo>
                  <a:lnTo>
                    <a:pt x="777" y="8017"/>
                  </a:lnTo>
                  <a:lnTo>
                    <a:pt x="882" y="8132"/>
                  </a:lnTo>
                  <a:lnTo>
                    <a:pt x="1006" y="8237"/>
                  </a:lnTo>
                  <a:lnTo>
                    <a:pt x="1131" y="8343"/>
                  </a:lnTo>
                  <a:lnTo>
                    <a:pt x="1255" y="8438"/>
                  </a:lnTo>
                  <a:lnTo>
                    <a:pt x="1399" y="8525"/>
                  </a:lnTo>
                  <a:lnTo>
                    <a:pt x="1552" y="8601"/>
                  </a:lnTo>
                  <a:lnTo>
                    <a:pt x="1706" y="8678"/>
                  </a:lnTo>
                  <a:lnTo>
                    <a:pt x="1868" y="8745"/>
                  </a:lnTo>
                  <a:lnTo>
                    <a:pt x="2041" y="8802"/>
                  </a:lnTo>
                  <a:lnTo>
                    <a:pt x="2204" y="8860"/>
                  </a:lnTo>
                  <a:lnTo>
                    <a:pt x="2367" y="8908"/>
                  </a:lnTo>
                  <a:lnTo>
                    <a:pt x="2529" y="8946"/>
                  </a:lnTo>
                  <a:lnTo>
                    <a:pt x="2692" y="8975"/>
                  </a:lnTo>
                  <a:lnTo>
                    <a:pt x="2855" y="9004"/>
                  </a:lnTo>
                  <a:lnTo>
                    <a:pt x="3008" y="9023"/>
                  </a:lnTo>
                  <a:lnTo>
                    <a:pt x="3162" y="9032"/>
                  </a:lnTo>
                  <a:lnTo>
                    <a:pt x="3315" y="9042"/>
                  </a:lnTo>
                  <a:lnTo>
                    <a:pt x="3621" y="9042"/>
                  </a:lnTo>
                  <a:lnTo>
                    <a:pt x="3765" y="9032"/>
                  </a:lnTo>
                  <a:lnTo>
                    <a:pt x="4052" y="8994"/>
                  </a:lnTo>
                  <a:lnTo>
                    <a:pt x="4330" y="8936"/>
                  </a:lnTo>
                  <a:lnTo>
                    <a:pt x="4598" y="8860"/>
                  </a:lnTo>
                  <a:lnTo>
                    <a:pt x="4857" y="8754"/>
                  </a:lnTo>
                  <a:lnTo>
                    <a:pt x="5115" y="8640"/>
                  </a:lnTo>
                  <a:lnTo>
                    <a:pt x="5355" y="8505"/>
                  </a:lnTo>
                  <a:lnTo>
                    <a:pt x="5594" y="8362"/>
                  </a:lnTo>
                  <a:lnTo>
                    <a:pt x="5824" y="8189"/>
                  </a:lnTo>
                  <a:lnTo>
                    <a:pt x="6035" y="8007"/>
                  </a:lnTo>
                  <a:lnTo>
                    <a:pt x="6246" y="7816"/>
                  </a:lnTo>
                  <a:lnTo>
                    <a:pt x="6447" y="7605"/>
                  </a:lnTo>
                  <a:lnTo>
                    <a:pt x="6638" y="7394"/>
                  </a:lnTo>
                  <a:lnTo>
                    <a:pt x="6811" y="7165"/>
                  </a:lnTo>
                  <a:lnTo>
                    <a:pt x="6983" y="6925"/>
                  </a:lnTo>
                  <a:lnTo>
                    <a:pt x="7146" y="6676"/>
                  </a:lnTo>
                  <a:lnTo>
                    <a:pt x="7299" y="6417"/>
                  </a:lnTo>
                  <a:lnTo>
                    <a:pt x="7443" y="6149"/>
                  </a:lnTo>
                  <a:lnTo>
                    <a:pt x="7577" y="5881"/>
                  </a:lnTo>
                  <a:lnTo>
                    <a:pt x="7702" y="5613"/>
                  </a:lnTo>
                  <a:lnTo>
                    <a:pt x="7807" y="5335"/>
                  </a:lnTo>
                  <a:lnTo>
                    <a:pt x="7912" y="5048"/>
                  </a:lnTo>
                  <a:lnTo>
                    <a:pt x="8008" y="4770"/>
                  </a:lnTo>
                  <a:lnTo>
                    <a:pt x="8085" y="4483"/>
                  </a:lnTo>
                  <a:lnTo>
                    <a:pt x="8161" y="4195"/>
                  </a:lnTo>
                  <a:lnTo>
                    <a:pt x="8219" y="3908"/>
                  </a:lnTo>
                  <a:lnTo>
                    <a:pt x="8276" y="3630"/>
                  </a:lnTo>
                  <a:lnTo>
                    <a:pt x="8295" y="3458"/>
                  </a:lnTo>
                  <a:lnTo>
                    <a:pt x="8305" y="3285"/>
                  </a:lnTo>
                  <a:lnTo>
                    <a:pt x="8305" y="3103"/>
                  </a:lnTo>
                  <a:lnTo>
                    <a:pt x="8286" y="2921"/>
                  </a:lnTo>
                  <a:lnTo>
                    <a:pt x="8267" y="2749"/>
                  </a:lnTo>
                  <a:lnTo>
                    <a:pt x="8228" y="2567"/>
                  </a:lnTo>
                  <a:lnTo>
                    <a:pt x="8180" y="2395"/>
                  </a:lnTo>
                  <a:lnTo>
                    <a:pt x="8123" y="2213"/>
                  </a:lnTo>
                  <a:lnTo>
                    <a:pt x="8056" y="2040"/>
                  </a:lnTo>
                  <a:lnTo>
                    <a:pt x="7970" y="1868"/>
                  </a:lnTo>
                  <a:lnTo>
                    <a:pt x="7884" y="1705"/>
                  </a:lnTo>
                  <a:lnTo>
                    <a:pt x="7778" y="1542"/>
                  </a:lnTo>
                  <a:lnTo>
                    <a:pt x="7673" y="1379"/>
                  </a:lnTo>
                  <a:lnTo>
                    <a:pt x="7548" y="1226"/>
                  </a:lnTo>
                  <a:lnTo>
                    <a:pt x="7414" y="1073"/>
                  </a:lnTo>
                  <a:lnTo>
                    <a:pt x="7271" y="939"/>
                  </a:lnTo>
                  <a:lnTo>
                    <a:pt x="7117" y="805"/>
                  </a:lnTo>
                  <a:lnTo>
                    <a:pt x="6954" y="680"/>
                  </a:lnTo>
                  <a:lnTo>
                    <a:pt x="6772" y="556"/>
                  </a:lnTo>
                  <a:lnTo>
                    <a:pt x="6590" y="450"/>
                  </a:lnTo>
                  <a:lnTo>
                    <a:pt x="6399" y="354"/>
                  </a:lnTo>
                  <a:lnTo>
                    <a:pt x="6198" y="268"/>
                  </a:lnTo>
                  <a:lnTo>
                    <a:pt x="5977" y="192"/>
                  </a:lnTo>
                  <a:lnTo>
                    <a:pt x="5757" y="125"/>
                  </a:lnTo>
                  <a:lnTo>
                    <a:pt x="5527" y="77"/>
                  </a:lnTo>
                  <a:lnTo>
                    <a:pt x="5278" y="38"/>
                  </a:lnTo>
                  <a:lnTo>
                    <a:pt x="5029" y="10"/>
                  </a:lnTo>
                  <a:lnTo>
                    <a:pt x="47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961;p26">
              <a:extLst>
                <a:ext uri="{FF2B5EF4-FFF2-40B4-BE49-F238E27FC236}">
                  <a16:creationId xmlns:a16="http://schemas.microsoft.com/office/drawing/2014/main" id="{379290D6-0923-359D-0756-00228B885C60}"/>
                </a:ext>
              </a:extLst>
            </p:cNvPr>
            <p:cNvSpPr/>
            <p:nvPr/>
          </p:nvSpPr>
          <p:spPr>
            <a:xfrm>
              <a:off x="7748352" y="1861340"/>
              <a:ext cx="54672" cy="30168"/>
            </a:xfrm>
            <a:custGeom>
              <a:avLst/>
              <a:gdLst/>
              <a:ahLst/>
              <a:cxnLst/>
              <a:rect l="l" t="t" r="r" b="b"/>
              <a:pathLst>
                <a:path w="1390" h="767" extrusionOk="0">
                  <a:moveTo>
                    <a:pt x="796" y="0"/>
                  </a:moveTo>
                  <a:lnTo>
                    <a:pt x="700" y="10"/>
                  </a:lnTo>
                  <a:lnTo>
                    <a:pt x="595" y="29"/>
                  </a:lnTo>
                  <a:lnTo>
                    <a:pt x="489" y="58"/>
                  </a:lnTo>
                  <a:lnTo>
                    <a:pt x="394" y="115"/>
                  </a:lnTo>
                  <a:lnTo>
                    <a:pt x="298" y="173"/>
                  </a:lnTo>
                  <a:lnTo>
                    <a:pt x="221" y="249"/>
                  </a:lnTo>
                  <a:lnTo>
                    <a:pt x="145" y="326"/>
                  </a:lnTo>
                  <a:lnTo>
                    <a:pt x="87" y="422"/>
                  </a:lnTo>
                  <a:lnTo>
                    <a:pt x="39" y="518"/>
                  </a:lnTo>
                  <a:lnTo>
                    <a:pt x="1" y="633"/>
                  </a:lnTo>
                  <a:lnTo>
                    <a:pt x="1" y="671"/>
                  </a:lnTo>
                  <a:lnTo>
                    <a:pt x="20" y="709"/>
                  </a:lnTo>
                  <a:lnTo>
                    <a:pt x="49" y="747"/>
                  </a:lnTo>
                  <a:lnTo>
                    <a:pt x="87" y="767"/>
                  </a:lnTo>
                  <a:lnTo>
                    <a:pt x="116" y="767"/>
                  </a:lnTo>
                  <a:lnTo>
                    <a:pt x="145" y="757"/>
                  </a:lnTo>
                  <a:lnTo>
                    <a:pt x="183" y="747"/>
                  </a:lnTo>
                  <a:lnTo>
                    <a:pt x="202" y="719"/>
                  </a:lnTo>
                  <a:lnTo>
                    <a:pt x="221" y="680"/>
                  </a:lnTo>
                  <a:lnTo>
                    <a:pt x="250" y="604"/>
                  </a:lnTo>
                  <a:lnTo>
                    <a:pt x="279" y="527"/>
                  </a:lnTo>
                  <a:lnTo>
                    <a:pt x="327" y="460"/>
                  </a:lnTo>
                  <a:lnTo>
                    <a:pt x="375" y="403"/>
                  </a:lnTo>
                  <a:lnTo>
                    <a:pt x="442" y="345"/>
                  </a:lnTo>
                  <a:lnTo>
                    <a:pt x="499" y="307"/>
                  </a:lnTo>
                  <a:lnTo>
                    <a:pt x="576" y="269"/>
                  </a:lnTo>
                  <a:lnTo>
                    <a:pt x="652" y="240"/>
                  </a:lnTo>
                  <a:lnTo>
                    <a:pt x="729" y="230"/>
                  </a:lnTo>
                  <a:lnTo>
                    <a:pt x="806" y="221"/>
                  </a:lnTo>
                  <a:lnTo>
                    <a:pt x="873" y="230"/>
                  </a:lnTo>
                  <a:lnTo>
                    <a:pt x="949" y="240"/>
                  </a:lnTo>
                  <a:lnTo>
                    <a:pt x="1016" y="259"/>
                  </a:lnTo>
                  <a:lnTo>
                    <a:pt x="1083" y="288"/>
                  </a:lnTo>
                  <a:lnTo>
                    <a:pt x="1150" y="326"/>
                  </a:lnTo>
                  <a:lnTo>
                    <a:pt x="1208" y="374"/>
                  </a:lnTo>
                  <a:lnTo>
                    <a:pt x="1246" y="393"/>
                  </a:lnTo>
                  <a:lnTo>
                    <a:pt x="1284" y="403"/>
                  </a:lnTo>
                  <a:lnTo>
                    <a:pt x="1323" y="393"/>
                  </a:lnTo>
                  <a:lnTo>
                    <a:pt x="1361" y="364"/>
                  </a:lnTo>
                  <a:lnTo>
                    <a:pt x="1380" y="326"/>
                  </a:lnTo>
                  <a:lnTo>
                    <a:pt x="1390" y="288"/>
                  </a:lnTo>
                  <a:lnTo>
                    <a:pt x="1380" y="240"/>
                  </a:lnTo>
                  <a:lnTo>
                    <a:pt x="1351" y="211"/>
                  </a:lnTo>
                  <a:lnTo>
                    <a:pt x="1275" y="144"/>
                  </a:lnTo>
                  <a:lnTo>
                    <a:pt x="1189" y="96"/>
                  </a:lnTo>
                  <a:lnTo>
                    <a:pt x="1093" y="48"/>
                  </a:lnTo>
                  <a:lnTo>
                    <a:pt x="997" y="20"/>
                  </a:lnTo>
                  <a:lnTo>
                    <a:pt x="901" y="10"/>
                  </a:lnTo>
                  <a:lnTo>
                    <a:pt x="796"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962;p26">
              <a:extLst>
                <a:ext uri="{FF2B5EF4-FFF2-40B4-BE49-F238E27FC236}">
                  <a16:creationId xmlns:a16="http://schemas.microsoft.com/office/drawing/2014/main" id="{01B69600-7C05-B842-EDDD-E51526C0AF05}"/>
                </a:ext>
              </a:extLst>
            </p:cNvPr>
            <p:cNvSpPr/>
            <p:nvPr/>
          </p:nvSpPr>
          <p:spPr>
            <a:xfrm>
              <a:off x="7754763" y="1746060"/>
              <a:ext cx="51290" cy="29027"/>
            </a:xfrm>
            <a:custGeom>
              <a:avLst/>
              <a:gdLst/>
              <a:ahLst/>
              <a:cxnLst/>
              <a:rect l="l" t="t" r="r" b="b"/>
              <a:pathLst>
                <a:path w="1304" h="738" extrusionOk="0">
                  <a:moveTo>
                    <a:pt x="1198" y="0"/>
                  </a:moveTo>
                  <a:lnTo>
                    <a:pt x="1160" y="10"/>
                  </a:lnTo>
                  <a:lnTo>
                    <a:pt x="1121" y="29"/>
                  </a:lnTo>
                  <a:lnTo>
                    <a:pt x="1093" y="58"/>
                  </a:lnTo>
                  <a:lnTo>
                    <a:pt x="1007" y="192"/>
                  </a:lnTo>
                  <a:lnTo>
                    <a:pt x="911" y="297"/>
                  </a:lnTo>
                  <a:lnTo>
                    <a:pt x="815" y="384"/>
                  </a:lnTo>
                  <a:lnTo>
                    <a:pt x="757" y="412"/>
                  </a:lnTo>
                  <a:lnTo>
                    <a:pt x="700" y="441"/>
                  </a:lnTo>
                  <a:lnTo>
                    <a:pt x="643" y="470"/>
                  </a:lnTo>
                  <a:lnTo>
                    <a:pt x="575" y="489"/>
                  </a:lnTo>
                  <a:lnTo>
                    <a:pt x="441" y="508"/>
                  </a:lnTo>
                  <a:lnTo>
                    <a:pt x="298" y="508"/>
                  </a:lnTo>
                  <a:lnTo>
                    <a:pt x="135" y="489"/>
                  </a:lnTo>
                  <a:lnTo>
                    <a:pt x="87" y="489"/>
                  </a:lnTo>
                  <a:lnTo>
                    <a:pt x="49" y="508"/>
                  </a:lnTo>
                  <a:lnTo>
                    <a:pt x="20" y="537"/>
                  </a:lnTo>
                  <a:lnTo>
                    <a:pt x="1" y="585"/>
                  </a:lnTo>
                  <a:lnTo>
                    <a:pt x="1" y="623"/>
                  </a:lnTo>
                  <a:lnTo>
                    <a:pt x="20" y="661"/>
                  </a:lnTo>
                  <a:lnTo>
                    <a:pt x="58" y="700"/>
                  </a:lnTo>
                  <a:lnTo>
                    <a:pt x="97" y="709"/>
                  </a:lnTo>
                  <a:lnTo>
                    <a:pt x="231" y="728"/>
                  </a:lnTo>
                  <a:lnTo>
                    <a:pt x="355" y="738"/>
                  </a:lnTo>
                  <a:lnTo>
                    <a:pt x="499" y="728"/>
                  </a:lnTo>
                  <a:lnTo>
                    <a:pt x="643" y="700"/>
                  </a:lnTo>
                  <a:lnTo>
                    <a:pt x="767" y="652"/>
                  </a:lnTo>
                  <a:lnTo>
                    <a:pt x="892" y="594"/>
                  </a:lnTo>
                  <a:lnTo>
                    <a:pt x="1007" y="518"/>
                  </a:lnTo>
                  <a:lnTo>
                    <a:pt x="1102" y="412"/>
                  </a:lnTo>
                  <a:lnTo>
                    <a:pt x="1198" y="29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963;p26">
              <a:extLst>
                <a:ext uri="{FF2B5EF4-FFF2-40B4-BE49-F238E27FC236}">
                  <a16:creationId xmlns:a16="http://schemas.microsoft.com/office/drawing/2014/main" id="{C0ED7C31-F32B-225C-773F-41E3E5B77C78}"/>
                </a:ext>
              </a:extLst>
            </p:cNvPr>
            <p:cNvSpPr/>
            <p:nvPr/>
          </p:nvSpPr>
          <p:spPr>
            <a:xfrm>
              <a:off x="7744222" y="1708027"/>
              <a:ext cx="46373" cy="40316"/>
            </a:xfrm>
            <a:custGeom>
              <a:avLst/>
              <a:gdLst/>
              <a:ahLst/>
              <a:cxnLst/>
              <a:rect l="l" t="t" r="r" b="b"/>
              <a:pathLst>
                <a:path w="1179" h="1025" extrusionOk="0">
                  <a:moveTo>
                    <a:pt x="1035" y="0"/>
                  </a:moveTo>
                  <a:lnTo>
                    <a:pt x="997" y="19"/>
                  </a:lnTo>
                  <a:lnTo>
                    <a:pt x="39" y="833"/>
                  </a:lnTo>
                  <a:lnTo>
                    <a:pt x="10" y="862"/>
                  </a:lnTo>
                  <a:lnTo>
                    <a:pt x="1" y="910"/>
                  </a:lnTo>
                  <a:lnTo>
                    <a:pt x="1" y="948"/>
                  </a:lnTo>
                  <a:lnTo>
                    <a:pt x="29" y="987"/>
                  </a:lnTo>
                  <a:lnTo>
                    <a:pt x="68" y="1015"/>
                  </a:lnTo>
                  <a:lnTo>
                    <a:pt x="106" y="1025"/>
                  </a:lnTo>
                  <a:lnTo>
                    <a:pt x="144" y="1025"/>
                  </a:lnTo>
                  <a:lnTo>
                    <a:pt x="183" y="1006"/>
                  </a:lnTo>
                  <a:lnTo>
                    <a:pt x="1140" y="192"/>
                  </a:lnTo>
                  <a:lnTo>
                    <a:pt x="1169" y="163"/>
                  </a:lnTo>
                  <a:lnTo>
                    <a:pt x="1179" y="115"/>
                  </a:lnTo>
                  <a:lnTo>
                    <a:pt x="1179" y="77"/>
                  </a:lnTo>
                  <a:lnTo>
                    <a:pt x="1160" y="38"/>
                  </a:lnTo>
                  <a:lnTo>
                    <a:pt x="1121" y="10"/>
                  </a:lnTo>
                  <a:lnTo>
                    <a:pt x="1083"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964;p26">
              <a:extLst>
                <a:ext uri="{FF2B5EF4-FFF2-40B4-BE49-F238E27FC236}">
                  <a16:creationId xmlns:a16="http://schemas.microsoft.com/office/drawing/2014/main" id="{138DAD27-80EB-16D9-B925-BA61975229C4}"/>
                </a:ext>
              </a:extLst>
            </p:cNvPr>
            <p:cNvSpPr/>
            <p:nvPr/>
          </p:nvSpPr>
          <p:spPr>
            <a:xfrm>
              <a:off x="7671891" y="1787122"/>
              <a:ext cx="51290" cy="29067"/>
            </a:xfrm>
            <a:custGeom>
              <a:avLst/>
              <a:gdLst/>
              <a:ahLst/>
              <a:cxnLst/>
              <a:rect l="l" t="t" r="r" b="b"/>
              <a:pathLst>
                <a:path w="1304" h="739" extrusionOk="0">
                  <a:moveTo>
                    <a:pt x="1198" y="0"/>
                  </a:moveTo>
                  <a:lnTo>
                    <a:pt x="1160" y="10"/>
                  </a:lnTo>
                  <a:lnTo>
                    <a:pt x="1121" y="29"/>
                  </a:lnTo>
                  <a:lnTo>
                    <a:pt x="1093" y="58"/>
                  </a:lnTo>
                  <a:lnTo>
                    <a:pt x="1006" y="192"/>
                  </a:lnTo>
                  <a:lnTo>
                    <a:pt x="911" y="297"/>
                  </a:lnTo>
                  <a:lnTo>
                    <a:pt x="815" y="384"/>
                  </a:lnTo>
                  <a:lnTo>
                    <a:pt x="757" y="412"/>
                  </a:lnTo>
                  <a:lnTo>
                    <a:pt x="700" y="441"/>
                  </a:lnTo>
                  <a:lnTo>
                    <a:pt x="642" y="470"/>
                  </a:lnTo>
                  <a:lnTo>
                    <a:pt x="575" y="489"/>
                  </a:lnTo>
                  <a:lnTo>
                    <a:pt x="441" y="508"/>
                  </a:lnTo>
                  <a:lnTo>
                    <a:pt x="298" y="508"/>
                  </a:lnTo>
                  <a:lnTo>
                    <a:pt x="135" y="489"/>
                  </a:lnTo>
                  <a:lnTo>
                    <a:pt x="87" y="499"/>
                  </a:lnTo>
                  <a:lnTo>
                    <a:pt x="49" y="508"/>
                  </a:lnTo>
                  <a:lnTo>
                    <a:pt x="20" y="546"/>
                  </a:lnTo>
                  <a:lnTo>
                    <a:pt x="1" y="585"/>
                  </a:lnTo>
                  <a:lnTo>
                    <a:pt x="1" y="623"/>
                  </a:lnTo>
                  <a:lnTo>
                    <a:pt x="20" y="671"/>
                  </a:lnTo>
                  <a:lnTo>
                    <a:pt x="58" y="700"/>
                  </a:lnTo>
                  <a:lnTo>
                    <a:pt x="96" y="709"/>
                  </a:lnTo>
                  <a:lnTo>
                    <a:pt x="231" y="728"/>
                  </a:lnTo>
                  <a:lnTo>
                    <a:pt x="355" y="738"/>
                  </a:lnTo>
                  <a:lnTo>
                    <a:pt x="499" y="728"/>
                  </a:lnTo>
                  <a:lnTo>
                    <a:pt x="642" y="700"/>
                  </a:lnTo>
                  <a:lnTo>
                    <a:pt x="767" y="661"/>
                  </a:lnTo>
                  <a:lnTo>
                    <a:pt x="891" y="594"/>
                  </a:lnTo>
                  <a:lnTo>
                    <a:pt x="1006" y="518"/>
                  </a:lnTo>
                  <a:lnTo>
                    <a:pt x="1102" y="422"/>
                  </a:lnTo>
                  <a:lnTo>
                    <a:pt x="1198" y="30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965;p26">
              <a:extLst>
                <a:ext uri="{FF2B5EF4-FFF2-40B4-BE49-F238E27FC236}">
                  <a16:creationId xmlns:a16="http://schemas.microsoft.com/office/drawing/2014/main" id="{C50378E7-F1F1-E471-9A4B-2D3DDC1814F7}"/>
                </a:ext>
              </a:extLst>
            </p:cNvPr>
            <p:cNvSpPr/>
            <p:nvPr/>
          </p:nvSpPr>
          <p:spPr>
            <a:xfrm>
              <a:off x="7651557" y="1763012"/>
              <a:ext cx="61831" cy="18132"/>
            </a:xfrm>
            <a:custGeom>
              <a:avLst/>
              <a:gdLst/>
              <a:ahLst/>
              <a:cxnLst/>
              <a:rect l="l" t="t" r="r" b="b"/>
              <a:pathLst>
                <a:path w="1572" h="461" extrusionOk="0">
                  <a:moveTo>
                    <a:pt x="1447" y="0"/>
                  </a:moveTo>
                  <a:lnTo>
                    <a:pt x="96" y="240"/>
                  </a:lnTo>
                  <a:lnTo>
                    <a:pt x="48" y="259"/>
                  </a:lnTo>
                  <a:lnTo>
                    <a:pt x="20" y="288"/>
                  </a:lnTo>
                  <a:lnTo>
                    <a:pt x="0" y="326"/>
                  </a:lnTo>
                  <a:lnTo>
                    <a:pt x="0" y="374"/>
                  </a:lnTo>
                  <a:lnTo>
                    <a:pt x="20" y="412"/>
                  </a:lnTo>
                  <a:lnTo>
                    <a:pt x="39" y="441"/>
                  </a:lnTo>
                  <a:lnTo>
                    <a:pt x="77" y="460"/>
                  </a:lnTo>
                  <a:lnTo>
                    <a:pt x="135" y="460"/>
                  </a:lnTo>
                  <a:lnTo>
                    <a:pt x="1485" y="221"/>
                  </a:lnTo>
                  <a:lnTo>
                    <a:pt x="1523" y="211"/>
                  </a:lnTo>
                  <a:lnTo>
                    <a:pt x="1552" y="182"/>
                  </a:lnTo>
                  <a:lnTo>
                    <a:pt x="1571" y="135"/>
                  </a:lnTo>
                  <a:lnTo>
                    <a:pt x="1571" y="96"/>
                  </a:lnTo>
                  <a:lnTo>
                    <a:pt x="1562" y="58"/>
                  </a:lnTo>
                  <a:lnTo>
                    <a:pt x="1533" y="20"/>
                  </a:lnTo>
                  <a:lnTo>
                    <a:pt x="1495" y="10"/>
                  </a:lnTo>
                  <a:lnTo>
                    <a:pt x="1447"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966;p26">
              <a:extLst>
                <a:ext uri="{FF2B5EF4-FFF2-40B4-BE49-F238E27FC236}">
                  <a16:creationId xmlns:a16="http://schemas.microsoft.com/office/drawing/2014/main" id="{D729CDAE-8702-B65A-252A-68D49DACD5C7}"/>
                </a:ext>
              </a:extLst>
            </p:cNvPr>
            <p:cNvSpPr/>
            <p:nvPr/>
          </p:nvSpPr>
          <p:spPr>
            <a:xfrm>
              <a:off x="6851005" y="3053669"/>
              <a:ext cx="875974" cy="1164871"/>
            </a:xfrm>
            <a:custGeom>
              <a:avLst/>
              <a:gdLst/>
              <a:ahLst/>
              <a:cxnLst/>
              <a:rect l="l" t="t" r="r" b="b"/>
              <a:pathLst>
                <a:path w="22271" h="29616" extrusionOk="0">
                  <a:moveTo>
                    <a:pt x="17807" y="0"/>
                  </a:moveTo>
                  <a:lnTo>
                    <a:pt x="17615" y="19"/>
                  </a:lnTo>
                  <a:lnTo>
                    <a:pt x="17424" y="48"/>
                  </a:lnTo>
                  <a:lnTo>
                    <a:pt x="17242" y="96"/>
                  </a:lnTo>
                  <a:lnTo>
                    <a:pt x="17050" y="144"/>
                  </a:lnTo>
                  <a:lnTo>
                    <a:pt x="16858" y="201"/>
                  </a:lnTo>
                  <a:lnTo>
                    <a:pt x="16676" y="278"/>
                  </a:lnTo>
                  <a:lnTo>
                    <a:pt x="16485" y="364"/>
                  </a:lnTo>
                  <a:lnTo>
                    <a:pt x="16303" y="450"/>
                  </a:lnTo>
                  <a:lnTo>
                    <a:pt x="16111" y="556"/>
                  </a:lnTo>
                  <a:lnTo>
                    <a:pt x="15929" y="671"/>
                  </a:lnTo>
                  <a:lnTo>
                    <a:pt x="15738" y="805"/>
                  </a:lnTo>
                  <a:lnTo>
                    <a:pt x="15546" y="939"/>
                  </a:lnTo>
                  <a:lnTo>
                    <a:pt x="15364" y="1082"/>
                  </a:lnTo>
                  <a:lnTo>
                    <a:pt x="15173" y="1245"/>
                  </a:lnTo>
                  <a:lnTo>
                    <a:pt x="14981" y="1408"/>
                  </a:lnTo>
                  <a:lnTo>
                    <a:pt x="14799" y="1590"/>
                  </a:lnTo>
                  <a:lnTo>
                    <a:pt x="14608" y="1782"/>
                  </a:lnTo>
                  <a:lnTo>
                    <a:pt x="14416" y="1983"/>
                  </a:lnTo>
                  <a:lnTo>
                    <a:pt x="14224" y="2184"/>
                  </a:lnTo>
                  <a:lnTo>
                    <a:pt x="14033" y="2404"/>
                  </a:lnTo>
                  <a:lnTo>
                    <a:pt x="13841" y="2644"/>
                  </a:lnTo>
                  <a:lnTo>
                    <a:pt x="13449" y="3132"/>
                  </a:lnTo>
                  <a:lnTo>
                    <a:pt x="13046" y="3659"/>
                  </a:lnTo>
                  <a:lnTo>
                    <a:pt x="12654" y="4234"/>
                  </a:lnTo>
                  <a:lnTo>
                    <a:pt x="12242" y="4847"/>
                  </a:lnTo>
                  <a:lnTo>
                    <a:pt x="11830" y="5498"/>
                  </a:lnTo>
                  <a:lnTo>
                    <a:pt x="11399" y="6188"/>
                  </a:lnTo>
                  <a:lnTo>
                    <a:pt x="10968" y="6925"/>
                  </a:lnTo>
                  <a:lnTo>
                    <a:pt x="10537" y="7691"/>
                  </a:lnTo>
                  <a:lnTo>
                    <a:pt x="10087" y="8496"/>
                  </a:lnTo>
                  <a:lnTo>
                    <a:pt x="9617" y="9348"/>
                  </a:lnTo>
                  <a:lnTo>
                    <a:pt x="9148" y="10230"/>
                  </a:lnTo>
                  <a:lnTo>
                    <a:pt x="8669" y="11149"/>
                  </a:lnTo>
                  <a:lnTo>
                    <a:pt x="7663" y="13113"/>
                  </a:lnTo>
                  <a:lnTo>
                    <a:pt x="6208" y="15976"/>
                  </a:lnTo>
                  <a:lnTo>
                    <a:pt x="4819" y="18764"/>
                  </a:lnTo>
                  <a:lnTo>
                    <a:pt x="3526" y="21369"/>
                  </a:lnTo>
                  <a:lnTo>
                    <a:pt x="2367" y="23716"/>
                  </a:lnTo>
                  <a:lnTo>
                    <a:pt x="652" y="27231"/>
                  </a:lnTo>
                  <a:lnTo>
                    <a:pt x="1" y="28572"/>
                  </a:lnTo>
                  <a:lnTo>
                    <a:pt x="365" y="28907"/>
                  </a:lnTo>
                  <a:lnTo>
                    <a:pt x="585" y="29079"/>
                  </a:lnTo>
                  <a:lnTo>
                    <a:pt x="700" y="29165"/>
                  </a:lnTo>
                  <a:lnTo>
                    <a:pt x="815" y="29252"/>
                  </a:lnTo>
                  <a:lnTo>
                    <a:pt x="949" y="29328"/>
                  </a:lnTo>
                  <a:lnTo>
                    <a:pt x="1083" y="29405"/>
                  </a:lnTo>
                  <a:lnTo>
                    <a:pt x="1217" y="29472"/>
                  </a:lnTo>
                  <a:lnTo>
                    <a:pt x="1371" y="29520"/>
                  </a:lnTo>
                  <a:lnTo>
                    <a:pt x="1524" y="29568"/>
                  </a:lnTo>
                  <a:lnTo>
                    <a:pt x="1696" y="29596"/>
                  </a:lnTo>
                  <a:lnTo>
                    <a:pt x="1869" y="29616"/>
                  </a:lnTo>
                  <a:lnTo>
                    <a:pt x="2051" y="29616"/>
                  </a:lnTo>
                  <a:lnTo>
                    <a:pt x="18333" y="11034"/>
                  </a:lnTo>
                  <a:lnTo>
                    <a:pt x="18410" y="10957"/>
                  </a:lnTo>
                  <a:lnTo>
                    <a:pt x="18621" y="10747"/>
                  </a:lnTo>
                  <a:lnTo>
                    <a:pt x="18937" y="10402"/>
                  </a:lnTo>
                  <a:lnTo>
                    <a:pt x="19339" y="9942"/>
                  </a:lnTo>
                  <a:lnTo>
                    <a:pt x="19559" y="9674"/>
                  </a:lnTo>
                  <a:lnTo>
                    <a:pt x="19789" y="9387"/>
                  </a:lnTo>
                  <a:lnTo>
                    <a:pt x="20029" y="9080"/>
                  </a:lnTo>
                  <a:lnTo>
                    <a:pt x="20268" y="8745"/>
                  </a:lnTo>
                  <a:lnTo>
                    <a:pt x="20517" y="8400"/>
                  </a:lnTo>
                  <a:lnTo>
                    <a:pt x="20757" y="8046"/>
                  </a:lnTo>
                  <a:lnTo>
                    <a:pt x="20987" y="7672"/>
                  </a:lnTo>
                  <a:lnTo>
                    <a:pt x="21216" y="7279"/>
                  </a:lnTo>
                  <a:lnTo>
                    <a:pt x="21427" y="6887"/>
                  </a:lnTo>
                  <a:lnTo>
                    <a:pt x="21619" y="6484"/>
                  </a:lnTo>
                  <a:lnTo>
                    <a:pt x="21801" y="6073"/>
                  </a:lnTo>
                  <a:lnTo>
                    <a:pt x="21877" y="5871"/>
                  </a:lnTo>
                  <a:lnTo>
                    <a:pt x="21954" y="5661"/>
                  </a:lnTo>
                  <a:lnTo>
                    <a:pt x="22021" y="5460"/>
                  </a:lnTo>
                  <a:lnTo>
                    <a:pt x="22078" y="5249"/>
                  </a:lnTo>
                  <a:lnTo>
                    <a:pt x="22126" y="5038"/>
                  </a:lnTo>
                  <a:lnTo>
                    <a:pt x="22174" y="4837"/>
                  </a:lnTo>
                  <a:lnTo>
                    <a:pt x="22213" y="4626"/>
                  </a:lnTo>
                  <a:lnTo>
                    <a:pt x="22241" y="4416"/>
                  </a:lnTo>
                  <a:lnTo>
                    <a:pt x="22260" y="4214"/>
                  </a:lnTo>
                  <a:lnTo>
                    <a:pt x="22270" y="4004"/>
                  </a:lnTo>
                  <a:lnTo>
                    <a:pt x="22270" y="3803"/>
                  </a:lnTo>
                  <a:lnTo>
                    <a:pt x="22251" y="3601"/>
                  </a:lnTo>
                  <a:lnTo>
                    <a:pt x="22232" y="3400"/>
                  </a:lnTo>
                  <a:lnTo>
                    <a:pt x="22203" y="3209"/>
                  </a:lnTo>
                  <a:lnTo>
                    <a:pt x="22155" y="3008"/>
                  </a:lnTo>
                  <a:lnTo>
                    <a:pt x="22098" y="2816"/>
                  </a:lnTo>
                  <a:lnTo>
                    <a:pt x="22031" y="2625"/>
                  </a:lnTo>
                  <a:lnTo>
                    <a:pt x="21944" y="2433"/>
                  </a:lnTo>
                  <a:lnTo>
                    <a:pt x="21849" y="2251"/>
                  </a:lnTo>
                  <a:lnTo>
                    <a:pt x="21743" y="2069"/>
                  </a:lnTo>
                  <a:lnTo>
                    <a:pt x="21619" y="1887"/>
                  </a:lnTo>
                  <a:lnTo>
                    <a:pt x="21485" y="1715"/>
                  </a:lnTo>
                  <a:lnTo>
                    <a:pt x="21331" y="1552"/>
                  </a:lnTo>
                  <a:lnTo>
                    <a:pt x="21159" y="1379"/>
                  </a:lnTo>
                  <a:lnTo>
                    <a:pt x="20977" y="1217"/>
                  </a:lnTo>
                  <a:lnTo>
                    <a:pt x="20785" y="1063"/>
                  </a:lnTo>
                  <a:lnTo>
                    <a:pt x="20575" y="910"/>
                  </a:lnTo>
                  <a:lnTo>
                    <a:pt x="20364" y="776"/>
                  </a:lnTo>
                  <a:lnTo>
                    <a:pt x="20163" y="651"/>
                  </a:lnTo>
                  <a:lnTo>
                    <a:pt x="19952" y="536"/>
                  </a:lnTo>
                  <a:lnTo>
                    <a:pt x="19751" y="431"/>
                  </a:lnTo>
                  <a:lnTo>
                    <a:pt x="19550" y="335"/>
                  </a:lnTo>
                  <a:lnTo>
                    <a:pt x="19358" y="259"/>
                  </a:lnTo>
                  <a:lnTo>
                    <a:pt x="19157" y="182"/>
                  </a:lnTo>
                  <a:lnTo>
                    <a:pt x="18966" y="125"/>
                  </a:lnTo>
                  <a:lnTo>
                    <a:pt x="18764" y="77"/>
                  </a:lnTo>
                  <a:lnTo>
                    <a:pt x="18573" y="38"/>
                  </a:lnTo>
                  <a:lnTo>
                    <a:pt x="18381" y="10"/>
                  </a:lnTo>
                  <a:lnTo>
                    <a:pt x="18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967;p26">
              <a:extLst>
                <a:ext uri="{FF2B5EF4-FFF2-40B4-BE49-F238E27FC236}">
                  <a16:creationId xmlns:a16="http://schemas.microsoft.com/office/drawing/2014/main" id="{E00CCD71-5FF8-7AC9-D370-4357EA32383E}"/>
                </a:ext>
              </a:extLst>
            </p:cNvPr>
            <p:cNvSpPr/>
            <p:nvPr/>
          </p:nvSpPr>
          <p:spPr>
            <a:xfrm>
              <a:off x="7694507" y="1602894"/>
              <a:ext cx="201579" cy="123976"/>
            </a:xfrm>
            <a:custGeom>
              <a:avLst/>
              <a:gdLst/>
              <a:ahLst/>
              <a:cxnLst/>
              <a:rect l="l" t="t" r="r" b="b"/>
              <a:pathLst>
                <a:path w="5125" h="3152" extrusionOk="0">
                  <a:moveTo>
                    <a:pt x="3190" y="1"/>
                  </a:moveTo>
                  <a:lnTo>
                    <a:pt x="2998" y="10"/>
                  </a:lnTo>
                  <a:lnTo>
                    <a:pt x="2797" y="20"/>
                  </a:lnTo>
                  <a:lnTo>
                    <a:pt x="2596" y="39"/>
                  </a:lnTo>
                  <a:lnTo>
                    <a:pt x="2395" y="58"/>
                  </a:lnTo>
                  <a:lnTo>
                    <a:pt x="2203" y="87"/>
                  </a:lnTo>
                  <a:lnTo>
                    <a:pt x="2002" y="116"/>
                  </a:lnTo>
                  <a:lnTo>
                    <a:pt x="1820" y="154"/>
                  </a:lnTo>
                  <a:lnTo>
                    <a:pt x="1629" y="202"/>
                  </a:lnTo>
                  <a:lnTo>
                    <a:pt x="1456" y="250"/>
                  </a:lnTo>
                  <a:lnTo>
                    <a:pt x="1284" y="298"/>
                  </a:lnTo>
                  <a:lnTo>
                    <a:pt x="1121" y="355"/>
                  </a:lnTo>
                  <a:lnTo>
                    <a:pt x="977" y="413"/>
                  </a:lnTo>
                  <a:lnTo>
                    <a:pt x="834" y="480"/>
                  </a:lnTo>
                  <a:lnTo>
                    <a:pt x="709" y="547"/>
                  </a:lnTo>
                  <a:lnTo>
                    <a:pt x="604" y="614"/>
                  </a:lnTo>
                  <a:lnTo>
                    <a:pt x="422" y="757"/>
                  </a:lnTo>
                  <a:lnTo>
                    <a:pt x="269" y="872"/>
                  </a:lnTo>
                  <a:lnTo>
                    <a:pt x="163" y="978"/>
                  </a:lnTo>
                  <a:lnTo>
                    <a:pt x="87" y="1074"/>
                  </a:lnTo>
                  <a:lnTo>
                    <a:pt x="39" y="1150"/>
                  </a:lnTo>
                  <a:lnTo>
                    <a:pt x="10" y="1208"/>
                  </a:lnTo>
                  <a:lnTo>
                    <a:pt x="0" y="1265"/>
                  </a:lnTo>
                  <a:lnTo>
                    <a:pt x="19" y="1313"/>
                  </a:lnTo>
                  <a:lnTo>
                    <a:pt x="39" y="1342"/>
                  </a:lnTo>
                  <a:lnTo>
                    <a:pt x="77" y="1370"/>
                  </a:lnTo>
                  <a:lnTo>
                    <a:pt x="115" y="1390"/>
                  </a:lnTo>
                  <a:lnTo>
                    <a:pt x="154" y="1409"/>
                  </a:lnTo>
                  <a:lnTo>
                    <a:pt x="221" y="1428"/>
                  </a:lnTo>
                  <a:lnTo>
                    <a:pt x="259" y="1428"/>
                  </a:lnTo>
                  <a:lnTo>
                    <a:pt x="527" y="1409"/>
                  </a:lnTo>
                  <a:lnTo>
                    <a:pt x="1044" y="1409"/>
                  </a:lnTo>
                  <a:lnTo>
                    <a:pt x="1284" y="1428"/>
                  </a:lnTo>
                  <a:lnTo>
                    <a:pt x="1514" y="1457"/>
                  </a:lnTo>
                  <a:lnTo>
                    <a:pt x="1724" y="1495"/>
                  </a:lnTo>
                  <a:lnTo>
                    <a:pt x="1935" y="1533"/>
                  </a:lnTo>
                  <a:lnTo>
                    <a:pt x="2127" y="1591"/>
                  </a:lnTo>
                  <a:lnTo>
                    <a:pt x="2309" y="1648"/>
                  </a:lnTo>
                  <a:lnTo>
                    <a:pt x="2481" y="1715"/>
                  </a:lnTo>
                  <a:lnTo>
                    <a:pt x="2644" y="1782"/>
                  </a:lnTo>
                  <a:lnTo>
                    <a:pt x="2797" y="1859"/>
                  </a:lnTo>
                  <a:lnTo>
                    <a:pt x="2941" y="1936"/>
                  </a:lnTo>
                  <a:lnTo>
                    <a:pt x="3075" y="2022"/>
                  </a:lnTo>
                  <a:lnTo>
                    <a:pt x="3199" y="2108"/>
                  </a:lnTo>
                  <a:lnTo>
                    <a:pt x="3324" y="2194"/>
                  </a:lnTo>
                  <a:lnTo>
                    <a:pt x="3525" y="2367"/>
                  </a:lnTo>
                  <a:lnTo>
                    <a:pt x="3697" y="2539"/>
                  </a:lnTo>
                  <a:lnTo>
                    <a:pt x="3841" y="2702"/>
                  </a:lnTo>
                  <a:lnTo>
                    <a:pt x="3956" y="2845"/>
                  </a:lnTo>
                  <a:lnTo>
                    <a:pt x="4033" y="2970"/>
                  </a:lnTo>
                  <a:lnTo>
                    <a:pt x="4090" y="3066"/>
                  </a:lnTo>
                  <a:lnTo>
                    <a:pt x="4138" y="3152"/>
                  </a:lnTo>
                  <a:lnTo>
                    <a:pt x="4464" y="3123"/>
                  </a:lnTo>
                  <a:lnTo>
                    <a:pt x="4502" y="2750"/>
                  </a:lnTo>
                  <a:lnTo>
                    <a:pt x="4550" y="2434"/>
                  </a:lnTo>
                  <a:lnTo>
                    <a:pt x="4607" y="2156"/>
                  </a:lnTo>
                  <a:lnTo>
                    <a:pt x="4655" y="1926"/>
                  </a:lnTo>
                  <a:lnTo>
                    <a:pt x="4713" y="1734"/>
                  </a:lnTo>
                  <a:lnTo>
                    <a:pt x="4770" y="1572"/>
                  </a:lnTo>
                  <a:lnTo>
                    <a:pt x="4818" y="1447"/>
                  </a:lnTo>
                  <a:lnTo>
                    <a:pt x="4866" y="1342"/>
                  </a:lnTo>
                  <a:lnTo>
                    <a:pt x="4914" y="1265"/>
                  </a:lnTo>
                  <a:lnTo>
                    <a:pt x="4962" y="1217"/>
                  </a:lnTo>
                  <a:lnTo>
                    <a:pt x="5000" y="1179"/>
                  </a:lnTo>
                  <a:lnTo>
                    <a:pt x="5038" y="1150"/>
                  </a:lnTo>
                  <a:lnTo>
                    <a:pt x="5067" y="1141"/>
                  </a:lnTo>
                  <a:lnTo>
                    <a:pt x="5105" y="1141"/>
                  </a:lnTo>
                  <a:lnTo>
                    <a:pt x="5125" y="997"/>
                  </a:lnTo>
                  <a:lnTo>
                    <a:pt x="5125" y="872"/>
                  </a:lnTo>
                  <a:lnTo>
                    <a:pt x="5096" y="748"/>
                  </a:lnTo>
                  <a:lnTo>
                    <a:pt x="5048" y="643"/>
                  </a:lnTo>
                  <a:lnTo>
                    <a:pt x="4990" y="537"/>
                  </a:lnTo>
                  <a:lnTo>
                    <a:pt x="4904" y="451"/>
                  </a:lnTo>
                  <a:lnTo>
                    <a:pt x="4809" y="365"/>
                  </a:lnTo>
                  <a:lnTo>
                    <a:pt x="4694" y="298"/>
                  </a:lnTo>
                  <a:lnTo>
                    <a:pt x="4569" y="231"/>
                  </a:lnTo>
                  <a:lnTo>
                    <a:pt x="4425" y="173"/>
                  </a:lnTo>
                  <a:lnTo>
                    <a:pt x="4272" y="125"/>
                  </a:lnTo>
                  <a:lnTo>
                    <a:pt x="4109" y="87"/>
                  </a:lnTo>
                  <a:lnTo>
                    <a:pt x="3946" y="58"/>
                  </a:lnTo>
                  <a:lnTo>
                    <a:pt x="3765" y="30"/>
                  </a:lnTo>
                  <a:lnTo>
                    <a:pt x="3583" y="20"/>
                  </a:lnTo>
                  <a:lnTo>
                    <a:pt x="3391" y="10"/>
                  </a:lnTo>
                  <a:lnTo>
                    <a:pt x="3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968;p26">
              <a:extLst>
                <a:ext uri="{FF2B5EF4-FFF2-40B4-BE49-F238E27FC236}">
                  <a16:creationId xmlns:a16="http://schemas.microsoft.com/office/drawing/2014/main" id="{DB779F1B-C749-77F7-CB60-C09435AC1175}"/>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969;p26">
              <a:extLst>
                <a:ext uri="{FF2B5EF4-FFF2-40B4-BE49-F238E27FC236}">
                  <a16:creationId xmlns:a16="http://schemas.microsoft.com/office/drawing/2014/main" id="{5285F03F-A860-5CC2-F6D2-102915F073C6}"/>
                </a:ext>
              </a:extLst>
            </p:cNvPr>
            <p:cNvSpPr/>
            <p:nvPr/>
          </p:nvSpPr>
          <p:spPr>
            <a:xfrm>
              <a:off x="7951420" y="1776188"/>
              <a:ext cx="441586" cy="528983"/>
            </a:xfrm>
            <a:custGeom>
              <a:avLst/>
              <a:gdLst/>
              <a:ahLst/>
              <a:cxnLst/>
              <a:rect l="l" t="t" r="r" b="b"/>
              <a:pathLst>
                <a:path w="11227" h="13449" extrusionOk="0">
                  <a:moveTo>
                    <a:pt x="5067" y="1"/>
                  </a:moveTo>
                  <a:lnTo>
                    <a:pt x="4818" y="355"/>
                  </a:lnTo>
                  <a:lnTo>
                    <a:pt x="4445" y="891"/>
                  </a:lnTo>
                  <a:lnTo>
                    <a:pt x="3468" y="2367"/>
                  </a:lnTo>
                  <a:lnTo>
                    <a:pt x="2884" y="3219"/>
                  </a:lnTo>
                  <a:lnTo>
                    <a:pt x="2280" y="4100"/>
                  </a:lnTo>
                  <a:lnTo>
                    <a:pt x="1658" y="4962"/>
                  </a:lnTo>
                  <a:lnTo>
                    <a:pt x="1351" y="5374"/>
                  </a:lnTo>
                  <a:lnTo>
                    <a:pt x="1045" y="5776"/>
                  </a:lnTo>
                  <a:lnTo>
                    <a:pt x="901" y="5968"/>
                  </a:lnTo>
                  <a:lnTo>
                    <a:pt x="767" y="6169"/>
                  </a:lnTo>
                  <a:lnTo>
                    <a:pt x="652" y="6361"/>
                  </a:lnTo>
                  <a:lnTo>
                    <a:pt x="537" y="6562"/>
                  </a:lnTo>
                  <a:lnTo>
                    <a:pt x="441" y="6763"/>
                  </a:lnTo>
                  <a:lnTo>
                    <a:pt x="355" y="6964"/>
                  </a:lnTo>
                  <a:lnTo>
                    <a:pt x="269" y="7175"/>
                  </a:lnTo>
                  <a:lnTo>
                    <a:pt x="202" y="7376"/>
                  </a:lnTo>
                  <a:lnTo>
                    <a:pt x="144" y="7577"/>
                  </a:lnTo>
                  <a:lnTo>
                    <a:pt x="96" y="7778"/>
                  </a:lnTo>
                  <a:lnTo>
                    <a:pt x="58" y="7989"/>
                  </a:lnTo>
                  <a:lnTo>
                    <a:pt x="29" y="8190"/>
                  </a:lnTo>
                  <a:lnTo>
                    <a:pt x="10" y="8391"/>
                  </a:lnTo>
                  <a:lnTo>
                    <a:pt x="1" y="8592"/>
                  </a:lnTo>
                  <a:lnTo>
                    <a:pt x="1" y="8793"/>
                  </a:lnTo>
                  <a:lnTo>
                    <a:pt x="10" y="8995"/>
                  </a:lnTo>
                  <a:lnTo>
                    <a:pt x="20" y="9196"/>
                  </a:lnTo>
                  <a:lnTo>
                    <a:pt x="39" y="9387"/>
                  </a:lnTo>
                  <a:lnTo>
                    <a:pt x="77" y="9588"/>
                  </a:lnTo>
                  <a:lnTo>
                    <a:pt x="116" y="9780"/>
                  </a:lnTo>
                  <a:lnTo>
                    <a:pt x="154" y="9972"/>
                  </a:lnTo>
                  <a:lnTo>
                    <a:pt x="211" y="10154"/>
                  </a:lnTo>
                  <a:lnTo>
                    <a:pt x="269" y="10345"/>
                  </a:lnTo>
                  <a:lnTo>
                    <a:pt x="336" y="10527"/>
                  </a:lnTo>
                  <a:lnTo>
                    <a:pt x="412" y="10699"/>
                  </a:lnTo>
                  <a:lnTo>
                    <a:pt x="489" y="10881"/>
                  </a:lnTo>
                  <a:lnTo>
                    <a:pt x="575" y="11044"/>
                  </a:lnTo>
                  <a:lnTo>
                    <a:pt x="661" y="11217"/>
                  </a:lnTo>
                  <a:lnTo>
                    <a:pt x="757" y="11380"/>
                  </a:lnTo>
                  <a:lnTo>
                    <a:pt x="863" y="11533"/>
                  </a:lnTo>
                  <a:lnTo>
                    <a:pt x="968" y="11696"/>
                  </a:lnTo>
                  <a:lnTo>
                    <a:pt x="1083" y="11839"/>
                  </a:lnTo>
                  <a:lnTo>
                    <a:pt x="1198" y="11983"/>
                  </a:lnTo>
                  <a:lnTo>
                    <a:pt x="1313" y="12127"/>
                  </a:lnTo>
                  <a:lnTo>
                    <a:pt x="1437" y="12261"/>
                  </a:lnTo>
                  <a:lnTo>
                    <a:pt x="1571" y="12385"/>
                  </a:lnTo>
                  <a:lnTo>
                    <a:pt x="1705" y="12500"/>
                  </a:lnTo>
                  <a:lnTo>
                    <a:pt x="1840" y="12615"/>
                  </a:lnTo>
                  <a:lnTo>
                    <a:pt x="1983" y="12730"/>
                  </a:lnTo>
                  <a:lnTo>
                    <a:pt x="2127" y="12826"/>
                  </a:lnTo>
                  <a:lnTo>
                    <a:pt x="2271" y="12922"/>
                  </a:lnTo>
                  <a:lnTo>
                    <a:pt x="2414" y="13017"/>
                  </a:lnTo>
                  <a:lnTo>
                    <a:pt x="2568" y="13094"/>
                  </a:lnTo>
                  <a:lnTo>
                    <a:pt x="2721" y="13171"/>
                  </a:lnTo>
                  <a:lnTo>
                    <a:pt x="2874" y="13228"/>
                  </a:lnTo>
                  <a:lnTo>
                    <a:pt x="3037" y="13286"/>
                  </a:lnTo>
                  <a:lnTo>
                    <a:pt x="3190" y="13343"/>
                  </a:lnTo>
                  <a:lnTo>
                    <a:pt x="3353" y="13381"/>
                  </a:lnTo>
                  <a:lnTo>
                    <a:pt x="3516" y="13410"/>
                  </a:lnTo>
                  <a:lnTo>
                    <a:pt x="3679" y="13429"/>
                  </a:lnTo>
                  <a:lnTo>
                    <a:pt x="3841" y="13448"/>
                  </a:lnTo>
                  <a:lnTo>
                    <a:pt x="4167" y="13448"/>
                  </a:lnTo>
                  <a:lnTo>
                    <a:pt x="4330" y="13429"/>
                  </a:lnTo>
                  <a:lnTo>
                    <a:pt x="4493" y="13401"/>
                  </a:lnTo>
                  <a:lnTo>
                    <a:pt x="4656" y="13372"/>
                  </a:lnTo>
                  <a:lnTo>
                    <a:pt x="4818" y="13324"/>
                  </a:lnTo>
                  <a:lnTo>
                    <a:pt x="4981" y="13266"/>
                  </a:lnTo>
                  <a:lnTo>
                    <a:pt x="5144" y="13199"/>
                  </a:lnTo>
                  <a:lnTo>
                    <a:pt x="5297" y="13123"/>
                  </a:lnTo>
                  <a:lnTo>
                    <a:pt x="5460" y="13027"/>
                  </a:lnTo>
                  <a:lnTo>
                    <a:pt x="5613" y="12931"/>
                  </a:lnTo>
                  <a:lnTo>
                    <a:pt x="5767" y="12816"/>
                  </a:lnTo>
                  <a:lnTo>
                    <a:pt x="5920" y="12692"/>
                  </a:lnTo>
                  <a:lnTo>
                    <a:pt x="6111" y="12500"/>
                  </a:lnTo>
                  <a:lnTo>
                    <a:pt x="6332" y="12261"/>
                  </a:lnTo>
                  <a:lnTo>
                    <a:pt x="6619" y="11945"/>
                  </a:lnTo>
                  <a:lnTo>
                    <a:pt x="6964" y="11542"/>
                  </a:lnTo>
                  <a:lnTo>
                    <a:pt x="7357" y="11054"/>
                  </a:lnTo>
                  <a:lnTo>
                    <a:pt x="7567" y="10786"/>
                  </a:lnTo>
                  <a:lnTo>
                    <a:pt x="7778" y="10498"/>
                  </a:lnTo>
                  <a:lnTo>
                    <a:pt x="7998" y="10192"/>
                  </a:lnTo>
                  <a:lnTo>
                    <a:pt x="8228" y="9866"/>
                  </a:lnTo>
                  <a:lnTo>
                    <a:pt x="8458" y="9521"/>
                  </a:lnTo>
                  <a:lnTo>
                    <a:pt x="8688" y="9167"/>
                  </a:lnTo>
                  <a:lnTo>
                    <a:pt x="8918" y="8793"/>
                  </a:lnTo>
                  <a:lnTo>
                    <a:pt x="9148" y="8401"/>
                  </a:lnTo>
                  <a:lnTo>
                    <a:pt x="9368" y="7998"/>
                  </a:lnTo>
                  <a:lnTo>
                    <a:pt x="9588" y="7577"/>
                  </a:lnTo>
                  <a:lnTo>
                    <a:pt x="9809" y="7146"/>
                  </a:lnTo>
                  <a:lnTo>
                    <a:pt x="10010" y="6696"/>
                  </a:lnTo>
                  <a:lnTo>
                    <a:pt x="10211" y="6236"/>
                  </a:lnTo>
                  <a:lnTo>
                    <a:pt x="10402" y="5767"/>
                  </a:lnTo>
                  <a:lnTo>
                    <a:pt x="10575" y="5278"/>
                  </a:lnTo>
                  <a:lnTo>
                    <a:pt x="10738" y="4780"/>
                  </a:lnTo>
                  <a:lnTo>
                    <a:pt x="10891" y="4273"/>
                  </a:lnTo>
                  <a:lnTo>
                    <a:pt x="11015" y="3746"/>
                  </a:lnTo>
                  <a:lnTo>
                    <a:pt x="11130" y="3219"/>
                  </a:lnTo>
                  <a:lnTo>
                    <a:pt x="11226" y="2673"/>
                  </a:lnTo>
                  <a:lnTo>
                    <a:pt x="50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970;p26">
              <a:extLst>
                <a:ext uri="{FF2B5EF4-FFF2-40B4-BE49-F238E27FC236}">
                  <a16:creationId xmlns:a16="http://schemas.microsoft.com/office/drawing/2014/main" id="{03A8B345-1D68-2A6B-8271-621111DA41CF}"/>
                </a:ext>
              </a:extLst>
            </p:cNvPr>
            <p:cNvSpPr/>
            <p:nvPr/>
          </p:nvSpPr>
          <p:spPr>
            <a:xfrm>
              <a:off x="7534389" y="1389325"/>
              <a:ext cx="265652" cy="115677"/>
            </a:xfrm>
            <a:custGeom>
              <a:avLst/>
              <a:gdLst/>
              <a:ahLst/>
              <a:cxnLst/>
              <a:rect l="l" t="t" r="r" b="b"/>
              <a:pathLst>
                <a:path w="6754" h="2941" extrusionOk="0">
                  <a:moveTo>
                    <a:pt x="3123" y="0"/>
                  </a:moveTo>
                  <a:lnTo>
                    <a:pt x="2970" y="10"/>
                  </a:lnTo>
                  <a:lnTo>
                    <a:pt x="2817" y="38"/>
                  </a:lnTo>
                  <a:lnTo>
                    <a:pt x="2673" y="67"/>
                  </a:lnTo>
                  <a:lnTo>
                    <a:pt x="2520" y="115"/>
                  </a:lnTo>
                  <a:lnTo>
                    <a:pt x="2376" y="172"/>
                  </a:lnTo>
                  <a:lnTo>
                    <a:pt x="2242" y="239"/>
                  </a:lnTo>
                  <a:lnTo>
                    <a:pt x="2098" y="316"/>
                  </a:lnTo>
                  <a:lnTo>
                    <a:pt x="1974" y="402"/>
                  </a:lnTo>
                  <a:lnTo>
                    <a:pt x="1840" y="498"/>
                  </a:lnTo>
                  <a:lnTo>
                    <a:pt x="1533" y="651"/>
                  </a:lnTo>
                  <a:lnTo>
                    <a:pt x="1217" y="824"/>
                  </a:lnTo>
                  <a:lnTo>
                    <a:pt x="1035" y="929"/>
                  </a:lnTo>
                  <a:lnTo>
                    <a:pt x="853" y="1034"/>
                  </a:lnTo>
                  <a:lnTo>
                    <a:pt x="681" y="1159"/>
                  </a:lnTo>
                  <a:lnTo>
                    <a:pt x="508" y="1274"/>
                  </a:lnTo>
                  <a:lnTo>
                    <a:pt x="355" y="1398"/>
                  </a:lnTo>
                  <a:lnTo>
                    <a:pt x="221" y="1523"/>
                  </a:lnTo>
                  <a:lnTo>
                    <a:pt x="116" y="1647"/>
                  </a:lnTo>
                  <a:lnTo>
                    <a:pt x="68" y="1714"/>
                  </a:lnTo>
                  <a:lnTo>
                    <a:pt x="39" y="1772"/>
                  </a:lnTo>
                  <a:lnTo>
                    <a:pt x="20" y="1829"/>
                  </a:lnTo>
                  <a:lnTo>
                    <a:pt x="1" y="1887"/>
                  </a:lnTo>
                  <a:lnTo>
                    <a:pt x="1" y="1944"/>
                  </a:lnTo>
                  <a:lnTo>
                    <a:pt x="20" y="1992"/>
                  </a:lnTo>
                  <a:lnTo>
                    <a:pt x="3315" y="1992"/>
                  </a:lnTo>
                  <a:lnTo>
                    <a:pt x="6207" y="2940"/>
                  </a:lnTo>
                  <a:lnTo>
                    <a:pt x="6753" y="1465"/>
                  </a:lnTo>
                  <a:lnTo>
                    <a:pt x="4177" y="220"/>
                  </a:lnTo>
                  <a:lnTo>
                    <a:pt x="4033" y="153"/>
                  </a:lnTo>
                  <a:lnTo>
                    <a:pt x="3889" y="105"/>
                  </a:lnTo>
                  <a:lnTo>
                    <a:pt x="3736" y="57"/>
                  </a:lnTo>
                  <a:lnTo>
                    <a:pt x="3583" y="29"/>
                  </a:lnTo>
                  <a:lnTo>
                    <a:pt x="3430" y="10"/>
                  </a:lnTo>
                  <a:lnTo>
                    <a:pt x="327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971;p26">
              <a:extLst>
                <a:ext uri="{FF2B5EF4-FFF2-40B4-BE49-F238E27FC236}">
                  <a16:creationId xmlns:a16="http://schemas.microsoft.com/office/drawing/2014/main" id="{63EC5CC9-A406-3E41-0074-BE411838C43D}"/>
                </a:ext>
              </a:extLst>
            </p:cNvPr>
            <p:cNvSpPr/>
            <p:nvPr/>
          </p:nvSpPr>
          <p:spPr>
            <a:xfrm>
              <a:off x="6751575" y="2828733"/>
              <a:ext cx="442333" cy="90858"/>
            </a:xfrm>
            <a:custGeom>
              <a:avLst/>
              <a:gdLst/>
              <a:ahLst/>
              <a:cxnLst/>
              <a:rect l="l" t="t" r="r" b="b"/>
              <a:pathLst>
                <a:path w="11246" h="2310" extrusionOk="0">
                  <a:moveTo>
                    <a:pt x="2117" y="1"/>
                  </a:moveTo>
                  <a:lnTo>
                    <a:pt x="1897" y="20"/>
                  </a:lnTo>
                  <a:lnTo>
                    <a:pt x="1686" y="49"/>
                  </a:lnTo>
                  <a:lnTo>
                    <a:pt x="1485" y="97"/>
                  </a:lnTo>
                  <a:lnTo>
                    <a:pt x="1293" y="173"/>
                  </a:lnTo>
                  <a:lnTo>
                    <a:pt x="1111" y="260"/>
                  </a:lnTo>
                  <a:lnTo>
                    <a:pt x="939" y="365"/>
                  </a:lnTo>
                  <a:lnTo>
                    <a:pt x="776" y="489"/>
                  </a:lnTo>
                  <a:lnTo>
                    <a:pt x="623" y="624"/>
                  </a:lnTo>
                  <a:lnTo>
                    <a:pt x="489" y="777"/>
                  </a:lnTo>
                  <a:lnTo>
                    <a:pt x="364" y="940"/>
                  </a:lnTo>
                  <a:lnTo>
                    <a:pt x="259" y="1112"/>
                  </a:lnTo>
                  <a:lnTo>
                    <a:pt x="173" y="1294"/>
                  </a:lnTo>
                  <a:lnTo>
                    <a:pt x="96" y="1486"/>
                  </a:lnTo>
                  <a:lnTo>
                    <a:pt x="48" y="1687"/>
                  </a:lnTo>
                  <a:lnTo>
                    <a:pt x="20" y="1897"/>
                  </a:lnTo>
                  <a:lnTo>
                    <a:pt x="0" y="2118"/>
                  </a:lnTo>
                  <a:lnTo>
                    <a:pt x="0" y="2309"/>
                  </a:lnTo>
                  <a:lnTo>
                    <a:pt x="11245" y="2309"/>
                  </a:lnTo>
                  <a:lnTo>
                    <a:pt x="11245" y="2118"/>
                  </a:lnTo>
                  <a:lnTo>
                    <a:pt x="11235" y="1897"/>
                  </a:lnTo>
                  <a:lnTo>
                    <a:pt x="11207" y="1687"/>
                  </a:lnTo>
                  <a:lnTo>
                    <a:pt x="11149" y="1486"/>
                  </a:lnTo>
                  <a:lnTo>
                    <a:pt x="11082" y="1294"/>
                  </a:lnTo>
                  <a:lnTo>
                    <a:pt x="10986" y="1112"/>
                  </a:lnTo>
                  <a:lnTo>
                    <a:pt x="10881" y="940"/>
                  </a:lnTo>
                  <a:lnTo>
                    <a:pt x="10766" y="777"/>
                  </a:lnTo>
                  <a:lnTo>
                    <a:pt x="10622" y="624"/>
                  </a:lnTo>
                  <a:lnTo>
                    <a:pt x="10479" y="489"/>
                  </a:lnTo>
                  <a:lnTo>
                    <a:pt x="10316" y="365"/>
                  </a:lnTo>
                  <a:lnTo>
                    <a:pt x="10144" y="260"/>
                  </a:lnTo>
                  <a:lnTo>
                    <a:pt x="9952" y="173"/>
                  </a:lnTo>
                  <a:lnTo>
                    <a:pt x="9760" y="97"/>
                  </a:lnTo>
                  <a:lnTo>
                    <a:pt x="9559" y="49"/>
                  </a:lnTo>
                  <a:lnTo>
                    <a:pt x="9349" y="20"/>
                  </a:lnTo>
                  <a:lnTo>
                    <a:pt x="91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972;p26">
              <a:extLst>
                <a:ext uri="{FF2B5EF4-FFF2-40B4-BE49-F238E27FC236}">
                  <a16:creationId xmlns:a16="http://schemas.microsoft.com/office/drawing/2014/main" id="{255F1F0D-5EBA-F631-6A7E-9D9E94BD5750}"/>
                </a:ext>
              </a:extLst>
            </p:cNvPr>
            <p:cNvSpPr/>
            <p:nvPr/>
          </p:nvSpPr>
          <p:spPr>
            <a:xfrm>
              <a:off x="6644947" y="2603837"/>
              <a:ext cx="334208" cy="315761"/>
            </a:xfrm>
            <a:custGeom>
              <a:avLst/>
              <a:gdLst/>
              <a:ahLst/>
              <a:cxnLst/>
              <a:rect l="l" t="t" r="r" b="b"/>
              <a:pathLst>
                <a:path w="8497" h="8028" extrusionOk="0">
                  <a:moveTo>
                    <a:pt x="2041" y="1"/>
                  </a:moveTo>
                  <a:lnTo>
                    <a:pt x="1" y="8027"/>
                  </a:lnTo>
                  <a:lnTo>
                    <a:pt x="6456" y="8027"/>
                  </a:lnTo>
                  <a:lnTo>
                    <a:pt x="849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973;p26">
              <a:extLst>
                <a:ext uri="{FF2B5EF4-FFF2-40B4-BE49-F238E27FC236}">
                  <a16:creationId xmlns:a16="http://schemas.microsoft.com/office/drawing/2014/main" id="{C65AFC3D-C485-D5DA-564F-186178CA47D9}"/>
                </a:ext>
              </a:extLst>
            </p:cNvPr>
            <p:cNvSpPr/>
            <p:nvPr/>
          </p:nvSpPr>
          <p:spPr>
            <a:xfrm>
              <a:off x="6143904" y="1766394"/>
              <a:ext cx="1389814" cy="897410"/>
            </a:xfrm>
            <a:custGeom>
              <a:avLst/>
              <a:gdLst/>
              <a:ahLst/>
              <a:cxnLst/>
              <a:rect l="l" t="t" r="r" b="b"/>
              <a:pathLst>
                <a:path w="35335" h="22816" extrusionOk="0">
                  <a:moveTo>
                    <a:pt x="1687" y="1"/>
                  </a:moveTo>
                  <a:lnTo>
                    <a:pt x="1514" y="10"/>
                  </a:lnTo>
                  <a:lnTo>
                    <a:pt x="1342" y="39"/>
                  </a:lnTo>
                  <a:lnTo>
                    <a:pt x="1179" y="77"/>
                  </a:lnTo>
                  <a:lnTo>
                    <a:pt x="1026" y="135"/>
                  </a:lnTo>
                  <a:lnTo>
                    <a:pt x="882" y="202"/>
                  </a:lnTo>
                  <a:lnTo>
                    <a:pt x="738" y="288"/>
                  </a:lnTo>
                  <a:lnTo>
                    <a:pt x="614" y="384"/>
                  </a:lnTo>
                  <a:lnTo>
                    <a:pt x="489" y="499"/>
                  </a:lnTo>
                  <a:lnTo>
                    <a:pt x="384" y="614"/>
                  </a:lnTo>
                  <a:lnTo>
                    <a:pt x="288" y="748"/>
                  </a:lnTo>
                  <a:lnTo>
                    <a:pt x="202" y="882"/>
                  </a:lnTo>
                  <a:lnTo>
                    <a:pt x="135" y="1026"/>
                  </a:lnTo>
                  <a:lnTo>
                    <a:pt x="78" y="1188"/>
                  </a:lnTo>
                  <a:lnTo>
                    <a:pt x="30" y="1342"/>
                  </a:lnTo>
                  <a:lnTo>
                    <a:pt x="10" y="1514"/>
                  </a:lnTo>
                  <a:lnTo>
                    <a:pt x="1" y="1686"/>
                  </a:lnTo>
                  <a:lnTo>
                    <a:pt x="2405" y="21130"/>
                  </a:lnTo>
                  <a:lnTo>
                    <a:pt x="2415" y="21302"/>
                  </a:lnTo>
                  <a:lnTo>
                    <a:pt x="2434" y="21475"/>
                  </a:lnTo>
                  <a:lnTo>
                    <a:pt x="2482" y="21638"/>
                  </a:lnTo>
                  <a:lnTo>
                    <a:pt x="2539" y="21791"/>
                  </a:lnTo>
                  <a:lnTo>
                    <a:pt x="2606" y="21935"/>
                  </a:lnTo>
                  <a:lnTo>
                    <a:pt x="2692" y="22078"/>
                  </a:lnTo>
                  <a:lnTo>
                    <a:pt x="2788" y="22203"/>
                  </a:lnTo>
                  <a:lnTo>
                    <a:pt x="2893" y="22327"/>
                  </a:lnTo>
                  <a:lnTo>
                    <a:pt x="3018" y="22433"/>
                  </a:lnTo>
                  <a:lnTo>
                    <a:pt x="3143" y="22528"/>
                  </a:lnTo>
                  <a:lnTo>
                    <a:pt x="3286" y="22615"/>
                  </a:lnTo>
                  <a:lnTo>
                    <a:pt x="3430" y="22682"/>
                  </a:lnTo>
                  <a:lnTo>
                    <a:pt x="3583" y="22739"/>
                  </a:lnTo>
                  <a:lnTo>
                    <a:pt x="3746" y="22787"/>
                  </a:lnTo>
                  <a:lnTo>
                    <a:pt x="3918" y="22806"/>
                  </a:lnTo>
                  <a:lnTo>
                    <a:pt x="4091" y="22816"/>
                  </a:lnTo>
                  <a:lnTo>
                    <a:pt x="33649" y="22816"/>
                  </a:lnTo>
                  <a:lnTo>
                    <a:pt x="33821" y="22806"/>
                  </a:lnTo>
                  <a:lnTo>
                    <a:pt x="33984" y="22787"/>
                  </a:lnTo>
                  <a:lnTo>
                    <a:pt x="34147" y="22739"/>
                  </a:lnTo>
                  <a:lnTo>
                    <a:pt x="34300" y="22682"/>
                  </a:lnTo>
                  <a:lnTo>
                    <a:pt x="34453" y="22615"/>
                  </a:lnTo>
                  <a:lnTo>
                    <a:pt x="34587" y="22528"/>
                  </a:lnTo>
                  <a:lnTo>
                    <a:pt x="34721" y="22433"/>
                  </a:lnTo>
                  <a:lnTo>
                    <a:pt x="34836" y="22327"/>
                  </a:lnTo>
                  <a:lnTo>
                    <a:pt x="34951" y="22203"/>
                  </a:lnTo>
                  <a:lnTo>
                    <a:pt x="35047" y="22078"/>
                  </a:lnTo>
                  <a:lnTo>
                    <a:pt x="35133" y="21935"/>
                  </a:lnTo>
                  <a:lnTo>
                    <a:pt x="35200" y="21791"/>
                  </a:lnTo>
                  <a:lnTo>
                    <a:pt x="35258" y="21638"/>
                  </a:lnTo>
                  <a:lnTo>
                    <a:pt x="35296" y="21475"/>
                  </a:lnTo>
                  <a:lnTo>
                    <a:pt x="35325" y="21302"/>
                  </a:lnTo>
                  <a:lnTo>
                    <a:pt x="35334" y="21130"/>
                  </a:lnTo>
                  <a:lnTo>
                    <a:pt x="32930" y="1686"/>
                  </a:lnTo>
                  <a:lnTo>
                    <a:pt x="32921" y="1514"/>
                  </a:lnTo>
                  <a:lnTo>
                    <a:pt x="32892" y="1342"/>
                  </a:lnTo>
                  <a:lnTo>
                    <a:pt x="32854" y="1188"/>
                  </a:lnTo>
                  <a:lnTo>
                    <a:pt x="32796" y="1026"/>
                  </a:lnTo>
                  <a:lnTo>
                    <a:pt x="32729" y="882"/>
                  </a:lnTo>
                  <a:lnTo>
                    <a:pt x="32643" y="748"/>
                  </a:lnTo>
                  <a:lnTo>
                    <a:pt x="32547" y="614"/>
                  </a:lnTo>
                  <a:lnTo>
                    <a:pt x="32432" y="499"/>
                  </a:lnTo>
                  <a:lnTo>
                    <a:pt x="32317" y="384"/>
                  </a:lnTo>
                  <a:lnTo>
                    <a:pt x="32183" y="288"/>
                  </a:lnTo>
                  <a:lnTo>
                    <a:pt x="32049" y="202"/>
                  </a:lnTo>
                  <a:lnTo>
                    <a:pt x="31896" y="135"/>
                  </a:lnTo>
                  <a:lnTo>
                    <a:pt x="31743" y="77"/>
                  </a:lnTo>
                  <a:lnTo>
                    <a:pt x="31580" y="39"/>
                  </a:lnTo>
                  <a:lnTo>
                    <a:pt x="31417" y="10"/>
                  </a:lnTo>
                  <a:lnTo>
                    <a:pt x="3124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974;p26">
              <a:extLst>
                <a:ext uri="{FF2B5EF4-FFF2-40B4-BE49-F238E27FC236}">
                  <a16:creationId xmlns:a16="http://schemas.microsoft.com/office/drawing/2014/main" id="{6A7AEF9B-CFA2-A047-3CB2-625DD6A0A407}"/>
                </a:ext>
              </a:extLst>
            </p:cNvPr>
            <p:cNvSpPr/>
            <p:nvPr/>
          </p:nvSpPr>
          <p:spPr>
            <a:xfrm>
              <a:off x="5860993" y="3031447"/>
              <a:ext cx="2330490" cy="50503"/>
            </a:xfrm>
            <a:custGeom>
              <a:avLst/>
              <a:gdLst/>
              <a:ahLst/>
              <a:cxnLst/>
              <a:rect l="l" t="t" r="r" b="b"/>
              <a:pathLst>
                <a:path w="59251" h="1284" extrusionOk="0">
                  <a:moveTo>
                    <a:pt x="1" y="0"/>
                  </a:moveTo>
                  <a:lnTo>
                    <a:pt x="1" y="1283"/>
                  </a:lnTo>
                  <a:lnTo>
                    <a:pt x="59251" y="1283"/>
                  </a:lnTo>
                  <a:lnTo>
                    <a:pt x="592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975;p26">
              <a:extLst>
                <a:ext uri="{FF2B5EF4-FFF2-40B4-BE49-F238E27FC236}">
                  <a16:creationId xmlns:a16="http://schemas.microsoft.com/office/drawing/2014/main" id="{7571205D-5A8F-7CAF-6E0E-80A7006506A4}"/>
                </a:ext>
              </a:extLst>
            </p:cNvPr>
            <p:cNvSpPr/>
            <p:nvPr/>
          </p:nvSpPr>
          <p:spPr>
            <a:xfrm>
              <a:off x="5559242" y="2992233"/>
              <a:ext cx="603557" cy="1663686"/>
            </a:xfrm>
            <a:custGeom>
              <a:avLst/>
              <a:gdLst/>
              <a:ahLst/>
              <a:cxnLst/>
              <a:rect l="l" t="t" r="r" b="b"/>
              <a:pathLst>
                <a:path w="15345" h="42298" extrusionOk="0">
                  <a:moveTo>
                    <a:pt x="11341" y="1"/>
                  </a:moveTo>
                  <a:lnTo>
                    <a:pt x="1" y="42298"/>
                  </a:lnTo>
                  <a:lnTo>
                    <a:pt x="1437" y="42298"/>
                  </a:lnTo>
                  <a:lnTo>
                    <a:pt x="15345" y="394"/>
                  </a:lnTo>
                  <a:lnTo>
                    <a:pt x="11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976;p26">
              <a:extLst>
                <a:ext uri="{FF2B5EF4-FFF2-40B4-BE49-F238E27FC236}">
                  <a16:creationId xmlns:a16="http://schemas.microsoft.com/office/drawing/2014/main" id="{064E284B-982C-863B-3374-98696D308C6D}"/>
                </a:ext>
              </a:extLst>
            </p:cNvPr>
            <p:cNvSpPr/>
            <p:nvPr/>
          </p:nvSpPr>
          <p:spPr>
            <a:xfrm>
              <a:off x="7855726" y="2992233"/>
              <a:ext cx="603557" cy="1663686"/>
            </a:xfrm>
            <a:custGeom>
              <a:avLst/>
              <a:gdLst/>
              <a:ahLst/>
              <a:cxnLst/>
              <a:rect l="l" t="t" r="r" b="b"/>
              <a:pathLst>
                <a:path w="15345" h="42298" extrusionOk="0">
                  <a:moveTo>
                    <a:pt x="4004" y="1"/>
                  </a:moveTo>
                  <a:lnTo>
                    <a:pt x="1" y="394"/>
                  </a:lnTo>
                  <a:lnTo>
                    <a:pt x="13908" y="42298"/>
                  </a:lnTo>
                  <a:lnTo>
                    <a:pt x="15345" y="42298"/>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977;p26">
              <a:extLst>
                <a:ext uri="{FF2B5EF4-FFF2-40B4-BE49-F238E27FC236}">
                  <a16:creationId xmlns:a16="http://schemas.microsoft.com/office/drawing/2014/main" id="{46E530B1-5EEF-D84B-A624-C918BA4C1128}"/>
                </a:ext>
              </a:extLst>
            </p:cNvPr>
            <p:cNvSpPr/>
            <p:nvPr/>
          </p:nvSpPr>
          <p:spPr>
            <a:xfrm>
              <a:off x="5745712" y="2913531"/>
              <a:ext cx="2567862" cy="129247"/>
            </a:xfrm>
            <a:custGeom>
              <a:avLst/>
              <a:gdLst/>
              <a:ahLst/>
              <a:cxnLst/>
              <a:rect l="l" t="t" r="r" b="b"/>
              <a:pathLst>
                <a:path w="65286" h="3286" extrusionOk="0">
                  <a:moveTo>
                    <a:pt x="1" y="0"/>
                  </a:moveTo>
                  <a:lnTo>
                    <a:pt x="1" y="3285"/>
                  </a:lnTo>
                  <a:lnTo>
                    <a:pt x="65285" y="3285"/>
                  </a:lnTo>
                  <a:lnTo>
                    <a:pt x="652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87;p24">
            <a:extLst>
              <a:ext uri="{FF2B5EF4-FFF2-40B4-BE49-F238E27FC236}">
                <a16:creationId xmlns:a16="http://schemas.microsoft.com/office/drawing/2014/main" id="{B1095583-FF8B-4F6C-92D0-F2203DA79731}"/>
              </a:ext>
            </a:extLst>
          </p:cNvPr>
          <p:cNvSpPr/>
          <p:nvPr/>
        </p:nvSpPr>
        <p:spPr>
          <a:xfrm>
            <a:off x="2623850" y="265232"/>
            <a:ext cx="3883268" cy="665682"/>
          </a:xfrm>
          <a:prstGeom prst="roundRect">
            <a:avLst>
              <a:gd name="adj" fmla="val 50000"/>
            </a:avLst>
          </a:prstGeom>
          <a:solidFill>
            <a:srgbClr val="E99B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grpSp>
        <p:nvGrpSpPr>
          <p:cNvPr id="710" name="Google Shape;937;p26">
            <a:extLst>
              <a:ext uri="{FF2B5EF4-FFF2-40B4-BE49-F238E27FC236}">
                <a16:creationId xmlns:a16="http://schemas.microsoft.com/office/drawing/2014/main" id="{E32FC6F8-025D-500B-8D56-C961CB90CD36}"/>
              </a:ext>
            </a:extLst>
          </p:cNvPr>
          <p:cNvGrpSpPr/>
          <p:nvPr/>
        </p:nvGrpSpPr>
        <p:grpSpPr>
          <a:xfrm>
            <a:off x="7210927" y="3160820"/>
            <a:ext cx="1764824" cy="1822280"/>
            <a:chOff x="5449625" y="1389325"/>
            <a:chExt cx="3237261" cy="3342655"/>
          </a:xfrm>
        </p:grpSpPr>
        <p:sp>
          <p:nvSpPr>
            <p:cNvPr id="711" name="Google Shape;938;p26">
              <a:extLst>
                <a:ext uri="{FF2B5EF4-FFF2-40B4-BE49-F238E27FC236}">
                  <a16:creationId xmlns:a16="http://schemas.microsoft.com/office/drawing/2014/main" id="{0CDC88D2-8136-F111-A216-A4A7F55EA4FD}"/>
                </a:ext>
              </a:extLst>
            </p:cNvPr>
            <p:cNvSpPr/>
            <p:nvPr/>
          </p:nvSpPr>
          <p:spPr>
            <a:xfrm>
              <a:off x="6533088" y="4360137"/>
              <a:ext cx="1749195" cy="185374"/>
            </a:xfrm>
            <a:custGeom>
              <a:avLst/>
              <a:gdLst/>
              <a:ahLst/>
              <a:cxnLst/>
              <a:rect l="l" t="t" r="r" b="b"/>
              <a:pathLst>
                <a:path w="44472" h="4713" extrusionOk="0">
                  <a:moveTo>
                    <a:pt x="21091" y="0"/>
                  </a:moveTo>
                  <a:lnTo>
                    <a:pt x="19961" y="10"/>
                  </a:lnTo>
                  <a:lnTo>
                    <a:pt x="18850" y="29"/>
                  </a:lnTo>
                  <a:lnTo>
                    <a:pt x="17758" y="48"/>
                  </a:lnTo>
                  <a:lnTo>
                    <a:pt x="16676" y="77"/>
                  </a:lnTo>
                  <a:lnTo>
                    <a:pt x="15622" y="105"/>
                  </a:lnTo>
                  <a:lnTo>
                    <a:pt x="14587" y="144"/>
                  </a:lnTo>
                  <a:lnTo>
                    <a:pt x="13582" y="182"/>
                  </a:lnTo>
                  <a:lnTo>
                    <a:pt x="12595" y="230"/>
                  </a:lnTo>
                  <a:lnTo>
                    <a:pt x="11637" y="287"/>
                  </a:lnTo>
                  <a:lnTo>
                    <a:pt x="10708" y="335"/>
                  </a:lnTo>
                  <a:lnTo>
                    <a:pt x="9808" y="402"/>
                  </a:lnTo>
                  <a:lnTo>
                    <a:pt x="8936" y="469"/>
                  </a:lnTo>
                  <a:lnTo>
                    <a:pt x="8094" y="536"/>
                  </a:lnTo>
                  <a:lnTo>
                    <a:pt x="7289" y="613"/>
                  </a:lnTo>
                  <a:lnTo>
                    <a:pt x="6513" y="690"/>
                  </a:lnTo>
                  <a:lnTo>
                    <a:pt x="5776" y="776"/>
                  </a:lnTo>
                  <a:lnTo>
                    <a:pt x="5076" y="852"/>
                  </a:lnTo>
                  <a:lnTo>
                    <a:pt x="4416" y="948"/>
                  </a:lnTo>
                  <a:lnTo>
                    <a:pt x="3803" y="1034"/>
                  </a:lnTo>
                  <a:lnTo>
                    <a:pt x="3218" y="1130"/>
                  </a:lnTo>
                  <a:lnTo>
                    <a:pt x="2682" y="1236"/>
                  </a:lnTo>
                  <a:lnTo>
                    <a:pt x="2193" y="1331"/>
                  </a:lnTo>
                  <a:lnTo>
                    <a:pt x="1753" y="1437"/>
                  </a:lnTo>
                  <a:lnTo>
                    <a:pt x="1351" y="1542"/>
                  </a:lnTo>
                  <a:lnTo>
                    <a:pt x="1006" y="1657"/>
                  </a:lnTo>
                  <a:lnTo>
                    <a:pt x="699" y="1772"/>
                  </a:lnTo>
                  <a:lnTo>
                    <a:pt x="575" y="1829"/>
                  </a:lnTo>
                  <a:lnTo>
                    <a:pt x="450" y="1877"/>
                  </a:lnTo>
                  <a:lnTo>
                    <a:pt x="345" y="1944"/>
                  </a:lnTo>
                  <a:lnTo>
                    <a:pt x="259" y="2002"/>
                  </a:lnTo>
                  <a:lnTo>
                    <a:pt x="182" y="2059"/>
                  </a:lnTo>
                  <a:lnTo>
                    <a:pt x="115" y="2117"/>
                  </a:lnTo>
                  <a:lnTo>
                    <a:pt x="67" y="2174"/>
                  </a:lnTo>
                  <a:lnTo>
                    <a:pt x="29" y="2232"/>
                  </a:lnTo>
                  <a:lnTo>
                    <a:pt x="10" y="2299"/>
                  </a:lnTo>
                  <a:lnTo>
                    <a:pt x="0" y="2356"/>
                  </a:lnTo>
                  <a:lnTo>
                    <a:pt x="10" y="2423"/>
                  </a:lnTo>
                  <a:lnTo>
                    <a:pt x="29" y="2481"/>
                  </a:lnTo>
                  <a:lnTo>
                    <a:pt x="67" y="2538"/>
                  </a:lnTo>
                  <a:lnTo>
                    <a:pt x="115" y="2596"/>
                  </a:lnTo>
                  <a:lnTo>
                    <a:pt x="182" y="2663"/>
                  </a:lnTo>
                  <a:lnTo>
                    <a:pt x="259" y="2720"/>
                  </a:lnTo>
                  <a:lnTo>
                    <a:pt x="345" y="2778"/>
                  </a:lnTo>
                  <a:lnTo>
                    <a:pt x="450" y="2835"/>
                  </a:lnTo>
                  <a:lnTo>
                    <a:pt x="575" y="2893"/>
                  </a:lnTo>
                  <a:lnTo>
                    <a:pt x="699" y="2950"/>
                  </a:lnTo>
                  <a:lnTo>
                    <a:pt x="1006" y="3055"/>
                  </a:lnTo>
                  <a:lnTo>
                    <a:pt x="1351" y="3170"/>
                  </a:lnTo>
                  <a:lnTo>
                    <a:pt x="1753" y="3276"/>
                  </a:lnTo>
                  <a:lnTo>
                    <a:pt x="2193" y="3381"/>
                  </a:lnTo>
                  <a:lnTo>
                    <a:pt x="2682" y="3486"/>
                  </a:lnTo>
                  <a:lnTo>
                    <a:pt x="3218" y="3582"/>
                  </a:lnTo>
                  <a:lnTo>
                    <a:pt x="3803" y="3678"/>
                  </a:lnTo>
                  <a:lnTo>
                    <a:pt x="4416" y="3774"/>
                  </a:lnTo>
                  <a:lnTo>
                    <a:pt x="5076" y="3860"/>
                  </a:lnTo>
                  <a:lnTo>
                    <a:pt x="5776" y="3946"/>
                  </a:lnTo>
                  <a:lnTo>
                    <a:pt x="6513" y="4023"/>
                  </a:lnTo>
                  <a:lnTo>
                    <a:pt x="7289" y="4099"/>
                  </a:lnTo>
                  <a:lnTo>
                    <a:pt x="8094" y="4176"/>
                  </a:lnTo>
                  <a:lnTo>
                    <a:pt x="8936" y="4253"/>
                  </a:lnTo>
                  <a:lnTo>
                    <a:pt x="9808" y="4310"/>
                  </a:lnTo>
                  <a:lnTo>
                    <a:pt x="10708" y="4377"/>
                  </a:lnTo>
                  <a:lnTo>
                    <a:pt x="11637" y="4435"/>
                  </a:lnTo>
                  <a:lnTo>
                    <a:pt x="12595" y="4483"/>
                  </a:lnTo>
                  <a:lnTo>
                    <a:pt x="13582" y="4530"/>
                  </a:lnTo>
                  <a:lnTo>
                    <a:pt x="14587" y="4578"/>
                  </a:lnTo>
                  <a:lnTo>
                    <a:pt x="15622" y="4607"/>
                  </a:lnTo>
                  <a:lnTo>
                    <a:pt x="16676" y="4645"/>
                  </a:lnTo>
                  <a:lnTo>
                    <a:pt x="17758" y="4665"/>
                  </a:lnTo>
                  <a:lnTo>
                    <a:pt x="18850" y="4693"/>
                  </a:lnTo>
                  <a:lnTo>
                    <a:pt x="19961" y="4703"/>
                  </a:lnTo>
                  <a:lnTo>
                    <a:pt x="21091" y="4712"/>
                  </a:lnTo>
                  <a:lnTo>
                    <a:pt x="23380" y="4712"/>
                  </a:lnTo>
                  <a:lnTo>
                    <a:pt x="24510" y="4703"/>
                  </a:lnTo>
                  <a:lnTo>
                    <a:pt x="25621" y="4693"/>
                  </a:lnTo>
                  <a:lnTo>
                    <a:pt x="26713" y="4665"/>
                  </a:lnTo>
                  <a:lnTo>
                    <a:pt x="27796" y="4645"/>
                  </a:lnTo>
                  <a:lnTo>
                    <a:pt x="28849" y="4607"/>
                  </a:lnTo>
                  <a:lnTo>
                    <a:pt x="29884" y="4578"/>
                  </a:lnTo>
                  <a:lnTo>
                    <a:pt x="30889" y="4530"/>
                  </a:lnTo>
                  <a:lnTo>
                    <a:pt x="31876" y="4483"/>
                  </a:lnTo>
                  <a:lnTo>
                    <a:pt x="32834" y="4435"/>
                  </a:lnTo>
                  <a:lnTo>
                    <a:pt x="33763" y="4377"/>
                  </a:lnTo>
                  <a:lnTo>
                    <a:pt x="34663" y="4310"/>
                  </a:lnTo>
                  <a:lnTo>
                    <a:pt x="35535" y="4253"/>
                  </a:lnTo>
                  <a:lnTo>
                    <a:pt x="36378" y="4176"/>
                  </a:lnTo>
                  <a:lnTo>
                    <a:pt x="37182" y="4099"/>
                  </a:lnTo>
                  <a:lnTo>
                    <a:pt x="37958" y="4023"/>
                  </a:lnTo>
                  <a:lnTo>
                    <a:pt x="38696" y="3946"/>
                  </a:lnTo>
                  <a:lnTo>
                    <a:pt x="39395" y="3860"/>
                  </a:lnTo>
                  <a:lnTo>
                    <a:pt x="40056" y="3774"/>
                  </a:lnTo>
                  <a:lnTo>
                    <a:pt x="40669" y="3678"/>
                  </a:lnTo>
                  <a:lnTo>
                    <a:pt x="41253" y="3582"/>
                  </a:lnTo>
                  <a:lnTo>
                    <a:pt x="41789" y="3486"/>
                  </a:lnTo>
                  <a:lnTo>
                    <a:pt x="42278" y="3381"/>
                  </a:lnTo>
                  <a:lnTo>
                    <a:pt x="42718" y="3276"/>
                  </a:lnTo>
                  <a:lnTo>
                    <a:pt x="43121" y="3170"/>
                  </a:lnTo>
                  <a:lnTo>
                    <a:pt x="43465" y="3055"/>
                  </a:lnTo>
                  <a:lnTo>
                    <a:pt x="43772" y="2950"/>
                  </a:lnTo>
                  <a:lnTo>
                    <a:pt x="43896" y="2893"/>
                  </a:lnTo>
                  <a:lnTo>
                    <a:pt x="44021" y="2835"/>
                  </a:lnTo>
                  <a:lnTo>
                    <a:pt x="44126" y="2778"/>
                  </a:lnTo>
                  <a:lnTo>
                    <a:pt x="44213" y="2720"/>
                  </a:lnTo>
                  <a:lnTo>
                    <a:pt x="44289" y="2663"/>
                  </a:lnTo>
                  <a:lnTo>
                    <a:pt x="44356" y="2596"/>
                  </a:lnTo>
                  <a:lnTo>
                    <a:pt x="44404" y="2538"/>
                  </a:lnTo>
                  <a:lnTo>
                    <a:pt x="44442" y="2481"/>
                  </a:lnTo>
                  <a:lnTo>
                    <a:pt x="44462" y="2423"/>
                  </a:lnTo>
                  <a:lnTo>
                    <a:pt x="44471" y="2356"/>
                  </a:lnTo>
                  <a:lnTo>
                    <a:pt x="44462" y="2299"/>
                  </a:lnTo>
                  <a:lnTo>
                    <a:pt x="44442" y="2232"/>
                  </a:lnTo>
                  <a:lnTo>
                    <a:pt x="44404" y="2174"/>
                  </a:lnTo>
                  <a:lnTo>
                    <a:pt x="44356" y="2117"/>
                  </a:lnTo>
                  <a:lnTo>
                    <a:pt x="44289" y="2059"/>
                  </a:lnTo>
                  <a:lnTo>
                    <a:pt x="44213" y="2002"/>
                  </a:lnTo>
                  <a:lnTo>
                    <a:pt x="44126" y="1944"/>
                  </a:lnTo>
                  <a:lnTo>
                    <a:pt x="44021" y="1877"/>
                  </a:lnTo>
                  <a:lnTo>
                    <a:pt x="43896" y="1829"/>
                  </a:lnTo>
                  <a:lnTo>
                    <a:pt x="43772" y="1772"/>
                  </a:lnTo>
                  <a:lnTo>
                    <a:pt x="43465" y="1657"/>
                  </a:lnTo>
                  <a:lnTo>
                    <a:pt x="43121" y="1542"/>
                  </a:lnTo>
                  <a:lnTo>
                    <a:pt x="42718" y="1437"/>
                  </a:lnTo>
                  <a:lnTo>
                    <a:pt x="42278" y="1331"/>
                  </a:lnTo>
                  <a:lnTo>
                    <a:pt x="41789" y="1236"/>
                  </a:lnTo>
                  <a:lnTo>
                    <a:pt x="41253" y="1130"/>
                  </a:lnTo>
                  <a:lnTo>
                    <a:pt x="40669" y="1034"/>
                  </a:lnTo>
                  <a:lnTo>
                    <a:pt x="40056" y="948"/>
                  </a:lnTo>
                  <a:lnTo>
                    <a:pt x="39395" y="852"/>
                  </a:lnTo>
                  <a:lnTo>
                    <a:pt x="38696" y="776"/>
                  </a:lnTo>
                  <a:lnTo>
                    <a:pt x="37958" y="690"/>
                  </a:lnTo>
                  <a:lnTo>
                    <a:pt x="37182" y="613"/>
                  </a:lnTo>
                  <a:lnTo>
                    <a:pt x="36378" y="536"/>
                  </a:lnTo>
                  <a:lnTo>
                    <a:pt x="35535" y="469"/>
                  </a:lnTo>
                  <a:lnTo>
                    <a:pt x="34663" y="402"/>
                  </a:lnTo>
                  <a:lnTo>
                    <a:pt x="33763" y="335"/>
                  </a:lnTo>
                  <a:lnTo>
                    <a:pt x="32834" y="287"/>
                  </a:lnTo>
                  <a:lnTo>
                    <a:pt x="31876" y="230"/>
                  </a:lnTo>
                  <a:lnTo>
                    <a:pt x="30889" y="182"/>
                  </a:lnTo>
                  <a:lnTo>
                    <a:pt x="29884" y="144"/>
                  </a:lnTo>
                  <a:lnTo>
                    <a:pt x="28849" y="105"/>
                  </a:lnTo>
                  <a:lnTo>
                    <a:pt x="27796" y="77"/>
                  </a:lnTo>
                  <a:lnTo>
                    <a:pt x="26713" y="48"/>
                  </a:lnTo>
                  <a:lnTo>
                    <a:pt x="25621" y="29"/>
                  </a:lnTo>
                  <a:lnTo>
                    <a:pt x="24510" y="10"/>
                  </a:lnTo>
                  <a:lnTo>
                    <a:pt x="23380"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939;p26">
              <a:extLst>
                <a:ext uri="{FF2B5EF4-FFF2-40B4-BE49-F238E27FC236}">
                  <a16:creationId xmlns:a16="http://schemas.microsoft.com/office/drawing/2014/main" id="{6F3239AF-F65C-1CAA-86C2-A27682757965}"/>
                </a:ext>
              </a:extLst>
            </p:cNvPr>
            <p:cNvSpPr/>
            <p:nvPr/>
          </p:nvSpPr>
          <p:spPr>
            <a:xfrm>
              <a:off x="5449625" y="4579763"/>
              <a:ext cx="3237261" cy="152217"/>
            </a:xfrm>
            <a:custGeom>
              <a:avLst/>
              <a:gdLst/>
              <a:ahLst/>
              <a:cxnLst/>
              <a:rect l="l" t="t" r="r" b="b"/>
              <a:pathLst>
                <a:path w="82305" h="3870" extrusionOk="0">
                  <a:moveTo>
                    <a:pt x="41148" y="0"/>
                  </a:moveTo>
                  <a:lnTo>
                    <a:pt x="36943" y="10"/>
                  </a:lnTo>
                  <a:lnTo>
                    <a:pt x="32853" y="38"/>
                  </a:lnTo>
                  <a:lnTo>
                    <a:pt x="28907" y="86"/>
                  </a:lnTo>
                  <a:lnTo>
                    <a:pt x="25133" y="153"/>
                  </a:lnTo>
                  <a:lnTo>
                    <a:pt x="21532" y="230"/>
                  </a:lnTo>
                  <a:lnTo>
                    <a:pt x="18141" y="335"/>
                  </a:lnTo>
                  <a:lnTo>
                    <a:pt x="14971" y="441"/>
                  </a:lnTo>
                  <a:lnTo>
                    <a:pt x="13477" y="508"/>
                  </a:lnTo>
                  <a:lnTo>
                    <a:pt x="12050" y="565"/>
                  </a:lnTo>
                  <a:lnTo>
                    <a:pt x="10690" y="632"/>
                  </a:lnTo>
                  <a:lnTo>
                    <a:pt x="9397" y="709"/>
                  </a:lnTo>
                  <a:lnTo>
                    <a:pt x="8171" y="776"/>
                  </a:lnTo>
                  <a:lnTo>
                    <a:pt x="7021" y="853"/>
                  </a:lnTo>
                  <a:lnTo>
                    <a:pt x="5958" y="929"/>
                  </a:lnTo>
                  <a:lnTo>
                    <a:pt x="4962" y="1015"/>
                  </a:lnTo>
                  <a:lnTo>
                    <a:pt x="4052" y="1092"/>
                  </a:lnTo>
                  <a:lnTo>
                    <a:pt x="3228" y="1178"/>
                  </a:lnTo>
                  <a:lnTo>
                    <a:pt x="2491" y="1264"/>
                  </a:lnTo>
                  <a:lnTo>
                    <a:pt x="1849" y="1360"/>
                  </a:lnTo>
                  <a:lnTo>
                    <a:pt x="1294" y="1446"/>
                  </a:lnTo>
                  <a:lnTo>
                    <a:pt x="834" y="1542"/>
                  </a:lnTo>
                  <a:lnTo>
                    <a:pt x="642" y="1590"/>
                  </a:lnTo>
                  <a:lnTo>
                    <a:pt x="470" y="1638"/>
                  </a:lnTo>
                  <a:lnTo>
                    <a:pt x="326" y="1686"/>
                  </a:lnTo>
                  <a:lnTo>
                    <a:pt x="211" y="1734"/>
                  </a:lnTo>
                  <a:lnTo>
                    <a:pt x="115" y="1782"/>
                  </a:lnTo>
                  <a:lnTo>
                    <a:pt x="48" y="1829"/>
                  </a:lnTo>
                  <a:lnTo>
                    <a:pt x="10" y="1887"/>
                  </a:lnTo>
                  <a:lnTo>
                    <a:pt x="0" y="1906"/>
                  </a:lnTo>
                  <a:lnTo>
                    <a:pt x="0" y="1935"/>
                  </a:lnTo>
                  <a:lnTo>
                    <a:pt x="0" y="1954"/>
                  </a:lnTo>
                  <a:lnTo>
                    <a:pt x="10" y="1983"/>
                  </a:lnTo>
                  <a:lnTo>
                    <a:pt x="48" y="2031"/>
                  </a:lnTo>
                  <a:lnTo>
                    <a:pt x="115" y="2079"/>
                  </a:lnTo>
                  <a:lnTo>
                    <a:pt x="211" y="2126"/>
                  </a:lnTo>
                  <a:lnTo>
                    <a:pt x="326" y="2184"/>
                  </a:lnTo>
                  <a:lnTo>
                    <a:pt x="470" y="2232"/>
                  </a:lnTo>
                  <a:lnTo>
                    <a:pt x="642" y="2280"/>
                  </a:lnTo>
                  <a:lnTo>
                    <a:pt x="834" y="2318"/>
                  </a:lnTo>
                  <a:lnTo>
                    <a:pt x="1294" y="2414"/>
                  </a:lnTo>
                  <a:lnTo>
                    <a:pt x="1849" y="2510"/>
                  </a:lnTo>
                  <a:lnTo>
                    <a:pt x="2491" y="2596"/>
                  </a:lnTo>
                  <a:lnTo>
                    <a:pt x="3228" y="2682"/>
                  </a:lnTo>
                  <a:lnTo>
                    <a:pt x="4052" y="2768"/>
                  </a:lnTo>
                  <a:lnTo>
                    <a:pt x="4962" y="2854"/>
                  </a:lnTo>
                  <a:lnTo>
                    <a:pt x="5958" y="2931"/>
                  </a:lnTo>
                  <a:lnTo>
                    <a:pt x="7021" y="3017"/>
                  </a:lnTo>
                  <a:lnTo>
                    <a:pt x="8171" y="3094"/>
                  </a:lnTo>
                  <a:lnTo>
                    <a:pt x="9397" y="3161"/>
                  </a:lnTo>
                  <a:lnTo>
                    <a:pt x="10690" y="3228"/>
                  </a:lnTo>
                  <a:lnTo>
                    <a:pt x="12050" y="3295"/>
                  </a:lnTo>
                  <a:lnTo>
                    <a:pt x="13477" y="3362"/>
                  </a:lnTo>
                  <a:lnTo>
                    <a:pt x="14971" y="3419"/>
                  </a:lnTo>
                  <a:lnTo>
                    <a:pt x="18141" y="3534"/>
                  </a:lnTo>
                  <a:lnTo>
                    <a:pt x="21532" y="3630"/>
                  </a:lnTo>
                  <a:lnTo>
                    <a:pt x="25133" y="3716"/>
                  </a:lnTo>
                  <a:lnTo>
                    <a:pt x="28907" y="3774"/>
                  </a:lnTo>
                  <a:lnTo>
                    <a:pt x="32853" y="3822"/>
                  </a:lnTo>
                  <a:lnTo>
                    <a:pt x="36943" y="3860"/>
                  </a:lnTo>
                  <a:lnTo>
                    <a:pt x="41148" y="3870"/>
                  </a:lnTo>
                  <a:lnTo>
                    <a:pt x="45353" y="3860"/>
                  </a:lnTo>
                  <a:lnTo>
                    <a:pt x="49443" y="3822"/>
                  </a:lnTo>
                  <a:lnTo>
                    <a:pt x="53389" y="3774"/>
                  </a:lnTo>
                  <a:lnTo>
                    <a:pt x="57172" y="3716"/>
                  </a:lnTo>
                  <a:lnTo>
                    <a:pt x="60764" y="3630"/>
                  </a:lnTo>
                  <a:lnTo>
                    <a:pt x="64155" y="3534"/>
                  </a:lnTo>
                  <a:lnTo>
                    <a:pt x="67325" y="3419"/>
                  </a:lnTo>
                  <a:lnTo>
                    <a:pt x="68819" y="3362"/>
                  </a:lnTo>
                  <a:lnTo>
                    <a:pt x="70246" y="3295"/>
                  </a:lnTo>
                  <a:lnTo>
                    <a:pt x="71616" y="3228"/>
                  </a:lnTo>
                  <a:lnTo>
                    <a:pt x="72909" y="3161"/>
                  </a:lnTo>
                  <a:lnTo>
                    <a:pt x="74125" y="3094"/>
                  </a:lnTo>
                  <a:lnTo>
                    <a:pt x="75275" y="3017"/>
                  </a:lnTo>
                  <a:lnTo>
                    <a:pt x="76347" y="2931"/>
                  </a:lnTo>
                  <a:lnTo>
                    <a:pt x="77334" y="2854"/>
                  </a:lnTo>
                  <a:lnTo>
                    <a:pt x="78244" y="2768"/>
                  </a:lnTo>
                  <a:lnTo>
                    <a:pt x="79068" y="2682"/>
                  </a:lnTo>
                  <a:lnTo>
                    <a:pt x="79805" y="2596"/>
                  </a:lnTo>
                  <a:lnTo>
                    <a:pt x="80456" y="2510"/>
                  </a:lnTo>
                  <a:lnTo>
                    <a:pt x="81012" y="2414"/>
                  </a:lnTo>
                  <a:lnTo>
                    <a:pt x="81462" y="2318"/>
                  </a:lnTo>
                  <a:lnTo>
                    <a:pt x="81663" y="2280"/>
                  </a:lnTo>
                  <a:lnTo>
                    <a:pt x="81826" y="2232"/>
                  </a:lnTo>
                  <a:lnTo>
                    <a:pt x="81970" y="2184"/>
                  </a:lnTo>
                  <a:lnTo>
                    <a:pt x="82094" y="2126"/>
                  </a:lnTo>
                  <a:lnTo>
                    <a:pt x="82180" y="2079"/>
                  </a:lnTo>
                  <a:lnTo>
                    <a:pt x="82248" y="2031"/>
                  </a:lnTo>
                  <a:lnTo>
                    <a:pt x="82286" y="1983"/>
                  </a:lnTo>
                  <a:lnTo>
                    <a:pt x="82295" y="1954"/>
                  </a:lnTo>
                  <a:lnTo>
                    <a:pt x="82305" y="1935"/>
                  </a:lnTo>
                  <a:lnTo>
                    <a:pt x="82295" y="1906"/>
                  </a:lnTo>
                  <a:lnTo>
                    <a:pt x="82286" y="1887"/>
                  </a:lnTo>
                  <a:lnTo>
                    <a:pt x="82248" y="1829"/>
                  </a:lnTo>
                  <a:lnTo>
                    <a:pt x="82180" y="1782"/>
                  </a:lnTo>
                  <a:lnTo>
                    <a:pt x="82094" y="1734"/>
                  </a:lnTo>
                  <a:lnTo>
                    <a:pt x="81970" y="1686"/>
                  </a:lnTo>
                  <a:lnTo>
                    <a:pt x="81826" y="1638"/>
                  </a:lnTo>
                  <a:lnTo>
                    <a:pt x="81663" y="1590"/>
                  </a:lnTo>
                  <a:lnTo>
                    <a:pt x="81462" y="1542"/>
                  </a:lnTo>
                  <a:lnTo>
                    <a:pt x="81012" y="1446"/>
                  </a:lnTo>
                  <a:lnTo>
                    <a:pt x="80456" y="1360"/>
                  </a:lnTo>
                  <a:lnTo>
                    <a:pt x="79805" y="1264"/>
                  </a:lnTo>
                  <a:lnTo>
                    <a:pt x="79068" y="1178"/>
                  </a:lnTo>
                  <a:lnTo>
                    <a:pt x="78244" y="1092"/>
                  </a:lnTo>
                  <a:lnTo>
                    <a:pt x="77334" y="1015"/>
                  </a:lnTo>
                  <a:lnTo>
                    <a:pt x="76347" y="929"/>
                  </a:lnTo>
                  <a:lnTo>
                    <a:pt x="75275" y="853"/>
                  </a:lnTo>
                  <a:lnTo>
                    <a:pt x="74125" y="776"/>
                  </a:lnTo>
                  <a:lnTo>
                    <a:pt x="72909" y="709"/>
                  </a:lnTo>
                  <a:lnTo>
                    <a:pt x="71616" y="632"/>
                  </a:lnTo>
                  <a:lnTo>
                    <a:pt x="70246" y="565"/>
                  </a:lnTo>
                  <a:lnTo>
                    <a:pt x="68819" y="508"/>
                  </a:lnTo>
                  <a:lnTo>
                    <a:pt x="67325" y="441"/>
                  </a:lnTo>
                  <a:lnTo>
                    <a:pt x="64155" y="335"/>
                  </a:lnTo>
                  <a:lnTo>
                    <a:pt x="60764" y="230"/>
                  </a:lnTo>
                  <a:lnTo>
                    <a:pt x="57172" y="153"/>
                  </a:lnTo>
                  <a:lnTo>
                    <a:pt x="53389" y="86"/>
                  </a:lnTo>
                  <a:lnTo>
                    <a:pt x="49443" y="38"/>
                  </a:lnTo>
                  <a:lnTo>
                    <a:pt x="45353" y="10"/>
                  </a:lnTo>
                  <a:lnTo>
                    <a:pt x="41148"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940;p26">
              <a:extLst>
                <a:ext uri="{FF2B5EF4-FFF2-40B4-BE49-F238E27FC236}">
                  <a16:creationId xmlns:a16="http://schemas.microsoft.com/office/drawing/2014/main" id="{A2C4D481-2887-E0A1-6044-D570885A290D}"/>
                </a:ext>
              </a:extLst>
            </p:cNvPr>
            <p:cNvSpPr/>
            <p:nvPr/>
          </p:nvSpPr>
          <p:spPr>
            <a:xfrm>
              <a:off x="8191774" y="3231092"/>
              <a:ext cx="378261" cy="86296"/>
            </a:xfrm>
            <a:custGeom>
              <a:avLst/>
              <a:gdLst/>
              <a:ahLst/>
              <a:cxnLst/>
              <a:rect l="l" t="t" r="r" b="b"/>
              <a:pathLst>
                <a:path w="9617" h="2194" extrusionOk="0">
                  <a:moveTo>
                    <a:pt x="4473" y="0"/>
                  </a:moveTo>
                  <a:lnTo>
                    <a:pt x="4186" y="10"/>
                  </a:lnTo>
                  <a:lnTo>
                    <a:pt x="3860" y="29"/>
                  </a:lnTo>
                  <a:lnTo>
                    <a:pt x="3075" y="77"/>
                  </a:lnTo>
                  <a:lnTo>
                    <a:pt x="2223" y="154"/>
                  </a:lnTo>
                  <a:lnTo>
                    <a:pt x="1389" y="240"/>
                  </a:lnTo>
                  <a:lnTo>
                    <a:pt x="680" y="307"/>
                  </a:lnTo>
                  <a:lnTo>
                    <a:pt x="0" y="384"/>
                  </a:lnTo>
                  <a:lnTo>
                    <a:pt x="1657" y="1322"/>
                  </a:lnTo>
                  <a:lnTo>
                    <a:pt x="2184" y="1466"/>
                  </a:lnTo>
                  <a:lnTo>
                    <a:pt x="2730" y="1590"/>
                  </a:lnTo>
                  <a:lnTo>
                    <a:pt x="3305" y="1705"/>
                  </a:lnTo>
                  <a:lnTo>
                    <a:pt x="3899" y="1811"/>
                  </a:lnTo>
                  <a:lnTo>
                    <a:pt x="4502" y="1897"/>
                  </a:lnTo>
                  <a:lnTo>
                    <a:pt x="5096" y="1973"/>
                  </a:lnTo>
                  <a:lnTo>
                    <a:pt x="5690" y="2041"/>
                  </a:lnTo>
                  <a:lnTo>
                    <a:pt x="6264" y="2098"/>
                  </a:lnTo>
                  <a:lnTo>
                    <a:pt x="6820" y="2136"/>
                  </a:lnTo>
                  <a:lnTo>
                    <a:pt x="7337" y="2165"/>
                  </a:lnTo>
                  <a:lnTo>
                    <a:pt x="7826" y="2184"/>
                  </a:lnTo>
                  <a:lnTo>
                    <a:pt x="8266" y="2194"/>
                  </a:lnTo>
                  <a:lnTo>
                    <a:pt x="8649" y="2184"/>
                  </a:lnTo>
                  <a:lnTo>
                    <a:pt x="8975" y="2165"/>
                  </a:lnTo>
                  <a:lnTo>
                    <a:pt x="9234" y="2127"/>
                  </a:lnTo>
                  <a:lnTo>
                    <a:pt x="9339" y="2108"/>
                  </a:lnTo>
                  <a:lnTo>
                    <a:pt x="9416" y="2088"/>
                  </a:lnTo>
                  <a:lnTo>
                    <a:pt x="9483" y="2060"/>
                  </a:lnTo>
                  <a:lnTo>
                    <a:pt x="9531" y="2031"/>
                  </a:lnTo>
                  <a:lnTo>
                    <a:pt x="9569" y="2002"/>
                  </a:lnTo>
                  <a:lnTo>
                    <a:pt x="9598" y="1983"/>
                  </a:lnTo>
                  <a:lnTo>
                    <a:pt x="9617" y="1954"/>
                  </a:lnTo>
                  <a:lnTo>
                    <a:pt x="9617" y="1926"/>
                  </a:lnTo>
                  <a:lnTo>
                    <a:pt x="9617" y="1897"/>
                  </a:lnTo>
                  <a:lnTo>
                    <a:pt x="9598" y="1868"/>
                  </a:lnTo>
                  <a:lnTo>
                    <a:pt x="9578" y="1839"/>
                  </a:lnTo>
                  <a:lnTo>
                    <a:pt x="9540" y="1811"/>
                  </a:lnTo>
                  <a:lnTo>
                    <a:pt x="9464" y="1753"/>
                  </a:lnTo>
                  <a:lnTo>
                    <a:pt x="9349" y="1696"/>
                  </a:lnTo>
                  <a:lnTo>
                    <a:pt x="9224" y="1638"/>
                  </a:lnTo>
                  <a:lnTo>
                    <a:pt x="8927" y="1523"/>
                  </a:lnTo>
                  <a:lnTo>
                    <a:pt x="8611" y="1408"/>
                  </a:lnTo>
                  <a:lnTo>
                    <a:pt x="8314" y="1313"/>
                  </a:lnTo>
                  <a:lnTo>
                    <a:pt x="8190" y="1255"/>
                  </a:lnTo>
                  <a:lnTo>
                    <a:pt x="8084" y="1217"/>
                  </a:lnTo>
                  <a:lnTo>
                    <a:pt x="7605" y="997"/>
                  </a:lnTo>
                  <a:lnTo>
                    <a:pt x="7107" y="786"/>
                  </a:lnTo>
                  <a:lnTo>
                    <a:pt x="6628" y="604"/>
                  </a:lnTo>
                  <a:lnTo>
                    <a:pt x="6169" y="431"/>
                  </a:lnTo>
                  <a:lnTo>
                    <a:pt x="5747" y="288"/>
                  </a:lnTo>
                  <a:lnTo>
                    <a:pt x="5364" y="173"/>
                  </a:lnTo>
                  <a:lnTo>
                    <a:pt x="5058" y="77"/>
                  </a:lnTo>
                  <a:lnTo>
                    <a:pt x="4828" y="20"/>
                  </a:lnTo>
                  <a:lnTo>
                    <a:pt x="4761" y="10"/>
                  </a:lnTo>
                  <a:lnTo>
                    <a:pt x="4684" y="0"/>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941;p26">
              <a:extLst>
                <a:ext uri="{FF2B5EF4-FFF2-40B4-BE49-F238E27FC236}">
                  <a16:creationId xmlns:a16="http://schemas.microsoft.com/office/drawing/2014/main" id="{7E938121-DCB1-ECE0-ECD2-C5D26DEDB430}"/>
                </a:ext>
              </a:extLst>
            </p:cNvPr>
            <p:cNvSpPr/>
            <p:nvPr/>
          </p:nvSpPr>
          <p:spPr>
            <a:xfrm>
              <a:off x="8252423" y="3224681"/>
              <a:ext cx="342114" cy="102500"/>
            </a:xfrm>
            <a:custGeom>
              <a:avLst/>
              <a:gdLst/>
              <a:ahLst/>
              <a:cxnLst/>
              <a:rect l="l" t="t" r="r" b="b"/>
              <a:pathLst>
                <a:path w="8698" h="2606" extrusionOk="0">
                  <a:moveTo>
                    <a:pt x="2998" y="1"/>
                  </a:moveTo>
                  <a:lnTo>
                    <a:pt x="2797" y="10"/>
                  </a:lnTo>
                  <a:lnTo>
                    <a:pt x="2558" y="20"/>
                  </a:lnTo>
                  <a:lnTo>
                    <a:pt x="2021" y="68"/>
                  </a:lnTo>
                  <a:lnTo>
                    <a:pt x="1456" y="144"/>
                  </a:lnTo>
                  <a:lnTo>
                    <a:pt x="901" y="211"/>
                  </a:lnTo>
                  <a:lnTo>
                    <a:pt x="441" y="278"/>
                  </a:lnTo>
                  <a:lnTo>
                    <a:pt x="0" y="345"/>
                  </a:lnTo>
                  <a:lnTo>
                    <a:pt x="0" y="403"/>
                  </a:lnTo>
                  <a:lnTo>
                    <a:pt x="249" y="432"/>
                  </a:lnTo>
                  <a:lnTo>
                    <a:pt x="489" y="479"/>
                  </a:lnTo>
                  <a:lnTo>
                    <a:pt x="728" y="527"/>
                  </a:lnTo>
                  <a:lnTo>
                    <a:pt x="949" y="594"/>
                  </a:lnTo>
                  <a:lnTo>
                    <a:pt x="1169" y="661"/>
                  </a:lnTo>
                  <a:lnTo>
                    <a:pt x="1380" y="748"/>
                  </a:lnTo>
                  <a:lnTo>
                    <a:pt x="1571" y="843"/>
                  </a:lnTo>
                  <a:lnTo>
                    <a:pt x="1763" y="949"/>
                  </a:lnTo>
                  <a:lnTo>
                    <a:pt x="1945" y="1064"/>
                  </a:lnTo>
                  <a:lnTo>
                    <a:pt x="2117" y="1188"/>
                  </a:lnTo>
                  <a:lnTo>
                    <a:pt x="2270" y="1322"/>
                  </a:lnTo>
                  <a:lnTo>
                    <a:pt x="2424" y="1476"/>
                  </a:lnTo>
                  <a:lnTo>
                    <a:pt x="2558" y="1638"/>
                  </a:lnTo>
                  <a:lnTo>
                    <a:pt x="2692" y="1811"/>
                  </a:lnTo>
                  <a:lnTo>
                    <a:pt x="2807" y="2002"/>
                  </a:lnTo>
                  <a:lnTo>
                    <a:pt x="2912" y="2204"/>
                  </a:lnTo>
                  <a:lnTo>
                    <a:pt x="4205" y="2347"/>
                  </a:lnTo>
                  <a:lnTo>
                    <a:pt x="4770" y="2414"/>
                  </a:lnTo>
                  <a:lnTo>
                    <a:pt x="5335" y="2472"/>
                  </a:lnTo>
                  <a:lnTo>
                    <a:pt x="5747" y="2500"/>
                  </a:lnTo>
                  <a:lnTo>
                    <a:pt x="6207" y="2539"/>
                  </a:lnTo>
                  <a:lnTo>
                    <a:pt x="6686" y="2568"/>
                  </a:lnTo>
                  <a:lnTo>
                    <a:pt x="7155" y="2587"/>
                  </a:lnTo>
                  <a:lnTo>
                    <a:pt x="7586" y="2606"/>
                  </a:lnTo>
                  <a:lnTo>
                    <a:pt x="7950" y="2606"/>
                  </a:lnTo>
                  <a:lnTo>
                    <a:pt x="8218" y="2596"/>
                  </a:lnTo>
                  <a:lnTo>
                    <a:pt x="8314" y="2587"/>
                  </a:lnTo>
                  <a:lnTo>
                    <a:pt x="8381" y="2577"/>
                  </a:lnTo>
                  <a:lnTo>
                    <a:pt x="8506" y="2520"/>
                  </a:lnTo>
                  <a:lnTo>
                    <a:pt x="8602" y="2462"/>
                  </a:lnTo>
                  <a:lnTo>
                    <a:pt x="8640" y="2433"/>
                  </a:lnTo>
                  <a:lnTo>
                    <a:pt x="8659" y="2395"/>
                  </a:lnTo>
                  <a:lnTo>
                    <a:pt x="8678" y="2366"/>
                  </a:lnTo>
                  <a:lnTo>
                    <a:pt x="8697" y="2328"/>
                  </a:lnTo>
                  <a:lnTo>
                    <a:pt x="8697" y="2290"/>
                  </a:lnTo>
                  <a:lnTo>
                    <a:pt x="8697" y="2251"/>
                  </a:lnTo>
                  <a:lnTo>
                    <a:pt x="8678" y="2213"/>
                  </a:lnTo>
                  <a:lnTo>
                    <a:pt x="8659" y="2175"/>
                  </a:lnTo>
                  <a:lnTo>
                    <a:pt x="8592" y="2089"/>
                  </a:lnTo>
                  <a:lnTo>
                    <a:pt x="8496" y="1993"/>
                  </a:lnTo>
                  <a:lnTo>
                    <a:pt x="8362" y="1897"/>
                  </a:lnTo>
                  <a:lnTo>
                    <a:pt x="8199" y="1792"/>
                  </a:lnTo>
                  <a:lnTo>
                    <a:pt x="8008" y="1677"/>
                  </a:lnTo>
                  <a:lnTo>
                    <a:pt x="7778" y="1562"/>
                  </a:lnTo>
                  <a:lnTo>
                    <a:pt x="7519" y="1437"/>
                  </a:lnTo>
                  <a:lnTo>
                    <a:pt x="7232" y="1303"/>
                  </a:lnTo>
                  <a:lnTo>
                    <a:pt x="6906" y="1169"/>
                  </a:lnTo>
                  <a:lnTo>
                    <a:pt x="6542" y="1016"/>
                  </a:lnTo>
                  <a:lnTo>
                    <a:pt x="6063" y="834"/>
                  </a:lnTo>
                  <a:lnTo>
                    <a:pt x="5565" y="671"/>
                  </a:lnTo>
                  <a:lnTo>
                    <a:pt x="5086" y="518"/>
                  </a:lnTo>
                  <a:lnTo>
                    <a:pt x="4627" y="374"/>
                  </a:lnTo>
                  <a:lnTo>
                    <a:pt x="4205" y="259"/>
                  </a:lnTo>
                  <a:lnTo>
                    <a:pt x="3832" y="154"/>
                  </a:lnTo>
                  <a:lnTo>
                    <a:pt x="3286" y="20"/>
                  </a:lnTo>
                  <a:lnTo>
                    <a:pt x="3171" y="10"/>
                  </a:lnTo>
                  <a:lnTo>
                    <a:pt x="29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942;p26">
              <a:extLst>
                <a:ext uri="{FF2B5EF4-FFF2-40B4-BE49-F238E27FC236}">
                  <a16:creationId xmlns:a16="http://schemas.microsoft.com/office/drawing/2014/main" id="{DA0A2A3C-EBB4-018C-A87C-4DF3FE31E7F4}"/>
                </a:ext>
              </a:extLst>
            </p:cNvPr>
            <p:cNvSpPr/>
            <p:nvPr/>
          </p:nvSpPr>
          <p:spPr>
            <a:xfrm>
              <a:off x="7744222" y="3452213"/>
              <a:ext cx="62185" cy="898944"/>
            </a:xfrm>
            <a:custGeom>
              <a:avLst/>
              <a:gdLst/>
              <a:ahLst/>
              <a:cxnLst/>
              <a:rect l="l" t="t" r="r" b="b"/>
              <a:pathLst>
                <a:path w="1581" h="22855" extrusionOk="0">
                  <a:moveTo>
                    <a:pt x="1" y="1"/>
                  </a:moveTo>
                  <a:lnTo>
                    <a:pt x="1" y="22854"/>
                  </a:lnTo>
                  <a:lnTo>
                    <a:pt x="1581" y="22854"/>
                  </a:lnTo>
                  <a:lnTo>
                    <a:pt x="1581" y="1"/>
                  </a:lnTo>
                  <a:close/>
                </a:path>
              </a:pathLst>
            </a:custGeom>
            <a:solidFill>
              <a:srgbClr val="959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943;p26">
              <a:extLst>
                <a:ext uri="{FF2B5EF4-FFF2-40B4-BE49-F238E27FC236}">
                  <a16:creationId xmlns:a16="http://schemas.microsoft.com/office/drawing/2014/main" id="{CA97539C-AF9E-6D61-C703-13794D06FDCF}"/>
                </a:ext>
              </a:extLst>
            </p:cNvPr>
            <p:cNvSpPr/>
            <p:nvPr/>
          </p:nvSpPr>
          <p:spPr>
            <a:xfrm>
              <a:off x="7478656" y="4279862"/>
              <a:ext cx="592977" cy="160162"/>
            </a:xfrm>
            <a:custGeom>
              <a:avLst/>
              <a:gdLst/>
              <a:ahLst/>
              <a:cxnLst/>
              <a:rect l="l" t="t" r="r" b="b"/>
              <a:pathLst>
                <a:path w="15076" h="4072" extrusionOk="0">
                  <a:moveTo>
                    <a:pt x="4071" y="1"/>
                  </a:moveTo>
                  <a:lnTo>
                    <a:pt x="3860" y="10"/>
                  </a:lnTo>
                  <a:lnTo>
                    <a:pt x="3659" y="30"/>
                  </a:lnTo>
                  <a:lnTo>
                    <a:pt x="3458" y="49"/>
                  </a:lnTo>
                  <a:lnTo>
                    <a:pt x="3257" y="87"/>
                  </a:lnTo>
                  <a:lnTo>
                    <a:pt x="3055" y="135"/>
                  </a:lnTo>
                  <a:lnTo>
                    <a:pt x="2864" y="192"/>
                  </a:lnTo>
                  <a:lnTo>
                    <a:pt x="2672" y="250"/>
                  </a:lnTo>
                  <a:lnTo>
                    <a:pt x="2490" y="327"/>
                  </a:lnTo>
                  <a:lnTo>
                    <a:pt x="2308" y="403"/>
                  </a:lnTo>
                  <a:lnTo>
                    <a:pt x="2136" y="499"/>
                  </a:lnTo>
                  <a:lnTo>
                    <a:pt x="1964" y="595"/>
                  </a:lnTo>
                  <a:lnTo>
                    <a:pt x="1801" y="700"/>
                  </a:lnTo>
                  <a:lnTo>
                    <a:pt x="1638" y="815"/>
                  </a:lnTo>
                  <a:lnTo>
                    <a:pt x="1485" y="940"/>
                  </a:lnTo>
                  <a:lnTo>
                    <a:pt x="1341" y="1064"/>
                  </a:lnTo>
                  <a:lnTo>
                    <a:pt x="1197" y="1198"/>
                  </a:lnTo>
                  <a:lnTo>
                    <a:pt x="1063" y="1342"/>
                  </a:lnTo>
                  <a:lnTo>
                    <a:pt x="929" y="1485"/>
                  </a:lnTo>
                  <a:lnTo>
                    <a:pt x="814" y="1639"/>
                  </a:lnTo>
                  <a:lnTo>
                    <a:pt x="699" y="1802"/>
                  </a:lnTo>
                  <a:lnTo>
                    <a:pt x="594" y="1964"/>
                  </a:lnTo>
                  <a:lnTo>
                    <a:pt x="498" y="2137"/>
                  </a:lnTo>
                  <a:lnTo>
                    <a:pt x="402" y="2309"/>
                  </a:lnTo>
                  <a:lnTo>
                    <a:pt x="326" y="2491"/>
                  </a:lnTo>
                  <a:lnTo>
                    <a:pt x="249" y="2673"/>
                  </a:lnTo>
                  <a:lnTo>
                    <a:pt x="182" y="2865"/>
                  </a:lnTo>
                  <a:lnTo>
                    <a:pt x="134" y="3056"/>
                  </a:lnTo>
                  <a:lnTo>
                    <a:pt x="86" y="3257"/>
                  </a:lnTo>
                  <a:lnTo>
                    <a:pt x="48" y="3459"/>
                  </a:lnTo>
                  <a:lnTo>
                    <a:pt x="29" y="3660"/>
                  </a:lnTo>
                  <a:lnTo>
                    <a:pt x="10" y="3861"/>
                  </a:lnTo>
                  <a:lnTo>
                    <a:pt x="0" y="4072"/>
                  </a:lnTo>
                  <a:lnTo>
                    <a:pt x="1293" y="4072"/>
                  </a:lnTo>
                  <a:lnTo>
                    <a:pt x="1303" y="3928"/>
                  </a:lnTo>
                  <a:lnTo>
                    <a:pt x="1312" y="3794"/>
                  </a:lnTo>
                  <a:lnTo>
                    <a:pt x="1331" y="3650"/>
                  </a:lnTo>
                  <a:lnTo>
                    <a:pt x="1351" y="3516"/>
                  </a:lnTo>
                  <a:lnTo>
                    <a:pt x="1389" y="3382"/>
                  </a:lnTo>
                  <a:lnTo>
                    <a:pt x="1427" y="3248"/>
                  </a:lnTo>
                  <a:lnTo>
                    <a:pt x="1466" y="3123"/>
                  </a:lnTo>
                  <a:lnTo>
                    <a:pt x="1513" y="2999"/>
                  </a:lnTo>
                  <a:lnTo>
                    <a:pt x="1571" y="2874"/>
                  </a:lnTo>
                  <a:lnTo>
                    <a:pt x="1628" y="2750"/>
                  </a:lnTo>
                  <a:lnTo>
                    <a:pt x="1695" y="2635"/>
                  </a:lnTo>
                  <a:lnTo>
                    <a:pt x="1772" y="2520"/>
                  </a:lnTo>
                  <a:lnTo>
                    <a:pt x="1849" y="2415"/>
                  </a:lnTo>
                  <a:lnTo>
                    <a:pt x="1935" y="2309"/>
                  </a:lnTo>
                  <a:lnTo>
                    <a:pt x="2021" y="2213"/>
                  </a:lnTo>
                  <a:lnTo>
                    <a:pt x="2107" y="2108"/>
                  </a:lnTo>
                  <a:lnTo>
                    <a:pt x="2203" y="2022"/>
                  </a:lnTo>
                  <a:lnTo>
                    <a:pt x="2308" y="1936"/>
                  </a:lnTo>
                  <a:lnTo>
                    <a:pt x="2414" y="1849"/>
                  </a:lnTo>
                  <a:lnTo>
                    <a:pt x="2519" y="1773"/>
                  </a:lnTo>
                  <a:lnTo>
                    <a:pt x="2634" y="1706"/>
                  </a:lnTo>
                  <a:lnTo>
                    <a:pt x="2749" y="1639"/>
                  </a:lnTo>
                  <a:lnTo>
                    <a:pt x="2873" y="1572"/>
                  </a:lnTo>
                  <a:lnTo>
                    <a:pt x="2998" y="1514"/>
                  </a:lnTo>
                  <a:lnTo>
                    <a:pt x="3123" y="1466"/>
                  </a:lnTo>
                  <a:lnTo>
                    <a:pt x="3247" y="1428"/>
                  </a:lnTo>
                  <a:lnTo>
                    <a:pt x="3381" y="1390"/>
                  </a:lnTo>
                  <a:lnTo>
                    <a:pt x="3515" y="1351"/>
                  </a:lnTo>
                  <a:lnTo>
                    <a:pt x="3649" y="1332"/>
                  </a:lnTo>
                  <a:lnTo>
                    <a:pt x="3793" y="1313"/>
                  </a:lnTo>
                  <a:lnTo>
                    <a:pt x="3927" y="1304"/>
                  </a:lnTo>
                  <a:lnTo>
                    <a:pt x="11149" y="1304"/>
                  </a:lnTo>
                  <a:lnTo>
                    <a:pt x="11293" y="1313"/>
                  </a:lnTo>
                  <a:lnTo>
                    <a:pt x="11427" y="1332"/>
                  </a:lnTo>
                  <a:lnTo>
                    <a:pt x="11570" y="1351"/>
                  </a:lnTo>
                  <a:lnTo>
                    <a:pt x="11704" y="1390"/>
                  </a:lnTo>
                  <a:lnTo>
                    <a:pt x="11829" y="1428"/>
                  </a:lnTo>
                  <a:lnTo>
                    <a:pt x="11963" y="1466"/>
                  </a:lnTo>
                  <a:lnTo>
                    <a:pt x="12088" y="1514"/>
                  </a:lnTo>
                  <a:lnTo>
                    <a:pt x="12212" y="1572"/>
                  </a:lnTo>
                  <a:lnTo>
                    <a:pt x="12327" y="1639"/>
                  </a:lnTo>
                  <a:lnTo>
                    <a:pt x="12442" y="1706"/>
                  </a:lnTo>
                  <a:lnTo>
                    <a:pt x="12557" y="1773"/>
                  </a:lnTo>
                  <a:lnTo>
                    <a:pt x="12662" y="1849"/>
                  </a:lnTo>
                  <a:lnTo>
                    <a:pt x="12768" y="1936"/>
                  </a:lnTo>
                  <a:lnTo>
                    <a:pt x="12873" y="2022"/>
                  </a:lnTo>
                  <a:lnTo>
                    <a:pt x="12969" y="2108"/>
                  </a:lnTo>
                  <a:lnTo>
                    <a:pt x="13065" y="2213"/>
                  </a:lnTo>
                  <a:lnTo>
                    <a:pt x="13151" y="2309"/>
                  </a:lnTo>
                  <a:lnTo>
                    <a:pt x="13227" y="2415"/>
                  </a:lnTo>
                  <a:lnTo>
                    <a:pt x="13304" y="2520"/>
                  </a:lnTo>
                  <a:lnTo>
                    <a:pt x="13381" y="2635"/>
                  </a:lnTo>
                  <a:lnTo>
                    <a:pt x="13448" y="2750"/>
                  </a:lnTo>
                  <a:lnTo>
                    <a:pt x="13505" y="2874"/>
                  </a:lnTo>
                  <a:lnTo>
                    <a:pt x="13563" y="2999"/>
                  </a:lnTo>
                  <a:lnTo>
                    <a:pt x="13611" y="3123"/>
                  </a:lnTo>
                  <a:lnTo>
                    <a:pt x="13658" y="3248"/>
                  </a:lnTo>
                  <a:lnTo>
                    <a:pt x="13697" y="3382"/>
                  </a:lnTo>
                  <a:lnTo>
                    <a:pt x="13725" y="3516"/>
                  </a:lnTo>
                  <a:lnTo>
                    <a:pt x="13754" y="3650"/>
                  </a:lnTo>
                  <a:lnTo>
                    <a:pt x="13764" y="3794"/>
                  </a:lnTo>
                  <a:lnTo>
                    <a:pt x="13783" y="3928"/>
                  </a:lnTo>
                  <a:lnTo>
                    <a:pt x="13783" y="4072"/>
                  </a:lnTo>
                  <a:lnTo>
                    <a:pt x="15076" y="4072"/>
                  </a:lnTo>
                  <a:lnTo>
                    <a:pt x="15076" y="3861"/>
                  </a:lnTo>
                  <a:lnTo>
                    <a:pt x="15057" y="3660"/>
                  </a:lnTo>
                  <a:lnTo>
                    <a:pt x="15028" y="3459"/>
                  </a:lnTo>
                  <a:lnTo>
                    <a:pt x="14990" y="3257"/>
                  </a:lnTo>
                  <a:lnTo>
                    <a:pt x="14951" y="3056"/>
                  </a:lnTo>
                  <a:lnTo>
                    <a:pt x="14894" y="2865"/>
                  </a:lnTo>
                  <a:lnTo>
                    <a:pt x="14827" y="2673"/>
                  </a:lnTo>
                  <a:lnTo>
                    <a:pt x="14760" y="2491"/>
                  </a:lnTo>
                  <a:lnTo>
                    <a:pt x="14674" y="2309"/>
                  </a:lnTo>
                  <a:lnTo>
                    <a:pt x="14588" y="2137"/>
                  </a:lnTo>
                  <a:lnTo>
                    <a:pt x="14492" y="1964"/>
                  </a:lnTo>
                  <a:lnTo>
                    <a:pt x="14377" y="1802"/>
                  </a:lnTo>
                  <a:lnTo>
                    <a:pt x="14271" y="1639"/>
                  </a:lnTo>
                  <a:lnTo>
                    <a:pt x="14147" y="1485"/>
                  </a:lnTo>
                  <a:lnTo>
                    <a:pt x="14022" y="1342"/>
                  </a:lnTo>
                  <a:lnTo>
                    <a:pt x="13888" y="1198"/>
                  </a:lnTo>
                  <a:lnTo>
                    <a:pt x="13745" y="1064"/>
                  </a:lnTo>
                  <a:lnTo>
                    <a:pt x="13591" y="940"/>
                  </a:lnTo>
                  <a:lnTo>
                    <a:pt x="13438" y="815"/>
                  </a:lnTo>
                  <a:lnTo>
                    <a:pt x="13285" y="700"/>
                  </a:lnTo>
                  <a:lnTo>
                    <a:pt x="13112" y="595"/>
                  </a:lnTo>
                  <a:lnTo>
                    <a:pt x="12950" y="499"/>
                  </a:lnTo>
                  <a:lnTo>
                    <a:pt x="12768" y="403"/>
                  </a:lnTo>
                  <a:lnTo>
                    <a:pt x="12586" y="327"/>
                  </a:lnTo>
                  <a:lnTo>
                    <a:pt x="12404" y="250"/>
                  </a:lnTo>
                  <a:lnTo>
                    <a:pt x="12212" y="192"/>
                  </a:lnTo>
                  <a:lnTo>
                    <a:pt x="12021" y="135"/>
                  </a:lnTo>
                  <a:lnTo>
                    <a:pt x="11829" y="87"/>
                  </a:lnTo>
                  <a:lnTo>
                    <a:pt x="11628" y="49"/>
                  </a:lnTo>
                  <a:lnTo>
                    <a:pt x="11427" y="30"/>
                  </a:lnTo>
                  <a:lnTo>
                    <a:pt x="11216" y="10"/>
                  </a:lnTo>
                  <a:lnTo>
                    <a:pt x="110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944;p26">
              <a:extLst>
                <a:ext uri="{FF2B5EF4-FFF2-40B4-BE49-F238E27FC236}">
                  <a16:creationId xmlns:a16="http://schemas.microsoft.com/office/drawing/2014/main" id="{A7BDCF72-BBB7-8F19-7358-B67EA1E9CA3F}"/>
                </a:ext>
              </a:extLst>
            </p:cNvPr>
            <p:cNvSpPr/>
            <p:nvPr/>
          </p:nvSpPr>
          <p:spPr>
            <a:xfrm>
              <a:off x="7708076" y="3426608"/>
              <a:ext cx="134517" cy="208738"/>
            </a:xfrm>
            <a:custGeom>
              <a:avLst/>
              <a:gdLst/>
              <a:ahLst/>
              <a:cxnLst/>
              <a:rect l="l" t="t" r="r" b="b"/>
              <a:pathLst>
                <a:path w="3420" h="5307" extrusionOk="0">
                  <a:moveTo>
                    <a:pt x="0" y="0"/>
                  </a:moveTo>
                  <a:lnTo>
                    <a:pt x="642" y="5307"/>
                  </a:lnTo>
                  <a:lnTo>
                    <a:pt x="2768" y="5307"/>
                  </a:lnTo>
                  <a:lnTo>
                    <a:pt x="3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945;p26">
              <a:extLst>
                <a:ext uri="{FF2B5EF4-FFF2-40B4-BE49-F238E27FC236}">
                  <a16:creationId xmlns:a16="http://schemas.microsoft.com/office/drawing/2014/main" id="{876BE313-805C-8624-55B0-1559CC569844}"/>
                </a:ext>
              </a:extLst>
            </p:cNvPr>
            <p:cNvSpPr/>
            <p:nvPr/>
          </p:nvSpPr>
          <p:spPr>
            <a:xfrm>
              <a:off x="7343002" y="3414179"/>
              <a:ext cx="864646" cy="71624"/>
            </a:xfrm>
            <a:custGeom>
              <a:avLst/>
              <a:gdLst/>
              <a:ahLst/>
              <a:cxnLst/>
              <a:rect l="l" t="t" r="r" b="b"/>
              <a:pathLst>
                <a:path w="21983" h="1821" extrusionOk="0">
                  <a:moveTo>
                    <a:pt x="1" y="0"/>
                  </a:moveTo>
                  <a:lnTo>
                    <a:pt x="1" y="1820"/>
                  </a:lnTo>
                  <a:lnTo>
                    <a:pt x="21983" y="1820"/>
                  </a:lnTo>
                  <a:lnTo>
                    <a:pt x="21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946;p26">
              <a:extLst>
                <a:ext uri="{FF2B5EF4-FFF2-40B4-BE49-F238E27FC236}">
                  <a16:creationId xmlns:a16="http://schemas.microsoft.com/office/drawing/2014/main" id="{9F9E7639-A01D-31E6-BFA0-6431C09511BE}"/>
                </a:ext>
              </a:extLst>
            </p:cNvPr>
            <p:cNvSpPr/>
            <p:nvPr/>
          </p:nvSpPr>
          <p:spPr>
            <a:xfrm>
              <a:off x="7311733" y="3305310"/>
              <a:ext cx="926831" cy="137152"/>
            </a:xfrm>
            <a:custGeom>
              <a:avLst/>
              <a:gdLst/>
              <a:ahLst/>
              <a:cxnLst/>
              <a:rect l="l" t="t" r="r" b="b"/>
              <a:pathLst>
                <a:path w="23564" h="3487" extrusionOk="0">
                  <a:moveTo>
                    <a:pt x="3181" y="0"/>
                  </a:moveTo>
                  <a:lnTo>
                    <a:pt x="3008" y="19"/>
                  </a:lnTo>
                  <a:lnTo>
                    <a:pt x="2846" y="39"/>
                  </a:lnTo>
                  <a:lnTo>
                    <a:pt x="2683" y="67"/>
                  </a:lnTo>
                  <a:lnTo>
                    <a:pt x="2520" y="106"/>
                  </a:lnTo>
                  <a:lnTo>
                    <a:pt x="2357" y="154"/>
                  </a:lnTo>
                  <a:lnTo>
                    <a:pt x="2204" y="201"/>
                  </a:lnTo>
                  <a:lnTo>
                    <a:pt x="2051" y="259"/>
                  </a:lnTo>
                  <a:lnTo>
                    <a:pt x="1897" y="326"/>
                  </a:lnTo>
                  <a:lnTo>
                    <a:pt x="1754" y="403"/>
                  </a:lnTo>
                  <a:lnTo>
                    <a:pt x="1620" y="489"/>
                  </a:lnTo>
                  <a:lnTo>
                    <a:pt x="1476" y="575"/>
                  </a:lnTo>
                  <a:lnTo>
                    <a:pt x="1351" y="661"/>
                  </a:lnTo>
                  <a:lnTo>
                    <a:pt x="1227" y="767"/>
                  </a:lnTo>
                  <a:lnTo>
                    <a:pt x="1102" y="872"/>
                  </a:lnTo>
                  <a:lnTo>
                    <a:pt x="988" y="977"/>
                  </a:lnTo>
                  <a:lnTo>
                    <a:pt x="873" y="1092"/>
                  </a:lnTo>
                  <a:lnTo>
                    <a:pt x="767" y="1217"/>
                  </a:lnTo>
                  <a:lnTo>
                    <a:pt x="671" y="1341"/>
                  </a:lnTo>
                  <a:lnTo>
                    <a:pt x="576" y="1475"/>
                  </a:lnTo>
                  <a:lnTo>
                    <a:pt x="489" y="1609"/>
                  </a:lnTo>
                  <a:lnTo>
                    <a:pt x="403" y="1753"/>
                  </a:lnTo>
                  <a:lnTo>
                    <a:pt x="336" y="1897"/>
                  </a:lnTo>
                  <a:lnTo>
                    <a:pt x="269" y="2050"/>
                  </a:lnTo>
                  <a:lnTo>
                    <a:pt x="202" y="2194"/>
                  </a:lnTo>
                  <a:lnTo>
                    <a:pt x="154" y="2357"/>
                  </a:lnTo>
                  <a:lnTo>
                    <a:pt x="106" y="2510"/>
                  </a:lnTo>
                  <a:lnTo>
                    <a:pt x="68" y="2673"/>
                  </a:lnTo>
                  <a:lnTo>
                    <a:pt x="39" y="2835"/>
                  </a:lnTo>
                  <a:lnTo>
                    <a:pt x="20" y="3008"/>
                  </a:lnTo>
                  <a:lnTo>
                    <a:pt x="11" y="3180"/>
                  </a:lnTo>
                  <a:lnTo>
                    <a:pt x="1" y="3353"/>
                  </a:lnTo>
                  <a:lnTo>
                    <a:pt x="1" y="3487"/>
                  </a:lnTo>
                  <a:lnTo>
                    <a:pt x="23563" y="3487"/>
                  </a:lnTo>
                  <a:lnTo>
                    <a:pt x="23563" y="3353"/>
                  </a:lnTo>
                  <a:lnTo>
                    <a:pt x="23563" y="3180"/>
                  </a:lnTo>
                  <a:lnTo>
                    <a:pt x="23544" y="3008"/>
                  </a:lnTo>
                  <a:lnTo>
                    <a:pt x="23525" y="2835"/>
                  </a:lnTo>
                  <a:lnTo>
                    <a:pt x="23496" y="2673"/>
                  </a:lnTo>
                  <a:lnTo>
                    <a:pt x="23458" y="2510"/>
                  </a:lnTo>
                  <a:lnTo>
                    <a:pt x="23419" y="2357"/>
                  </a:lnTo>
                  <a:lnTo>
                    <a:pt x="23362" y="2194"/>
                  </a:lnTo>
                  <a:lnTo>
                    <a:pt x="23304" y="2050"/>
                  </a:lnTo>
                  <a:lnTo>
                    <a:pt x="23237" y="1897"/>
                  </a:lnTo>
                  <a:lnTo>
                    <a:pt x="23161" y="1753"/>
                  </a:lnTo>
                  <a:lnTo>
                    <a:pt x="23084" y="1609"/>
                  </a:lnTo>
                  <a:lnTo>
                    <a:pt x="22998" y="1475"/>
                  </a:lnTo>
                  <a:lnTo>
                    <a:pt x="22902" y="1341"/>
                  </a:lnTo>
                  <a:lnTo>
                    <a:pt x="22797" y="1217"/>
                  </a:lnTo>
                  <a:lnTo>
                    <a:pt x="22691" y="1092"/>
                  </a:lnTo>
                  <a:lnTo>
                    <a:pt x="22586" y="977"/>
                  </a:lnTo>
                  <a:lnTo>
                    <a:pt x="22471" y="872"/>
                  </a:lnTo>
                  <a:lnTo>
                    <a:pt x="22347" y="767"/>
                  </a:lnTo>
                  <a:lnTo>
                    <a:pt x="22222" y="661"/>
                  </a:lnTo>
                  <a:lnTo>
                    <a:pt x="22088" y="575"/>
                  </a:lnTo>
                  <a:lnTo>
                    <a:pt x="21954" y="489"/>
                  </a:lnTo>
                  <a:lnTo>
                    <a:pt x="21810" y="403"/>
                  </a:lnTo>
                  <a:lnTo>
                    <a:pt x="21667" y="326"/>
                  </a:lnTo>
                  <a:lnTo>
                    <a:pt x="21523" y="259"/>
                  </a:lnTo>
                  <a:lnTo>
                    <a:pt x="21370" y="201"/>
                  </a:lnTo>
                  <a:lnTo>
                    <a:pt x="21207" y="154"/>
                  </a:lnTo>
                  <a:lnTo>
                    <a:pt x="21054" y="106"/>
                  </a:lnTo>
                  <a:lnTo>
                    <a:pt x="20891" y="67"/>
                  </a:lnTo>
                  <a:lnTo>
                    <a:pt x="20728" y="39"/>
                  </a:lnTo>
                  <a:lnTo>
                    <a:pt x="20556" y="19"/>
                  </a:lnTo>
                  <a:lnTo>
                    <a:pt x="20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947;p26">
              <a:extLst>
                <a:ext uri="{FF2B5EF4-FFF2-40B4-BE49-F238E27FC236}">
                  <a16:creationId xmlns:a16="http://schemas.microsoft.com/office/drawing/2014/main" id="{12A0F750-DE04-3773-AA90-0AE5E7FD8E75}"/>
                </a:ext>
              </a:extLst>
            </p:cNvPr>
            <p:cNvSpPr/>
            <p:nvPr/>
          </p:nvSpPr>
          <p:spPr>
            <a:xfrm>
              <a:off x="7532147" y="1433376"/>
              <a:ext cx="1154684" cy="1453100"/>
            </a:xfrm>
            <a:custGeom>
              <a:avLst/>
              <a:gdLst/>
              <a:ahLst/>
              <a:cxnLst/>
              <a:rect l="l" t="t" r="r" b="b"/>
              <a:pathLst>
                <a:path w="29357" h="36944" extrusionOk="0">
                  <a:moveTo>
                    <a:pt x="4818" y="1"/>
                  </a:moveTo>
                  <a:lnTo>
                    <a:pt x="3276" y="6399"/>
                  </a:lnTo>
                  <a:lnTo>
                    <a:pt x="3391" y="6351"/>
                  </a:lnTo>
                  <a:lnTo>
                    <a:pt x="3707" y="6236"/>
                  </a:lnTo>
                  <a:lnTo>
                    <a:pt x="3927" y="6159"/>
                  </a:lnTo>
                  <a:lnTo>
                    <a:pt x="4176" y="6083"/>
                  </a:lnTo>
                  <a:lnTo>
                    <a:pt x="4454" y="6006"/>
                  </a:lnTo>
                  <a:lnTo>
                    <a:pt x="4751" y="5929"/>
                  </a:lnTo>
                  <a:lnTo>
                    <a:pt x="5048" y="5862"/>
                  </a:lnTo>
                  <a:lnTo>
                    <a:pt x="5364" y="5815"/>
                  </a:lnTo>
                  <a:lnTo>
                    <a:pt x="5670" y="5776"/>
                  </a:lnTo>
                  <a:lnTo>
                    <a:pt x="5824" y="5767"/>
                  </a:lnTo>
                  <a:lnTo>
                    <a:pt x="6111" y="5767"/>
                  </a:lnTo>
                  <a:lnTo>
                    <a:pt x="6255" y="5776"/>
                  </a:lnTo>
                  <a:lnTo>
                    <a:pt x="6389" y="5795"/>
                  </a:lnTo>
                  <a:lnTo>
                    <a:pt x="6523" y="5824"/>
                  </a:lnTo>
                  <a:lnTo>
                    <a:pt x="6647" y="5853"/>
                  </a:lnTo>
                  <a:lnTo>
                    <a:pt x="6762" y="5901"/>
                  </a:lnTo>
                  <a:lnTo>
                    <a:pt x="6868" y="5958"/>
                  </a:lnTo>
                  <a:lnTo>
                    <a:pt x="6963" y="6016"/>
                  </a:lnTo>
                  <a:lnTo>
                    <a:pt x="7059" y="6092"/>
                  </a:lnTo>
                  <a:lnTo>
                    <a:pt x="7145" y="6169"/>
                  </a:lnTo>
                  <a:lnTo>
                    <a:pt x="7318" y="6341"/>
                  </a:lnTo>
                  <a:lnTo>
                    <a:pt x="7471" y="6533"/>
                  </a:lnTo>
                  <a:lnTo>
                    <a:pt x="7615" y="6744"/>
                  </a:lnTo>
                  <a:lnTo>
                    <a:pt x="7739" y="6964"/>
                  </a:lnTo>
                  <a:lnTo>
                    <a:pt x="7854" y="7203"/>
                  </a:lnTo>
                  <a:lnTo>
                    <a:pt x="7940" y="7452"/>
                  </a:lnTo>
                  <a:lnTo>
                    <a:pt x="7979" y="7587"/>
                  </a:lnTo>
                  <a:lnTo>
                    <a:pt x="8017" y="7711"/>
                  </a:lnTo>
                  <a:lnTo>
                    <a:pt x="8036" y="7845"/>
                  </a:lnTo>
                  <a:lnTo>
                    <a:pt x="8065" y="7979"/>
                  </a:lnTo>
                  <a:lnTo>
                    <a:pt x="8074" y="8113"/>
                  </a:lnTo>
                  <a:lnTo>
                    <a:pt x="8084" y="8247"/>
                  </a:lnTo>
                  <a:lnTo>
                    <a:pt x="8084" y="8381"/>
                  </a:lnTo>
                  <a:lnTo>
                    <a:pt x="8084" y="8525"/>
                  </a:lnTo>
                  <a:lnTo>
                    <a:pt x="8065" y="8659"/>
                  </a:lnTo>
                  <a:lnTo>
                    <a:pt x="8046" y="8793"/>
                  </a:lnTo>
                  <a:lnTo>
                    <a:pt x="8027" y="8927"/>
                  </a:lnTo>
                  <a:lnTo>
                    <a:pt x="7988" y="9062"/>
                  </a:lnTo>
                  <a:lnTo>
                    <a:pt x="7950" y="9196"/>
                  </a:lnTo>
                  <a:lnTo>
                    <a:pt x="7893" y="9330"/>
                  </a:lnTo>
                  <a:lnTo>
                    <a:pt x="7835" y="9464"/>
                  </a:lnTo>
                  <a:lnTo>
                    <a:pt x="7768" y="9588"/>
                  </a:lnTo>
                  <a:lnTo>
                    <a:pt x="7691" y="9713"/>
                  </a:lnTo>
                  <a:lnTo>
                    <a:pt x="7605" y="9837"/>
                  </a:lnTo>
                  <a:lnTo>
                    <a:pt x="7270" y="10288"/>
                  </a:lnTo>
                  <a:lnTo>
                    <a:pt x="6839" y="10833"/>
                  </a:lnTo>
                  <a:lnTo>
                    <a:pt x="5757" y="12194"/>
                  </a:lnTo>
                  <a:lnTo>
                    <a:pt x="5134" y="12989"/>
                  </a:lnTo>
                  <a:lnTo>
                    <a:pt x="4492" y="13841"/>
                  </a:lnTo>
                  <a:lnTo>
                    <a:pt x="4167" y="14291"/>
                  </a:lnTo>
                  <a:lnTo>
                    <a:pt x="3831" y="14751"/>
                  </a:lnTo>
                  <a:lnTo>
                    <a:pt x="3506" y="15220"/>
                  </a:lnTo>
                  <a:lnTo>
                    <a:pt x="3180" y="15699"/>
                  </a:lnTo>
                  <a:lnTo>
                    <a:pt x="2864" y="16188"/>
                  </a:lnTo>
                  <a:lnTo>
                    <a:pt x="2548" y="16686"/>
                  </a:lnTo>
                  <a:lnTo>
                    <a:pt x="2241" y="17184"/>
                  </a:lnTo>
                  <a:lnTo>
                    <a:pt x="1945" y="17691"/>
                  </a:lnTo>
                  <a:lnTo>
                    <a:pt x="1667" y="18209"/>
                  </a:lnTo>
                  <a:lnTo>
                    <a:pt x="1399" y="18716"/>
                  </a:lnTo>
                  <a:lnTo>
                    <a:pt x="1150" y="19233"/>
                  </a:lnTo>
                  <a:lnTo>
                    <a:pt x="920" y="19751"/>
                  </a:lnTo>
                  <a:lnTo>
                    <a:pt x="709" y="20268"/>
                  </a:lnTo>
                  <a:lnTo>
                    <a:pt x="527" y="20776"/>
                  </a:lnTo>
                  <a:lnTo>
                    <a:pt x="441" y="21034"/>
                  </a:lnTo>
                  <a:lnTo>
                    <a:pt x="364" y="21283"/>
                  </a:lnTo>
                  <a:lnTo>
                    <a:pt x="297" y="21532"/>
                  </a:lnTo>
                  <a:lnTo>
                    <a:pt x="230" y="21791"/>
                  </a:lnTo>
                  <a:lnTo>
                    <a:pt x="173" y="22040"/>
                  </a:lnTo>
                  <a:lnTo>
                    <a:pt x="125" y="22289"/>
                  </a:lnTo>
                  <a:lnTo>
                    <a:pt x="86" y="22528"/>
                  </a:lnTo>
                  <a:lnTo>
                    <a:pt x="48" y="22777"/>
                  </a:lnTo>
                  <a:lnTo>
                    <a:pt x="29" y="23017"/>
                  </a:lnTo>
                  <a:lnTo>
                    <a:pt x="10" y="23256"/>
                  </a:lnTo>
                  <a:lnTo>
                    <a:pt x="0" y="23496"/>
                  </a:lnTo>
                  <a:lnTo>
                    <a:pt x="0" y="23735"/>
                  </a:lnTo>
                  <a:lnTo>
                    <a:pt x="10" y="23908"/>
                  </a:lnTo>
                  <a:lnTo>
                    <a:pt x="19" y="24080"/>
                  </a:lnTo>
                  <a:lnTo>
                    <a:pt x="48" y="24272"/>
                  </a:lnTo>
                  <a:lnTo>
                    <a:pt x="77" y="24473"/>
                  </a:lnTo>
                  <a:lnTo>
                    <a:pt x="153" y="24894"/>
                  </a:lnTo>
                  <a:lnTo>
                    <a:pt x="259" y="25344"/>
                  </a:lnTo>
                  <a:lnTo>
                    <a:pt x="402" y="25823"/>
                  </a:lnTo>
                  <a:lnTo>
                    <a:pt x="565" y="26321"/>
                  </a:lnTo>
                  <a:lnTo>
                    <a:pt x="766" y="26839"/>
                  </a:lnTo>
                  <a:lnTo>
                    <a:pt x="996" y="27384"/>
                  </a:lnTo>
                  <a:lnTo>
                    <a:pt x="1245" y="27930"/>
                  </a:lnTo>
                  <a:lnTo>
                    <a:pt x="1389" y="28218"/>
                  </a:lnTo>
                  <a:lnTo>
                    <a:pt x="1542" y="28496"/>
                  </a:lnTo>
                  <a:lnTo>
                    <a:pt x="1695" y="28783"/>
                  </a:lnTo>
                  <a:lnTo>
                    <a:pt x="1858" y="29070"/>
                  </a:lnTo>
                  <a:lnTo>
                    <a:pt x="2031" y="29348"/>
                  </a:lnTo>
                  <a:lnTo>
                    <a:pt x="2213" y="29635"/>
                  </a:lnTo>
                  <a:lnTo>
                    <a:pt x="2395" y="29923"/>
                  </a:lnTo>
                  <a:lnTo>
                    <a:pt x="2586" y="30210"/>
                  </a:lnTo>
                  <a:lnTo>
                    <a:pt x="2797" y="30497"/>
                  </a:lnTo>
                  <a:lnTo>
                    <a:pt x="3008" y="30785"/>
                  </a:lnTo>
                  <a:lnTo>
                    <a:pt x="3218" y="31072"/>
                  </a:lnTo>
                  <a:lnTo>
                    <a:pt x="3448" y="31350"/>
                  </a:lnTo>
                  <a:lnTo>
                    <a:pt x="3688" y="31628"/>
                  </a:lnTo>
                  <a:lnTo>
                    <a:pt x="3927" y="31905"/>
                  </a:lnTo>
                  <a:lnTo>
                    <a:pt x="4176" y="32183"/>
                  </a:lnTo>
                  <a:lnTo>
                    <a:pt x="4444" y="32451"/>
                  </a:lnTo>
                  <a:lnTo>
                    <a:pt x="4703" y="32719"/>
                  </a:lnTo>
                  <a:lnTo>
                    <a:pt x="4981" y="32978"/>
                  </a:lnTo>
                  <a:lnTo>
                    <a:pt x="5268" y="33237"/>
                  </a:lnTo>
                  <a:lnTo>
                    <a:pt x="5565" y="33495"/>
                  </a:lnTo>
                  <a:lnTo>
                    <a:pt x="5862" y="33735"/>
                  </a:lnTo>
                  <a:lnTo>
                    <a:pt x="6168" y="33984"/>
                  </a:lnTo>
                  <a:lnTo>
                    <a:pt x="6494" y="34214"/>
                  </a:lnTo>
                  <a:lnTo>
                    <a:pt x="6820" y="34444"/>
                  </a:lnTo>
                  <a:lnTo>
                    <a:pt x="7155" y="34664"/>
                  </a:lnTo>
                  <a:lnTo>
                    <a:pt x="7500" y="34875"/>
                  </a:lnTo>
                  <a:lnTo>
                    <a:pt x="7845" y="35076"/>
                  </a:lnTo>
                  <a:lnTo>
                    <a:pt x="8209" y="35277"/>
                  </a:lnTo>
                  <a:lnTo>
                    <a:pt x="8582" y="35468"/>
                  </a:lnTo>
                  <a:lnTo>
                    <a:pt x="8956" y="35641"/>
                  </a:lnTo>
                  <a:lnTo>
                    <a:pt x="9339" y="35813"/>
                  </a:lnTo>
                  <a:lnTo>
                    <a:pt x="9741" y="35966"/>
                  </a:lnTo>
                  <a:lnTo>
                    <a:pt x="10143" y="36120"/>
                  </a:lnTo>
                  <a:lnTo>
                    <a:pt x="10555" y="36254"/>
                  </a:lnTo>
                  <a:lnTo>
                    <a:pt x="10977" y="36388"/>
                  </a:lnTo>
                  <a:lnTo>
                    <a:pt x="11408" y="36503"/>
                  </a:lnTo>
                  <a:lnTo>
                    <a:pt x="11848" y="36599"/>
                  </a:lnTo>
                  <a:lnTo>
                    <a:pt x="12298" y="36694"/>
                  </a:lnTo>
                  <a:lnTo>
                    <a:pt x="12758" y="36771"/>
                  </a:lnTo>
                  <a:lnTo>
                    <a:pt x="13228" y="36828"/>
                  </a:lnTo>
                  <a:lnTo>
                    <a:pt x="13697" y="36886"/>
                  </a:lnTo>
                  <a:lnTo>
                    <a:pt x="14185" y="36915"/>
                  </a:lnTo>
                  <a:lnTo>
                    <a:pt x="14683" y="36943"/>
                  </a:lnTo>
                  <a:lnTo>
                    <a:pt x="15699" y="36943"/>
                  </a:lnTo>
                  <a:lnTo>
                    <a:pt x="16216" y="36915"/>
                  </a:lnTo>
                  <a:lnTo>
                    <a:pt x="16570" y="36886"/>
                  </a:lnTo>
                  <a:lnTo>
                    <a:pt x="16915" y="36857"/>
                  </a:lnTo>
                  <a:lnTo>
                    <a:pt x="17260" y="36819"/>
                  </a:lnTo>
                  <a:lnTo>
                    <a:pt x="17595" y="36771"/>
                  </a:lnTo>
                  <a:lnTo>
                    <a:pt x="17930" y="36723"/>
                  </a:lnTo>
                  <a:lnTo>
                    <a:pt x="18266" y="36666"/>
                  </a:lnTo>
                  <a:lnTo>
                    <a:pt x="18591" y="36599"/>
                  </a:lnTo>
                  <a:lnTo>
                    <a:pt x="18907" y="36532"/>
                  </a:lnTo>
                  <a:lnTo>
                    <a:pt x="19233" y="36455"/>
                  </a:lnTo>
                  <a:lnTo>
                    <a:pt x="19539" y="36369"/>
                  </a:lnTo>
                  <a:lnTo>
                    <a:pt x="19856" y="36283"/>
                  </a:lnTo>
                  <a:lnTo>
                    <a:pt x="20152" y="36187"/>
                  </a:lnTo>
                  <a:lnTo>
                    <a:pt x="20459" y="36081"/>
                  </a:lnTo>
                  <a:lnTo>
                    <a:pt x="20756" y="35976"/>
                  </a:lnTo>
                  <a:lnTo>
                    <a:pt x="21043" y="35861"/>
                  </a:lnTo>
                  <a:lnTo>
                    <a:pt x="21331" y="35746"/>
                  </a:lnTo>
                  <a:lnTo>
                    <a:pt x="21608" y="35622"/>
                  </a:lnTo>
                  <a:lnTo>
                    <a:pt x="21886" y="35497"/>
                  </a:lnTo>
                  <a:lnTo>
                    <a:pt x="22164" y="35363"/>
                  </a:lnTo>
                  <a:lnTo>
                    <a:pt x="22432" y="35229"/>
                  </a:lnTo>
                  <a:lnTo>
                    <a:pt x="22700" y="35085"/>
                  </a:lnTo>
                  <a:lnTo>
                    <a:pt x="22959" y="34932"/>
                  </a:lnTo>
                  <a:lnTo>
                    <a:pt x="23208" y="34788"/>
                  </a:lnTo>
                  <a:lnTo>
                    <a:pt x="23457" y="34626"/>
                  </a:lnTo>
                  <a:lnTo>
                    <a:pt x="23706" y="34463"/>
                  </a:lnTo>
                  <a:lnTo>
                    <a:pt x="23945" y="34300"/>
                  </a:lnTo>
                  <a:lnTo>
                    <a:pt x="24185" y="34127"/>
                  </a:lnTo>
                  <a:lnTo>
                    <a:pt x="24415" y="33955"/>
                  </a:lnTo>
                  <a:lnTo>
                    <a:pt x="24635" y="33773"/>
                  </a:lnTo>
                  <a:lnTo>
                    <a:pt x="24855" y="33591"/>
                  </a:lnTo>
                  <a:lnTo>
                    <a:pt x="25076" y="33409"/>
                  </a:lnTo>
                  <a:lnTo>
                    <a:pt x="25286" y="33218"/>
                  </a:lnTo>
                  <a:lnTo>
                    <a:pt x="25497" y="33026"/>
                  </a:lnTo>
                  <a:lnTo>
                    <a:pt x="25698" y="32825"/>
                  </a:lnTo>
                  <a:lnTo>
                    <a:pt x="25890" y="32624"/>
                  </a:lnTo>
                  <a:lnTo>
                    <a:pt x="26081" y="32423"/>
                  </a:lnTo>
                  <a:lnTo>
                    <a:pt x="26273" y="32212"/>
                  </a:lnTo>
                  <a:lnTo>
                    <a:pt x="26455" y="32001"/>
                  </a:lnTo>
                  <a:lnTo>
                    <a:pt x="26627" y="31790"/>
                  </a:lnTo>
                  <a:lnTo>
                    <a:pt x="26800" y="31570"/>
                  </a:lnTo>
                  <a:lnTo>
                    <a:pt x="26962" y="31350"/>
                  </a:lnTo>
                  <a:lnTo>
                    <a:pt x="27125" y="31130"/>
                  </a:lnTo>
                  <a:lnTo>
                    <a:pt x="27279" y="30909"/>
                  </a:lnTo>
                  <a:lnTo>
                    <a:pt x="27432" y="30679"/>
                  </a:lnTo>
                  <a:lnTo>
                    <a:pt x="27575" y="30449"/>
                  </a:lnTo>
                  <a:lnTo>
                    <a:pt x="27719" y="30220"/>
                  </a:lnTo>
                  <a:lnTo>
                    <a:pt x="27978" y="29741"/>
                  </a:lnTo>
                  <a:lnTo>
                    <a:pt x="28217" y="29262"/>
                  </a:lnTo>
                  <a:lnTo>
                    <a:pt x="28438" y="28773"/>
                  </a:lnTo>
                  <a:lnTo>
                    <a:pt x="28639" y="28285"/>
                  </a:lnTo>
                  <a:lnTo>
                    <a:pt x="28811" y="27787"/>
                  </a:lnTo>
                  <a:lnTo>
                    <a:pt x="28964" y="27279"/>
                  </a:lnTo>
                  <a:lnTo>
                    <a:pt x="29098" y="26771"/>
                  </a:lnTo>
                  <a:lnTo>
                    <a:pt x="29156" y="26513"/>
                  </a:lnTo>
                  <a:lnTo>
                    <a:pt x="29204" y="26264"/>
                  </a:lnTo>
                  <a:lnTo>
                    <a:pt x="29252" y="26005"/>
                  </a:lnTo>
                  <a:lnTo>
                    <a:pt x="29290" y="25747"/>
                  </a:lnTo>
                  <a:lnTo>
                    <a:pt x="29319" y="25536"/>
                  </a:lnTo>
                  <a:lnTo>
                    <a:pt x="29338" y="25325"/>
                  </a:lnTo>
                  <a:lnTo>
                    <a:pt x="29347" y="25105"/>
                  </a:lnTo>
                  <a:lnTo>
                    <a:pt x="29357" y="24885"/>
                  </a:lnTo>
                  <a:lnTo>
                    <a:pt x="29357" y="24664"/>
                  </a:lnTo>
                  <a:lnTo>
                    <a:pt x="29347" y="24444"/>
                  </a:lnTo>
                  <a:lnTo>
                    <a:pt x="29328" y="24214"/>
                  </a:lnTo>
                  <a:lnTo>
                    <a:pt x="29309" y="23994"/>
                  </a:lnTo>
                  <a:lnTo>
                    <a:pt x="29280" y="23764"/>
                  </a:lnTo>
                  <a:lnTo>
                    <a:pt x="29252" y="23524"/>
                  </a:lnTo>
                  <a:lnTo>
                    <a:pt x="29165" y="23055"/>
                  </a:lnTo>
                  <a:lnTo>
                    <a:pt x="29060" y="22586"/>
                  </a:lnTo>
                  <a:lnTo>
                    <a:pt x="28926" y="22097"/>
                  </a:lnTo>
                  <a:lnTo>
                    <a:pt x="28773" y="21609"/>
                  </a:lnTo>
                  <a:lnTo>
                    <a:pt x="28600" y="21111"/>
                  </a:lnTo>
                  <a:lnTo>
                    <a:pt x="28409" y="20613"/>
                  </a:lnTo>
                  <a:lnTo>
                    <a:pt x="28188" y="20105"/>
                  </a:lnTo>
                  <a:lnTo>
                    <a:pt x="27959" y="19597"/>
                  </a:lnTo>
                  <a:lnTo>
                    <a:pt x="27710" y="19080"/>
                  </a:lnTo>
                  <a:lnTo>
                    <a:pt x="27441" y="18563"/>
                  </a:lnTo>
                  <a:lnTo>
                    <a:pt x="27154" y="18046"/>
                  </a:lnTo>
                  <a:lnTo>
                    <a:pt x="26857" y="17519"/>
                  </a:lnTo>
                  <a:lnTo>
                    <a:pt x="26541" y="17002"/>
                  </a:lnTo>
                  <a:lnTo>
                    <a:pt x="26215" y="16475"/>
                  </a:lnTo>
                  <a:lnTo>
                    <a:pt x="25871" y="15948"/>
                  </a:lnTo>
                  <a:lnTo>
                    <a:pt x="25526" y="15431"/>
                  </a:lnTo>
                  <a:lnTo>
                    <a:pt x="25152" y="14904"/>
                  </a:lnTo>
                  <a:lnTo>
                    <a:pt x="24779" y="14387"/>
                  </a:lnTo>
                  <a:lnTo>
                    <a:pt x="24396" y="13860"/>
                  </a:lnTo>
                  <a:lnTo>
                    <a:pt x="24003" y="13353"/>
                  </a:lnTo>
                  <a:lnTo>
                    <a:pt x="23601" y="12835"/>
                  </a:lnTo>
                  <a:lnTo>
                    <a:pt x="23189" y="12328"/>
                  </a:lnTo>
                  <a:lnTo>
                    <a:pt x="22767" y="11820"/>
                  </a:lnTo>
                  <a:lnTo>
                    <a:pt x="22346" y="11312"/>
                  </a:lnTo>
                  <a:lnTo>
                    <a:pt x="21924" y="10824"/>
                  </a:lnTo>
                  <a:lnTo>
                    <a:pt x="21493" y="10326"/>
                  </a:lnTo>
                  <a:lnTo>
                    <a:pt x="21053" y="9847"/>
                  </a:lnTo>
                  <a:lnTo>
                    <a:pt x="20622" y="9368"/>
                  </a:lnTo>
                  <a:lnTo>
                    <a:pt x="20181" y="8899"/>
                  </a:lnTo>
                  <a:lnTo>
                    <a:pt x="19741" y="8439"/>
                  </a:lnTo>
                  <a:lnTo>
                    <a:pt x="19300" y="7989"/>
                  </a:lnTo>
                  <a:lnTo>
                    <a:pt x="18859" y="7539"/>
                  </a:lnTo>
                  <a:lnTo>
                    <a:pt x="18419" y="7108"/>
                  </a:lnTo>
                  <a:lnTo>
                    <a:pt x="17547" y="6265"/>
                  </a:lnTo>
                  <a:lnTo>
                    <a:pt x="16695" y="5479"/>
                  </a:lnTo>
                  <a:lnTo>
                    <a:pt x="15871" y="4732"/>
                  </a:lnTo>
                  <a:lnTo>
                    <a:pt x="15066" y="4052"/>
                  </a:lnTo>
                  <a:lnTo>
                    <a:pt x="14674" y="3727"/>
                  </a:lnTo>
                  <a:lnTo>
                    <a:pt x="14300" y="3420"/>
                  </a:lnTo>
                  <a:lnTo>
                    <a:pt x="13927" y="3133"/>
                  </a:lnTo>
                  <a:lnTo>
                    <a:pt x="13572" y="2855"/>
                  </a:lnTo>
                  <a:lnTo>
                    <a:pt x="13228" y="2596"/>
                  </a:lnTo>
                  <a:lnTo>
                    <a:pt x="12892" y="2357"/>
                  </a:lnTo>
                  <a:lnTo>
                    <a:pt x="12576" y="2137"/>
                  </a:lnTo>
                  <a:lnTo>
                    <a:pt x="12270" y="1926"/>
                  </a:lnTo>
                  <a:lnTo>
                    <a:pt x="11982" y="1744"/>
                  </a:lnTo>
                  <a:lnTo>
                    <a:pt x="11705" y="1581"/>
                  </a:lnTo>
                  <a:lnTo>
                    <a:pt x="11446" y="1437"/>
                  </a:lnTo>
                  <a:lnTo>
                    <a:pt x="11207" y="1313"/>
                  </a:lnTo>
                  <a:lnTo>
                    <a:pt x="10986" y="1207"/>
                  </a:lnTo>
                  <a:lnTo>
                    <a:pt x="10785" y="1131"/>
                  </a:lnTo>
                  <a:lnTo>
                    <a:pt x="10603" y="1073"/>
                  </a:lnTo>
                  <a:lnTo>
                    <a:pt x="10450" y="1035"/>
                  </a:lnTo>
                  <a:lnTo>
                    <a:pt x="10306" y="1025"/>
                  </a:lnTo>
                  <a:lnTo>
                    <a:pt x="10249" y="1025"/>
                  </a:lnTo>
                  <a:lnTo>
                    <a:pt x="10191" y="1035"/>
                  </a:lnTo>
                  <a:lnTo>
                    <a:pt x="9981" y="1083"/>
                  </a:lnTo>
                  <a:lnTo>
                    <a:pt x="9760" y="1112"/>
                  </a:lnTo>
                  <a:lnTo>
                    <a:pt x="9540" y="1131"/>
                  </a:lnTo>
                  <a:lnTo>
                    <a:pt x="9320" y="1140"/>
                  </a:lnTo>
                  <a:lnTo>
                    <a:pt x="9090" y="1140"/>
                  </a:lnTo>
                  <a:lnTo>
                    <a:pt x="8869" y="1131"/>
                  </a:lnTo>
                  <a:lnTo>
                    <a:pt x="8640" y="1121"/>
                  </a:lnTo>
                  <a:lnTo>
                    <a:pt x="8410" y="1093"/>
                  </a:lnTo>
                  <a:lnTo>
                    <a:pt x="8180" y="1064"/>
                  </a:lnTo>
                  <a:lnTo>
                    <a:pt x="7950" y="1025"/>
                  </a:lnTo>
                  <a:lnTo>
                    <a:pt x="7509" y="939"/>
                  </a:lnTo>
                  <a:lnTo>
                    <a:pt x="7078" y="834"/>
                  </a:lnTo>
                  <a:lnTo>
                    <a:pt x="6667" y="719"/>
                  </a:lnTo>
                  <a:lnTo>
                    <a:pt x="6283" y="594"/>
                  </a:lnTo>
                  <a:lnTo>
                    <a:pt x="5929" y="470"/>
                  </a:lnTo>
                  <a:lnTo>
                    <a:pt x="5613" y="345"/>
                  </a:lnTo>
                  <a:lnTo>
                    <a:pt x="5345" y="240"/>
                  </a:lnTo>
                  <a:lnTo>
                    <a:pt x="4962" y="68"/>
                  </a:lnTo>
                  <a:lnTo>
                    <a:pt x="48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948;p26">
              <a:extLst>
                <a:ext uri="{FF2B5EF4-FFF2-40B4-BE49-F238E27FC236}">
                  <a16:creationId xmlns:a16="http://schemas.microsoft.com/office/drawing/2014/main" id="{A02DDB6A-78C9-667D-5A26-319B312909EF}"/>
                </a:ext>
              </a:extLst>
            </p:cNvPr>
            <p:cNvSpPr/>
            <p:nvPr/>
          </p:nvSpPr>
          <p:spPr>
            <a:xfrm>
              <a:off x="7128685" y="1433376"/>
              <a:ext cx="722971" cy="837900"/>
            </a:xfrm>
            <a:custGeom>
              <a:avLst/>
              <a:gdLst/>
              <a:ahLst/>
              <a:cxnLst/>
              <a:rect l="l" t="t" r="r" b="b"/>
              <a:pathLst>
                <a:path w="18381" h="21303" extrusionOk="0">
                  <a:moveTo>
                    <a:pt x="11551" y="1"/>
                  </a:moveTo>
                  <a:lnTo>
                    <a:pt x="10919" y="403"/>
                  </a:lnTo>
                  <a:lnTo>
                    <a:pt x="10306" y="815"/>
                  </a:lnTo>
                  <a:lnTo>
                    <a:pt x="9703" y="1236"/>
                  </a:lnTo>
                  <a:lnTo>
                    <a:pt x="9118" y="1658"/>
                  </a:lnTo>
                  <a:lnTo>
                    <a:pt x="8553" y="2079"/>
                  </a:lnTo>
                  <a:lnTo>
                    <a:pt x="8007" y="2501"/>
                  </a:lnTo>
                  <a:lnTo>
                    <a:pt x="7471" y="2932"/>
                  </a:lnTo>
                  <a:lnTo>
                    <a:pt x="6954" y="3353"/>
                  </a:lnTo>
                  <a:lnTo>
                    <a:pt x="6456" y="3784"/>
                  </a:lnTo>
                  <a:lnTo>
                    <a:pt x="5977" y="4205"/>
                  </a:lnTo>
                  <a:lnTo>
                    <a:pt x="5507" y="4627"/>
                  </a:lnTo>
                  <a:lnTo>
                    <a:pt x="5067" y="5039"/>
                  </a:lnTo>
                  <a:lnTo>
                    <a:pt x="4636" y="5451"/>
                  </a:lnTo>
                  <a:lnTo>
                    <a:pt x="4224" y="5862"/>
                  </a:lnTo>
                  <a:lnTo>
                    <a:pt x="3831" y="6265"/>
                  </a:lnTo>
                  <a:lnTo>
                    <a:pt x="3458" y="6657"/>
                  </a:lnTo>
                  <a:lnTo>
                    <a:pt x="3103" y="7041"/>
                  </a:lnTo>
                  <a:lnTo>
                    <a:pt x="2768" y="7405"/>
                  </a:lnTo>
                  <a:lnTo>
                    <a:pt x="2442" y="7768"/>
                  </a:lnTo>
                  <a:lnTo>
                    <a:pt x="2146" y="8123"/>
                  </a:lnTo>
                  <a:lnTo>
                    <a:pt x="1868" y="8458"/>
                  </a:lnTo>
                  <a:lnTo>
                    <a:pt x="1600" y="8784"/>
                  </a:lnTo>
                  <a:lnTo>
                    <a:pt x="1360" y="9090"/>
                  </a:lnTo>
                  <a:lnTo>
                    <a:pt x="1130" y="9387"/>
                  </a:lnTo>
                  <a:lnTo>
                    <a:pt x="929" y="9665"/>
                  </a:lnTo>
                  <a:lnTo>
                    <a:pt x="747" y="9924"/>
                  </a:lnTo>
                  <a:lnTo>
                    <a:pt x="584" y="10173"/>
                  </a:lnTo>
                  <a:lnTo>
                    <a:pt x="441" y="10393"/>
                  </a:lnTo>
                  <a:lnTo>
                    <a:pt x="316" y="10594"/>
                  </a:lnTo>
                  <a:lnTo>
                    <a:pt x="211" y="10776"/>
                  </a:lnTo>
                  <a:lnTo>
                    <a:pt x="125" y="10929"/>
                  </a:lnTo>
                  <a:lnTo>
                    <a:pt x="57" y="11063"/>
                  </a:lnTo>
                  <a:lnTo>
                    <a:pt x="29" y="11159"/>
                  </a:lnTo>
                  <a:lnTo>
                    <a:pt x="10" y="11255"/>
                  </a:lnTo>
                  <a:lnTo>
                    <a:pt x="0" y="11351"/>
                  </a:lnTo>
                  <a:lnTo>
                    <a:pt x="0" y="11446"/>
                  </a:lnTo>
                  <a:lnTo>
                    <a:pt x="19" y="11542"/>
                  </a:lnTo>
                  <a:lnTo>
                    <a:pt x="48" y="11638"/>
                  </a:lnTo>
                  <a:lnTo>
                    <a:pt x="86" y="11734"/>
                  </a:lnTo>
                  <a:lnTo>
                    <a:pt x="144" y="11810"/>
                  </a:lnTo>
                  <a:lnTo>
                    <a:pt x="498" y="12299"/>
                  </a:lnTo>
                  <a:lnTo>
                    <a:pt x="862" y="12778"/>
                  </a:lnTo>
                  <a:lnTo>
                    <a:pt x="1226" y="13228"/>
                  </a:lnTo>
                  <a:lnTo>
                    <a:pt x="1580" y="13669"/>
                  </a:lnTo>
                  <a:lnTo>
                    <a:pt x="1944" y="14090"/>
                  </a:lnTo>
                  <a:lnTo>
                    <a:pt x="2308" y="14492"/>
                  </a:lnTo>
                  <a:lnTo>
                    <a:pt x="2672" y="14885"/>
                  </a:lnTo>
                  <a:lnTo>
                    <a:pt x="3027" y="15268"/>
                  </a:lnTo>
                  <a:lnTo>
                    <a:pt x="3391" y="15623"/>
                  </a:lnTo>
                  <a:lnTo>
                    <a:pt x="3745" y="15967"/>
                  </a:lnTo>
                  <a:lnTo>
                    <a:pt x="4109" y="16303"/>
                  </a:lnTo>
                  <a:lnTo>
                    <a:pt x="4463" y="16619"/>
                  </a:lnTo>
                  <a:lnTo>
                    <a:pt x="4818" y="16925"/>
                  </a:lnTo>
                  <a:lnTo>
                    <a:pt x="5172" y="17222"/>
                  </a:lnTo>
                  <a:lnTo>
                    <a:pt x="5517" y="17500"/>
                  </a:lnTo>
                  <a:lnTo>
                    <a:pt x="5871" y="17758"/>
                  </a:lnTo>
                  <a:lnTo>
                    <a:pt x="6216" y="18017"/>
                  </a:lnTo>
                  <a:lnTo>
                    <a:pt x="6561" y="18257"/>
                  </a:lnTo>
                  <a:lnTo>
                    <a:pt x="6896" y="18486"/>
                  </a:lnTo>
                  <a:lnTo>
                    <a:pt x="7241" y="18707"/>
                  </a:lnTo>
                  <a:lnTo>
                    <a:pt x="7576" y="18908"/>
                  </a:lnTo>
                  <a:lnTo>
                    <a:pt x="7902" y="19099"/>
                  </a:lnTo>
                  <a:lnTo>
                    <a:pt x="8228" y="19291"/>
                  </a:lnTo>
                  <a:lnTo>
                    <a:pt x="8553" y="19463"/>
                  </a:lnTo>
                  <a:lnTo>
                    <a:pt x="8879" y="19626"/>
                  </a:lnTo>
                  <a:lnTo>
                    <a:pt x="9195" y="19779"/>
                  </a:lnTo>
                  <a:lnTo>
                    <a:pt x="9501" y="19923"/>
                  </a:lnTo>
                  <a:lnTo>
                    <a:pt x="9808" y="20057"/>
                  </a:lnTo>
                  <a:lnTo>
                    <a:pt x="10114" y="20182"/>
                  </a:lnTo>
                  <a:lnTo>
                    <a:pt x="10411" y="20306"/>
                  </a:lnTo>
                  <a:lnTo>
                    <a:pt x="10699" y="20412"/>
                  </a:lnTo>
                  <a:lnTo>
                    <a:pt x="10986" y="20517"/>
                  </a:lnTo>
                  <a:lnTo>
                    <a:pt x="11542" y="20689"/>
                  </a:lnTo>
                  <a:lnTo>
                    <a:pt x="12068" y="20843"/>
                  </a:lnTo>
                  <a:lnTo>
                    <a:pt x="12576" y="20967"/>
                  </a:lnTo>
                  <a:lnTo>
                    <a:pt x="13055" y="21072"/>
                  </a:lnTo>
                  <a:lnTo>
                    <a:pt x="13505" y="21149"/>
                  </a:lnTo>
                  <a:lnTo>
                    <a:pt x="13917" y="21207"/>
                  </a:lnTo>
                  <a:lnTo>
                    <a:pt x="14310" y="21245"/>
                  </a:lnTo>
                  <a:lnTo>
                    <a:pt x="14664" y="21274"/>
                  </a:lnTo>
                  <a:lnTo>
                    <a:pt x="14980" y="21293"/>
                  </a:lnTo>
                  <a:lnTo>
                    <a:pt x="15258" y="21302"/>
                  </a:lnTo>
                  <a:lnTo>
                    <a:pt x="15497" y="21302"/>
                  </a:lnTo>
                  <a:lnTo>
                    <a:pt x="15699" y="21293"/>
                  </a:lnTo>
                  <a:lnTo>
                    <a:pt x="15976" y="21274"/>
                  </a:lnTo>
                  <a:lnTo>
                    <a:pt x="16072" y="21264"/>
                  </a:lnTo>
                  <a:lnTo>
                    <a:pt x="16369" y="21235"/>
                  </a:lnTo>
                  <a:lnTo>
                    <a:pt x="16647" y="21187"/>
                  </a:lnTo>
                  <a:lnTo>
                    <a:pt x="16905" y="21130"/>
                  </a:lnTo>
                  <a:lnTo>
                    <a:pt x="17135" y="21053"/>
                  </a:lnTo>
                  <a:lnTo>
                    <a:pt x="17356" y="20958"/>
                  </a:lnTo>
                  <a:lnTo>
                    <a:pt x="17547" y="20852"/>
                  </a:lnTo>
                  <a:lnTo>
                    <a:pt x="17719" y="20728"/>
                  </a:lnTo>
                  <a:lnTo>
                    <a:pt x="17873" y="20594"/>
                  </a:lnTo>
                  <a:lnTo>
                    <a:pt x="18007" y="20450"/>
                  </a:lnTo>
                  <a:lnTo>
                    <a:pt x="18122" y="20297"/>
                  </a:lnTo>
                  <a:lnTo>
                    <a:pt x="18218" y="20134"/>
                  </a:lnTo>
                  <a:lnTo>
                    <a:pt x="18285" y="19961"/>
                  </a:lnTo>
                  <a:lnTo>
                    <a:pt x="18342" y="19779"/>
                  </a:lnTo>
                  <a:lnTo>
                    <a:pt x="18371" y="19588"/>
                  </a:lnTo>
                  <a:lnTo>
                    <a:pt x="18380" y="19396"/>
                  </a:lnTo>
                  <a:lnTo>
                    <a:pt x="18371" y="19195"/>
                  </a:lnTo>
                  <a:lnTo>
                    <a:pt x="18342" y="18994"/>
                  </a:lnTo>
                  <a:lnTo>
                    <a:pt x="18294" y="18793"/>
                  </a:lnTo>
                  <a:lnTo>
                    <a:pt x="18227" y="18582"/>
                  </a:lnTo>
                  <a:lnTo>
                    <a:pt x="18141" y="18371"/>
                  </a:lnTo>
                  <a:lnTo>
                    <a:pt x="18026" y="18161"/>
                  </a:lnTo>
                  <a:lnTo>
                    <a:pt x="17901" y="17940"/>
                  </a:lnTo>
                  <a:lnTo>
                    <a:pt x="17748" y="17730"/>
                  </a:lnTo>
                  <a:lnTo>
                    <a:pt x="17585" y="17529"/>
                  </a:lnTo>
                  <a:lnTo>
                    <a:pt x="17394" y="17318"/>
                  </a:lnTo>
                  <a:lnTo>
                    <a:pt x="17183" y="17117"/>
                  </a:lnTo>
                  <a:lnTo>
                    <a:pt x="16963" y="16916"/>
                  </a:lnTo>
                  <a:lnTo>
                    <a:pt x="16714" y="16724"/>
                  </a:lnTo>
                  <a:lnTo>
                    <a:pt x="16446" y="16532"/>
                  </a:lnTo>
                  <a:lnTo>
                    <a:pt x="16158" y="16360"/>
                  </a:lnTo>
                  <a:lnTo>
                    <a:pt x="15852" y="16188"/>
                  </a:lnTo>
                  <a:lnTo>
                    <a:pt x="15526" y="16025"/>
                  </a:lnTo>
                  <a:lnTo>
                    <a:pt x="14817" y="15699"/>
                  </a:lnTo>
                  <a:lnTo>
                    <a:pt x="14022" y="15345"/>
                  </a:lnTo>
                  <a:lnTo>
                    <a:pt x="13179" y="14981"/>
                  </a:lnTo>
                  <a:lnTo>
                    <a:pt x="12289" y="14607"/>
                  </a:lnTo>
                  <a:lnTo>
                    <a:pt x="10459" y="13851"/>
                  </a:lnTo>
                  <a:lnTo>
                    <a:pt x="8659" y="13132"/>
                  </a:lnTo>
                  <a:lnTo>
                    <a:pt x="7021" y="12491"/>
                  </a:lnTo>
                  <a:lnTo>
                    <a:pt x="5689" y="11973"/>
                  </a:lnTo>
                  <a:lnTo>
                    <a:pt x="4463" y="11494"/>
                  </a:lnTo>
                  <a:lnTo>
                    <a:pt x="10804" y="2175"/>
                  </a:lnTo>
                  <a:lnTo>
                    <a:pt x="11015" y="1868"/>
                  </a:lnTo>
                  <a:lnTo>
                    <a:pt x="11216" y="1533"/>
                  </a:lnTo>
                  <a:lnTo>
                    <a:pt x="11408" y="1188"/>
                  </a:lnTo>
                  <a:lnTo>
                    <a:pt x="11494" y="1016"/>
                  </a:lnTo>
                  <a:lnTo>
                    <a:pt x="11561" y="853"/>
                  </a:lnTo>
                  <a:lnTo>
                    <a:pt x="11628" y="700"/>
                  </a:lnTo>
                  <a:lnTo>
                    <a:pt x="11666" y="556"/>
                  </a:lnTo>
                  <a:lnTo>
                    <a:pt x="11704" y="422"/>
                  </a:lnTo>
                  <a:lnTo>
                    <a:pt x="11714" y="298"/>
                  </a:lnTo>
                  <a:lnTo>
                    <a:pt x="11704" y="192"/>
                  </a:lnTo>
                  <a:lnTo>
                    <a:pt x="11695" y="144"/>
                  </a:lnTo>
                  <a:lnTo>
                    <a:pt x="11676" y="106"/>
                  </a:lnTo>
                  <a:lnTo>
                    <a:pt x="11657" y="68"/>
                  </a:lnTo>
                  <a:lnTo>
                    <a:pt x="11628" y="39"/>
                  </a:lnTo>
                  <a:lnTo>
                    <a:pt x="11590" y="20"/>
                  </a:lnTo>
                  <a:lnTo>
                    <a:pt x="1155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949;p26">
              <a:extLst>
                <a:ext uri="{FF2B5EF4-FFF2-40B4-BE49-F238E27FC236}">
                  <a16:creationId xmlns:a16="http://schemas.microsoft.com/office/drawing/2014/main" id="{A60F2D18-5267-514E-EA8B-CC247FA0BFAA}"/>
                </a:ext>
              </a:extLst>
            </p:cNvPr>
            <p:cNvSpPr/>
            <p:nvPr/>
          </p:nvSpPr>
          <p:spPr>
            <a:xfrm>
              <a:off x="7365617" y="1934024"/>
              <a:ext cx="505226" cy="418222"/>
            </a:xfrm>
            <a:custGeom>
              <a:avLst/>
              <a:gdLst/>
              <a:ahLst/>
              <a:cxnLst/>
              <a:rect l="l" t="t" r="r" b="b"/>
              <a:pathLst>
                <a:path w="12845" h="10633" extrusionOk="0">
                  <a:moveTo>
                    <a:pt x="1619" y="1"/>
                  </a:moveTo>
                  <a:lnTo>
                    <a:pt x="1" y="6667"/>
                  </a:lnTo>
                  <a:lnTo>
                    <a:pt x="547" y="6964"/>
                  </a:lnTo>
                  <a:lnTo>
                    <a:pt x="1093" y="7242"/>
                  </a:lnTo>
                  <a:lnTo>
                    <a:pt x="1629" y="7510"/>
                  </a:lnTo>
                  <a:lnTo>
                    <a:pt x="2156" y="7759"/>
                  </a:lnTo>
                  <a:lnTo>
                    <a:pt x="2673" y="7999"/>
                  </a:lnTo>
                  <a:lnTo>
                    <a:pt x="3181" y="8229"/>
                  </a:lnTo>
                  <a:lnTo>
                    <a:pt x="3679" y="8439"/>
                  </a:lnTo>
                  <a:lnTo>
                    <a:pt x="4177" y="8640"/>
                  </a:lnTo>
                  <a:lnTo>
                    <a:pt x="4656" y="8832"/>
                  </a:lnTo>
                  <a:lnTo>
                    <a:pt x="5125" y="9014"/>
                  </a:lnTo>
                  <a:lnTo>
                    <a:pt x="5575" y="9177"/>
                  </a:lnTo>
                  <a:lnTo>
                    <a:pt x="6016" y="9330"/>
                  </a:lnTo>
                  <a:lnTo>
                    <a:pt x="6859" y="9608"/>
                  </a:lnTo>
                  <a:lnTo>
                    <a:pt x="7634" y="9857"/>
                  </a:lnTo>
                  <a:lnTo>
                    <a:pt x="8343" y="10058"/>
                  </a:lnTo>
                  <a:lnTo>
                    <a:pt x="8975" y="10221"/>
                  </a:lnTo>
                  <a:lnTo>
                    <a:pt x="9531" y="10355"/>
                  </a:lnTo>
                  <a:lnTo>
                    <a:pt x="10000" y="10460"/>
                  </a:lnTo>
                  <a:lnTo>
                    <a:pt x="10374" y="10537"/>
                  </a:lnTo>
                  <a:lnTo>
                    <a:pt x="10642" y="10594"/>
                  </a:lnTo>
                  <a:lnTo>
                    <a:pt x="10872" y="10633"/>
                  </a:lnTo>
                  <a:lnTo>
                    <a:pt x="11025" y="10614"/>
                  </a:lnTo>
                  <a:lnTo>
                    <a:pt x="11169" y="10594"/>
                  </a:lnTo>
                  <a:lnTo>
                    <a:pt x="11303" y="10566"/>
                  </a:lnTo>
                  <a:lnTo>
                    <a:pt x="11437" y="10527"/>
                  </a:lnTo>
                  <a:lnTo>
                    <a:pt x="11561" y="10489"/>
                  </a:lnTo>
                  <a:lnTo>
                    <a:pt x="11686" y="10441"/>
                  </a:lnTo>
                  <a:lnTo>
                    <a:pt x="11801" y="10384"/>
                  </a:lnTo>
                  <a:lnTo>
                    <a:pt x="11906" y="10326"/>
                  </a:lnTo>
                  <a:lnTo>
                    <a:pt x="12012" y="10259"/>
                  </a:lnTo>
                  <a:lnTo>
                    <a:pt x="12098" y="10182"/>
                  </a:lnTo>
                  <a:lnTo>
                    <a:pt x="12194" y="10106"/>
                  </a:lnTo>
                  <a:lnTo>
                    <a:pt x="12270" y="10020"/>
                  </a:lnTo>
                  <a:lnTo>
                    <a:pt x="12356" y="9933"/>
                  </a:lnTo>
                  <a:lnTo>
                    <a:pt x="12423" y="9838"/>
                  </a:lnTo>
                  <a:lnTo>
                    <a:pt x="12490" y="9742"/>
                  </a:lnTo>
                  <a:lnTo>
                    <a:pt x="12548" y="9637"/>
                  </a:lnTo>
                  <a:lnTo>
                    <a:pt x="12605" y="9531"/>
                  </a:lnTo>
                  <a:lnTo>
                    <a:pt x="12653" y="9416"/>
                  </a:lnTo>
                  <a:lnTo>
                    <a:pt x="12692" y="9301"/>
                  </a:lnTo>
                  <a:lnTo>
                    <a:pt x="12730" y="9177"/>
                  </a:lnTo>
                  <a:lnTo>
                    <a:pt x="12768" y="9052"/>
                  </a:lnTo>
                  <a:lnTo>
                    <a:pt x="12787" y="8928"/>
                  </a:lnTo>
                  <a:lnTo>
                    <a:pt x="12816" y="8794"/>
                  </a:lnTo>
                  <a:lnTo>
                    <a:pt x="12826" y="8660"/>
                  </a:lnTo>
                  <a:lnTo>
                    <a:pt x="12845" y="8391"/>
                  </a:lnTo>
                  <a:lnTo>
                    <a:pt x="12835" y="8104"/>
                  </a:lnTo>
                  <a:lnTo>
                    <a:pt x="12807" y="7817"/>
                  </a:lnTo>
                  <a:lnTo>
                    <a:pt x="12759" y="7520"/>
                  </a:lnTo>
                  <a:lnTo>
                    <a:pt x="12692" y="7213"/>
                  </a:lnTo>
                  <a:lnTo>
                    <a:pt x="12605" y="6916"/>
                  </a:lnTo>
                  <a:lnTo>
                    <a:pt x="12500" y="6610"/>
                  </a:lnTo>
                  <a:lnTo>
                    <a:pt x="12376" y="6303"/>
                  </a:lnTo>
                  <a:lnTo>
                    <a:pt x="12232" y="5997"/>
                  </a:lnTo>
                  <a:lnTo>
                    <a:pt x="12069" y="5700"/>
                  </a:lnTo>
                  <a:lnTo>
                    <a:pt x="11887" y="5413"/>
                  </a:lnTo>
                  <a:lnTo>
                    <a:pt x="11686" y="5125"/>
                  </a:lnTo>
                  <a:lnTo>
                    <a:pt x="11475" y="4847"/>
                  </a:lnTo>
                  <a:lnTo>
                    <a:pt x="11236" y="4579"/>
                  </a:lnTo>
                  <a:lnTo>
                    <a:pt x="10987" y="4321"/>
                  </a:lnTo>
                  <a:lnTo>
                    <a:pt x="10719" y="4081"/>
                  </a:lnTo>
                  <a:lnTo>
                    <a:pt x="10441" y="3861"/>
                  </a:lnTo>
                  <a:lnTo>
                    <a:pt x="10297" y="3756"/>
                  </a:lnTo>
                  <a:lnTo>
                    <a:pt x="10144" y="3650"/>
                  </a:lnTo>
                  <a:lnTo>
                    <a:pt x="9991" y="3554"/>
                  </a:lnTo>
                  <a:lnTo>
                    <a:pt x="9828" y="3459"/>
                  </a:lnTo>
                  <a:lnTo>
                    <a:pt x="9665" y="3372"/>
                  </a:lnTo>
                  <a:lnTo>
                    <a:pt x="9502" y="3296"/>
                  </a:lnTo>
                  <a:lnTo>
                    <a:pt x="8525" y="2846"/>
                  </a:lnTo>
                  <a:lnTo>
                    <a:pt x="7529" y="2405"/>
                  </a:lnTo>
                  <a:lnTo>
                    <a:pt x="6514" y="1964"/>
                  </a:lnTo>
                  <a:lnTo>
                    <a:pt x="5498" y="1543"/>
                  </a:lnTo>
                  <a:lnTo>
                    <a:pt x="4493" y="1131"/>
                  </a:lnTo>
                  <a:lnTo>
                    <a:pt x="3497" y="738"/>
                  </a:lnTo>
                  <a:lnTo>
                    <a:pt x="16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950;p26">
              <a:extLst>
                <a:ext uri="{FF2B5EF4-FFF2-40B4-BE49-F238E27FC236}">
                  <a16:creationId xmlns:a16="http://schemas.microsoft.com/office/drawing/2014/main" id="{5B2554E7-F560-4266-478C-D607D130C6B1}"/>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8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951;p26">
              <a:extLst>
                <a:ext uri="{FF2B5EF4-FFF2-40B4-BE49-F238E27FC236}">
                  <a16:creationId xmlns:a16="http://schemas.microsoft.com/office/drawing/2014/main" id="{9AEEF380-DA21-4D20-8D94-3B9C1A643EB1}"/>
                </a:ext>
              </a:extLst>
            </p:cNvPr>
            <p:cNvSpPr/>
            <p:nvPr/>
          </p:nvSpPr>
          <p:spPr>
            <a:xfrm>
              <a:off x="7069137" y="2926707"/>
              <a:ext cx="1213132" cy="381643"/>
            </a:xfrm>
            <a:custGeom>
              <a:avLst/>
              <a:gdLst/>
              <a:ahLst/>
              <a:cxnLst/>
              <a:rect l="l" t="t" r="r" b="b"/>
              <a:pathLst>
                <a:path w="30843" h="9703" extrusionOk="0">
                  <a:moveTo>
                    <a:pt x="5479" y="0"/>
                  </a:moveTo>
                  <a:lnTo>
                    <a:pt x="5163" y="19"/>
                  </a:lnTo>
                  <a:lnTo>
                    <a:pt x="4857" y="39"/>
                  </a:lnTo>
                  <a:lnTo>
                    <a:pt x="4560" y="67"/>
                  </a:lnTo>
                  <a:lnTo>
                    <a:pt x="4282" y="106"/>
                  </a:lnTo>
                  <a:lnTo>
                    <a:pt x="4004" y="144"/>
                  </a:lnTo>
                  <a:lnTo>
                    <a:pt x="3736" y="201"/>
                  </a:lnTo>
                  <a:lnTo>
                    <a:pt x="3478" y="249"/>
                  </a:lnTo>
                  <a:lnTo>
                    <a:pt x="3228" y="316"/>
                  </a:lnTo>
                  <a:lnTo>
                    <a:pt x="2989" y="383"/>
                  </a:lnTo>
                  <a:lnTo>
                    <a:pt x="2759" y="460"/>
                  </a:lnTo>
                  <a:lnTo>
                    <a:pt x="2539" y="537"/>
                  </a:lnTo>
                  <a:lnTo>
                    <a:pt x="2328" y="623"/>
                  </a:lnTo>
                  <a:lnTo>
                    <a:pt x="2127" y="719"/>
                  </a:lnTo>
                  <a:lnTo>
                    <a:pt x="1935" y="824"/>
                  </a:lnTo>
                  <a:lnTo>
                    <a:pt x="1744" y="929"/>
                  </a:lnTo>
                  <a:lnTo>
                    <a:pt x="1571" y="1044"/>
                  </a:lnTo>
                  <a:lnTo>
                    <a:pt x="1409" y="1159"/>
                  </a:lnTo>
                  <a:lnTo>
                    <a:pt x="1255" y="1284"/>
                  </a:lnTo>
                  <a:lnTo>
                    <a:pt x="1112" y="1418"/>
                  </a:lnTo>
                  <a:lnTo>
                    <a:pt x="968" y="1552"/>
                  </a:lnTo>
                  <a:lnTo>
                    <a:pt x="844" y="1696"/>
                  </a:lnTo>
                  <a:lnTo>
                    <a:pt x="729" y="1849"/>
                  </a:lnTo>
                  <a:lnTo>
                    <a:pt x="614" y="2002"/>
                  </a:lnTo>
                  <a:lnTo>
                    <a:pt x="518" y="2165"/>
                  </a:lnTo>
                  <a:lnTo>
                    <a:pt x="422" y="2328"/>
                  </a:lnTo>
                  <a:lnTo>
                    <a:pt x="336" y="2500"/>
                  </a:lnTo>
                  <a:lnTo>
                    <a:pt x="269" y="2682"/>
                  </a:lnTo>
                  <a:lnTo>
                    <a:pt x="202" y="2864"/>
                  </a:lnTo>
                  <a:lnTo>
                    <a:pt x="144" y="3046"/>
                  </a:lnTo>
                  <a:lnTo>
                    <a:pt x="96" y="3247"/>
                  </a:lnTo>
                  <a:lnTo>
                    <a:pt x="68" y="3448"/>
                  </a:lnTo>
                  <a:lnTo>
                    <a:pt x="39" y="3650"/>
                  </a:lnTo>
                  <a:lnTo>
                    <a:pt x="20" y="3860"/>
                  </a:lnTo>
                  <a:lnTo>
                    <a:pt x="1" y="4081"/>
                  </a:lnTo>
                  <a:lnTo>
                    <a:pt x="1" y="4301"/>
                  </a:lnTo>
                  <a:lnTo>
                    <a:pt x="10" y="4531"/>
                  </a:lnTo>
                  <a:lnTo>
                    <a:pt x="29" y="4761"/>
                  </a:lnTo>
                  <a:lnTo>
                    <a:pt x="49" y="5000"/>
                  </a:lnTo>
                  <a:lnTo>
                    <a:pt x="87" y="5240"/>
                  </a:lnTo>
                  <a:lnTo>
                    <a:pt x="125" y="5489"/>
                  </a:lnTo>
                  <a:lnTo>
                    <a:pt x="183" y="5738"/>
                  </a:lnTo>
                  <a:lnTo>
                    <a:pt x="211" y="5881"/>
                  </a:lnTo>
                  <a:lnTo>
                    <a:pt x="259" y="6025"/>
                  </a:lnTo>
                  <a:lnTo>
                    <a:pt x="317" y="6159"/>
                  </a:lnTo>
                  <a:lnTo>
                    <a:pt x="384" y="6293"/>
                  </a:lnTo>
                  <a:lnTo>
                    <a:pt x="460" y="6418"/>
                  </a:lnTo>
                  <a:lnTo>
                    <a:pt x="547" y="6542"/>
                  </a:lnTo>
                  <a:lnTo>
                    <a:pt x="642" y="6667"/>
                  </a:lnTo>
                  <a:lnTo>
                    <a:pt x="738" y="6791"/>
                  </a:lnTo>
                  <a:lnTo>
                    <a:pt x="844" y="6906"/>
                  </a:lnTo>
                  <a:lnTo>
                    <a:pt x="968" y="7011"/>
                  </a:lnTo>
                  <a:lnTo>
                    <a:pt x="1093" y="7126"/>
                  </a:lnTo>
                  <a:lnTo>
                    <a:pt x="1217" y="7232"/>
                  </a:lnTo>
                  <a:lnTo>
                    <a:pt x="1351" y="7328"/>
                  </a:lnTo>
                  <a:lnTo>
                    <a:pt x="1495" y="7433"/>
                  </a:lnTo>
                  <a:lnTo>
                    <a:pt x="1801" y="7615"/>
                  </a:lnTo>
                  <a:lnTo>
                    <a:pt x="2127" y="7797"/>
                  </a:lnTo>
                  <a:lnTo>
                    <a:pt x="2462" y="7960"/>
                  </a:lnTo>
                  <a:lnTo>
                    <a:pt x="2817" y="8113"/>
                  </a:lnTo>
                  <a:lnTo>
                    <a:pt x="3190" y="8257"/>
                  </a:lnTo>
                  <a:lnTo>
                    <a:pt x="3564" y="8391"/>
                  </a:lnTo>
                  <a:lnTo>
                    <a:pt x="3947" y="8515"/>
                  </a:lnTo>
                  <a:lnTo>
                    <a:pt x="4330" y="8630"/>
                  </a:lnTo>
                  <a:lnTo>
                    <a:pt x="4713" y="8736"/>
                  </a:lnTo>
                  <a:lnTo>
                    <a:pt x="5106" y="8831"/>
                  </a:lnTo>
                  <a:lnTo>
                    <a:pt x="5479" y="8918"/>
                  </a:lnTo>
                  <a:lnTo>
                    <a:pt x="5853" y="8994"/>
                  </a:lnTo>
                  <a:lnTo>
                    <a:pt x="6217" y="9061"/>
                  </a:lnTo>
                  <a:lnTo>
                    <a:pt x="6897" y="9176"/>
                  </a:lnTo>
                  <a:lnTo>
                    <a:pt x="7510" y="9272"/>
                  </a:lnTo>
                  <a:lnTo>
                    <a:pt x="8018" y="9329"/>
                  </a:lnTo>
                  <a:lnTo>
                    <a:pt x="8410" y="9377"/>
                  </a:lnTo>
                  <a:lnTo>
                    <a:pt x="8755" y="9406"/>
                  </a:lnTo>
                  <a:lnTo>
                    <a:pt x="29884" y="9703"/>
                  </a:lnTo>
                  <a:lnTo>
                    <a:pt x="30028" y="9588"/>
                  </a:lnTo>
                  <a:lnTo>
                    <a:pt x="30153" y="9463"/>
                  </a:lnTo>
                  <a:lnTo>
                    <a:pt x="30267" y="9329"/>
                  </a:lnTo>
                  <a:lnTo>
                    <a:pt x="30363" y="9195"/>
                  </a:lnTo>
                  <a:lnTo>
                    <a:pt x="30449" y="9052"/>
                  </a:lnTo>
                  <a:lnTo>
                    <a:pt x="30516" y="8908"/>
                  </a:lnTo>
                  <a:lnTo>
                    <a:pt x="30574" y="8755"/>
                  </a:lnTo>
                  <a:lnTo>
                    <a:pt x="30631" y="8611"/>
                  </a:lnTo>
                  <a:lnTo>
                    <a:pt x="30670" y="8458"/>
                  </a:lnTo>
                  <a:lnTo>
                    <a:pt x="30708" y="8314"/>
                  </a:lnTo>
                  <a:lnTo>
                    <a:pt x="30766" y="8027"/>
                  </a:lnTo>
                  <a:lnTo>
                    <a:pt x="30842" y="7529"/>
                  </a:lnTo>
                  <a:lnTo>
                    <a:pt x="30660" y="7414"/>
                  </a:lnTo>
                  <a:lnTo>
                    <a:pt x="30421" y="7280"/>
                  </a:lnTo>
                  <a:lnTo>
                    <a:pt x="30076" y="7088"/>
                  </a:lnTo>
                  <a:lnTo>
                    <a:pt x="29616" y="6849"/>
                  </a:lnTo>
                  <a:lnTo>
                    <a:pt x="29041" y="6561"/>
                  </a:lnTo>
                  <a:lnTo>
                    <a:pt x="28342" y="6236"/>
                  </a:lnTo>
                  <a:lnTo>
                    <a:pt x="27509" y="5862"/>
                  </a:lnTo>
                  <a:lnTo>
                    <a:pt x="26542" y="5450"/>
                  </a:lnTo>
                  <a:lnTo>
                    <a:pt x="25431" y="5000"/>
                  </a:lnTo>
                  <a:lnTo>
                    <a:pt x="24827" y="4761"/>
                  </a:lnTo>
                  <a:lnTo>
                    <a:pt x="24176" y="4521"/>
                  </a:lnTo>
                  <a:lnTo>
                    <a:pt x="23486" y="4263"/>
                  </a:lnTo>
                  <a:lnTo>
                    <a:pt x="22758" y="4004"/>
                  </a:lnTo>
                  <a:lnTo>
                    <a:pt x="21992" y="3736"/>
                  </a:lnTo>
                  <a:lnTo>
                    <a:pt x="21187" y="3458"/>
                  </a:lnTo>
                  <a:lnTo>
                    <a:pt x="20335" y="3171"/>
                  </a:lnTo>
                  <a:lnTo>
                    <a:pt x="19444" y="2883"/>
                  </a:lnTo>
                  <a:lnTo>
                    <a:pt x="18506" y="2577"/>
                  </a:lnTo>
                  <a:lnTo>
                    <a:pt x="17529" y="2280"/>
                  </a:lnTo>
                  <a:lnTo>
                    <a:pt x="16504" y="1964"/>
                  </a:lnTo>
                  <a:lnTo>
                    <a:pt x="15431" y="1657"/>
                  </a:lnTo>
                  <a:lnTo>
                    <a:pt x="14358" y="1351"/>
                  </a:lnTo>
                  <a:lnTo>
                    <a:pt x="13324" y="1083"/>
                  </a:lnTo>
                  <a:lnTo>
                    <a:pt x="12328" y="843"/>
                  </a:lnTo>
                  <a:lnTo>
                    <a:pt x="11379" y="632"/>
                  </a:lnTo>
                  <a:lnTo>
                    <a:pt x="10460" y="450"/>
                  </a:lnTo>
                  <a:lnTo>
                    <a:pt x="9588" y="307"/>
                  </a:lnTo>
                  <a:lnTo>
                    <a:pt x="9167" y="240"/>
                  </a:lnTo>
                  <a:lnTo>
                    <a:pt x="8755" y="182"/>
                  </a:lnTo>
                  <a:lnTo>
                    <a:pt x="8353" y="134"/>
                  </a:lnTo>
                  <a:lnTo>
                    <a:pt x="7960" y="96"/>
                  </a:lnTo>
                  <a:lnTo>
                    <a:pt x="7577" y="58"/>
                  </a:lnTo>
                  <a:lnTo>
                    <a:pt x="7203" y="39"/>
                  </a:lnTo>
                  <a:lnTo>
                    <a:pt x="6839" y="10"/>
                  </a:lnTo>
                  <a:lnTo>
                    <a:pt x="6485" y="0"/>
                  </a:lnTo>
                  <a:close/>
                </a:path>
              </a:pathLst>
            </a:custGeom>
            <a:solidFill>
              <a:srgbClr val="0A58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952;p26">
              <a:extLst>
                <a:ext uri="{FF2B5EF4-FFF2-40B4-BE49-F238E27FC236}">
                  <a16:creationId xmlns:a16="http://schemas.microsoft.com/office/drawing/2014/main" id="{1E9BBD80-763B-3277-8CBA-83867EF30979}"/>
                </a:ext>
              </a:extLst>
            </p:cNvPr>
            <p:cNvSpPr/>
            <p:nvPr/>
          </p:nvSpPr>
          <p:spPr>
            <a:xfrm>
              <a:off x="6683374" y="4178898"/>
              <a:ext cx="242642" cy="241148"/>
            </a:xfrm>
            <a:custGeom>
              <a:avLst/>
              <a:gdLst/>
              <a:ahLst/>
              <a:cxnLst/>
              <a:rect l="l" t="t" r="r" b="b"/>
              <a:pathLst>
                <a:path w="6169" h="6131" extrusionOk="0">
                  <a:moveTo>
                    <a:pt x="5173" y="1"/>
                  </a:moveTo>
                  <a:lnTo>
                    <a:pt x="4761" y="346"/>
                  </a:lnTo>
                  <a:lnTo>
                    <a:pt x="4330" y="719"/>
                  </a:lnTo>
                  <a:lnTo>
                    <a:pt x="3899" y="1122"/>
                  </a:lnTo>
                  <a:lnTo>
                    <a:pt x="3478" y="1543"/>
                  </a:lnTo>
                  <a:lnTo>
                    <a:pt x="3047" y="1974"/>
                  </a:lnTo>
                  <a:lnTo>
                    <a:pt x="2635" y="2415"/>
                  </a:lnTo>
                  <a:lnTo>
                    <a:pt x="2242" y="2855"/>
                  </a:lnTo>
                  <a:lnTo>
                    <a:pt x="1859" y="3286"/>
                  </a:lnTo>
                  <a:lnTo>
                    <a:pt x="1504" y="3717"/>
                  </a:lnTo>
                  <a:lnTo>
                    <a:pt x="1169" y="4120"/>
                  </a:lnTo>
                  <a:lnTo>
                    <a:pt x="872" y="4503"/>
                  </a:lnTo>
                  <a:lnTo>
                    <a:pt x="614" y="4857"/>
                  </a:lnTo>
                  <a:lnTo>
                    <a:pt x="393" y="5183"/>
                  </a:lnTo>
                  <a:lnTo>
                    <a:pt x="221" y="5451"/>
                  </a:lnTo>
                  <a:lnTo>
                    <a:pt x="96" y="5681"/>
                  </a:lnTo>
                  <a:lnTo>
                    <a:pt x="58" y="5777"/>
                  </a:lnTo>
                  <a:lnTo>
                    <a:pt x="29" y="5863"/>
                  </a:lnTo>
                  <a:lnTo>
                    <a:pt x="10" y="5930"/>
                  </a:lnTo>
                  <a:lnTo>
                    <a:pt x="1" y="5978"/>
                  </a:lnTo>
                  <a:lnTo>
                    <a:pt x="1" y="6026"/>
                  </a:lnTo>
                  <a:lnTo>
                    <a:pt x="10" y="6064"/>
                  </a:lnTo>
                  <a:lnTo>
                    <a:pt x="20" y="6093"/>
                  </a:lnTo>
                  <a:lnTo>
                    <a:pt x="39" y="6112"/>
                  </a:lnTo>
                  <a:lnTo>
                    <a:pt x="68" y="6131"/>
                  </a:lnTo>
                  <a:lnTo>
                    <a:pt x="135" y="6131"/>
                  </a:lnTo>
                  <a:lnTo>
                    <a:pt x="173" y="6121"/>
                  </a:lnTo>
                  <a:lnTo>
                    <a:pt x="269" y="6083"/>
                  </a:lnTo>
                  <a:lnTo>
                    <a:pt x="384" y="6035"/>
                  </a:lnTo>
                  <a:lnTo>
                    <a:pt x="508" y="5959"/>
                  </a:lnTo>
                  <a:lnTo>
                    <a:pt x="777" y="5786"/>
                  </a:lnTo>
                  <a:lnTo>
                    <a:pt x="1045" y="5595"/>
                  </a:lnTo>
                  <a:lnTo>
                    <a:pt x="1303" y="5422"/>
                  </a:lnTo>
                  <a:lnTo>
                    <a:pt x="1409" y="5346"/>
                  </a:lnTo>
                  <a:lnTo>
                    <a:pt x="1514" y="5288"/>
                  </a:lnTo>
                  <a:lnTo>
                    <a:pt x="1974" y="5020"/>
                  </a:lnTo>
                  <a:lnTo>
                    <a:pt x="2424" y="4742"/>
                  </a:lnTo>
                  <a:lnTo>
                    <a:pt x="2865" y="4464"/>
                  </a:lnTo>
                  <a:lnTo>
                    <a:pt x="3267" y="4187"/>
                  </a:lnTo>
                  <a:lnTo>
                    <a:pt x="3631" y="3928"/>
                  </a:lnTo>
                  <a:lnTo>
                    <a:pt x="3947" y="3689"/>
                  </a:lnTo>
                  <a:lnTo>
                    <a:pt x="4196" y="3487"/>
                  </a:lnTo>
                  <a:lnTo>
                    <a:pt x="4387" y="3334"/>
                  </a:lnTo>
                  <a:lnTo>
                    <a:pt x="4474" y="3248"/>
                  </a:lnTo>
                  <a:lnTo>
                    <a:pt x="4579" y="3123"/>
                  </a:lnTo>
                  <a:lnTo>
                    <a:pt x="4694" y="2951"/>
                  </a:lnTo>
                  <a:lnTo>
                    <a:pt x="4828" y="2759"/>
                  </a:lnTo>
                  <a:lnTo>
                    <a:pt x="5125" y="2309"/>
                  </a:lnTo>
                  <a:lnTo>
                    <a:pt x="5422" y="1830"/>
                  </a:lnTo>
                  <a:lnTo>
                    <a:pt x="5949" y="959"/>
                  </a:lnTo>
                  <a:lnTo>
                    <a:pt x="6169" y="576"/>
                  </a:lnTo>
                  <a:lnTo>
                    <a:pt x="5173" y="1"/>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953;p26">
              <a:extLst>
                <a:ext uri="{FF2B5EF4-FFF2-40B4-BE49-F238E27FC236}">
                  <a16:creationId xmlns:a16="http://schemas.microsoft.com/office/drawing/2014/main" id="{4382479E-9059-2020-E1A1-1D7736EC493A}"/>
                </a:ext>
              </a:extLst>
            </p:cNvPr>
            <p:cNvSpPr/>
            <p:nvPr/>
          </p:nvSpPr>
          <p:spPr>
            <a:xfrm>
              <a:off x="6660798" y="4200373"/>
              <a:ext cx="265219" cy="235877"/>
            </a:xfrm>
            <a:custGeom>
              <a:avLst/>
              <a:gdLst/>
              <a:ahLst/>
              <a:cxnLst/>
              <a:rect l="l" t="t" r="r" b="b"/>
              <a:pathLst>
                <a:path w="6743" h="5997" extrusionOk="0">
                  <a:moveTo>
                    <a:pt x="6695" y="1"/>
                  </a:moveTo>
                  <a:lnTo>
                    <a:pt x="6523" y="183"/>
                  </a:lnTo>
                  <a:lnTo>
                    <a:pt x="6350" y="355"/>
                  </a:lnTo>
                  <a:lnTo>
                    <a:pt x="6168" y="518"/>
                  </a:lnTo>
                  <a:lnTo>
                    <a:pt x="5986" y="662"/>
                  </a:lnTo>
                  <a:lnTo>
                    <a:pt x="5804" y="796"/>
                  </a:lnTo>
                  <a:lnTo>
                    <a:pt x="5613" y="911"/>
                  </a:lnTo>
                  <a:lnTo>
                    <a:pt x="5421" y="1026"/>
                  </a:lnTo>
                  <a:lnTo>
                    <a:pt x="5230" y="1112"/>
                  </a:lnTo>
                  <a:lnTo>
                    <a:pt x="5029" y="1189"/>
                  </a:lnTo>
                  <a:lnTo>
                    <a:pt x="4827" y="1256"/>
                  </a:lnTo>
                  <a:lnTo>
                    <a:pt x="4617" y="1304"/>
                  </a:lnTo>
                  <a:lnTo>
                    <a:pt x="4406" y="1342"/>
                  </a:lnTo>
                  <a:lnTo>
                    <a:pt x="4195" y="1351"/>
                  </a:lnTo>
                  <a:lnTo>
                    <a:pt x="3985" y="1351"/>
                  </a:lnTo>
                  <a:lnTo>
                    <a:pt x="3764" y="1342"/>
                  </a:lnTo>
                  <a:lnTo>
                    <a:pt x="3544" y="1304"/>
                  </a:lnTo>
                  <a:lnTo>
                    <a:pt x="2663" y="2280"/>
                  </a:lnTo>
                  <a:lnTo>
                    <a:pt x="2280" y="2692"/>
                  </a:lnTo>
                  <a:lnTo>
                    <a:pt x="1906" y="3123"/>
                  </a:lnTo>
                  <a:lnTo>
                    <a:pt x="1628" y="3439"/>
                  </a:lnTo>
                  <a:lnTo>
                    <a:pt x="1341" y="3794"/>
                  </a:lnTo>
                  <a:lnTo>
                    <a:pt x="1034" y="4167"/>
                  </a:lnTo>
                  <a:lnTo>
                    <a:pt x="747" y="4531"/>
                  </a:lnTo>
                  <a:lnTo>
                    <a:pt x="479" y="4867"/>
                  </a:lnTo>
                  <a:lnTo>
                    <a:pt x="268" y="5164"/>
                  </a:lnTo>
                  <a:lnTo>
                    <a:pt x="115" y="5393"/>
                  </a:lnTo>
                  <a:lnTo>
                    <a:pt x="67" y="5470"/>
                  </a:lnTo>
                  <a:lnTo>
                    <a:pt x="38" y="5527"/>
                  </a:lnTo>
                  <a:lnTo>
                    <a:pt x="10" y="5662"/>
                  </a:lnTo>
                  <a:lnTo>
                    <a:pt x="0" y="5777"/>
                  </a:lnTo>
                  <a:lnTo>
                    <a:pt x="10" y="5824"/>
                  </a:lnTo>
                  <a:lnTo>
                    <a:pt x="19" y="5863"/>
                  </a:lnTo>
                  <a:lnTo>
                    <a:pt x="38" y="5901"/>
                  </a:lnTo>
                  <a:lnTo>
                    <a:pt x="57" y="5930"/>
                  </a:lnTo>
                  <a:lnTo>
                    <a:pt x="86" y="5958"/>
                  </a:lnTo>
                  <a:lnTo>
                    <a:pt x="115" y="5968"/>
                  </a:lnTo>
                  <a:lnTo>
                    <a:pt x="163" y="5987"/>
                  </a:lnTo>
                  <a:lnTo>
                    <a:pt x="201" y="5997"/>
                  </a:lnTo>
                  <a:lnTo>
                    <a:pt x="316" y="5987"/>
                  </a:lnTo>
                  <a:lnTo>
                    <a:pt x="441" y="5968"/>
                  </a:lnTo>
                  <a:lnTo>
                    <a:pt x="603" y="5920"/>
                  </a:lnTo>
                  <a:lnTo>
                    <a:pt x="785" y="5844"/>
                  </a:lnTo>
                  <a:lnTo>
                    <a:pt x="987" y="5757"/>
                  </a:lnTo>
                  <a:lnTo>
                    <a:pt x="1216" y="5642"/>
                  </a:lnTo>
                  <a:lnTo>
                    <a:pt x="1465" y="5499"/>
                  </a:lnTo>
                  <a:lnTo>
                    <a:pt x="1743" y="5336"/>
                  </a:lnTo>
                  <a:lnTo>
                    <a:pt x="2050" y="5154"/>
                  </a:lnTo>
                  <a:lnTo>
                    <a:pt x="2375" y="4953"/>
                  </a:lnTo>
                  <a:lnTo>
                    <a:pt x="2806" y="4665"/>
                  </a:lnTo>
                  <a:lnTo>
                    <a:pt x="3228" y="4359"/>
                  </a:lnTo>
                  <a:lnTo>
                    <a:pt x="3640" y="4062"/>
                  </a:lnTo>
                  <a:lnTo>
                    <a:pt x="4013" y="3765"/>
                  </a:lnTo>
                  <a:lnTo>
                    <a:pt x="4358" y="3497"/>
                  </a:lnTo>
                  <a:lnTo>
                    <a:pt x="4655" y="3248"/>
                  </a:lnTo>
                  <a:lnTo>
                    <a:pt x="5086" y="2884"/>
                  </a:lnTo>
                  <a:lnTo>
                    <a:pt x="5172" y="2798"/>
                  </a:lnTo>
                  <a:lnTo>
                    <a:pt x="5268" y="2664"/>
                  </a:lnTo>
                  <a:lnTo>
                    <a:pt x="5383" y="2501"/>
                  </a:lnTo>
                  <a:lnTo>
                    <a:pt x="5507" y="2300"/>
                  </a:lnTo>
                  <a:lnTo>
                    <a:pt x="5785" y="1830"/>
                  </a:lnTo>
                  <a:lnTo>
                    <a:pt x="6063" y="1332"/>
                  </a:lnTo>
                  <a:lnTo>
                    <a:pt x="6322" y="844"/>
                  </a:lnTo>
                  <a:lnTo>
                    <a:pt x="6542" y="422"/>
                  </a:lnTo>
                  <a:lnTo>
                    <a:pt x="6743" y="30"/>
                  </a:lnTo>
                  <a:lnTo>
                    <a:pt x="6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954;p26">
              <a:extLst>
                <a:ext uri="{FF2B5EF4-FFF2-40B4-BE49-F238E27FC236}">
                  <a16:creationId xmlns:a16="http://schemas.microsoft.com/office/drawing/2014/main" id="{48814998-0D1D-6163-5FA1-6EA80535C0D9}"/>
                </a:ext>
              </a:extLst>
            </p:cNvPr>
            <p:cNvSpPr/>
            <p:nvPr/>
          </p:nvSpPr>
          <p:spPr>
            <a:xfrm>
              <a:off x="7608607" y="1993179"/>
              <a:ext cx="739176" cy="1192404"/>
            </a:xfrm>
            <a:custGeom>
              <a:avLst/>
              <a:gdLst/>
              <a:ahLst/>
              <a:cxnLst/>
              <a:rect l="l" t="t" r="r" b="b"/>
              <a:pathLst>
                <a:path w="18793" h="30316" extrusionOk="0">
                  <a:moveTo>
                    <a:pt x="9310" y="1"/>
                  </a:moveTo>
                  <a:lnTo>
                    <a:pt x="9081" y="10"/>
                  </a:lnTo>
                  <a:lnTo>
                    <a:pt x="8870" y="20"/>
                  </a:lnTo>
                  <a:lnTo>
                    <a:pt x="8669" y="49"/>
                  </a:lnTo>
                  <a:lnTo>
                    <a:pt x="8496" y="68"/>
                  </a:lnTo>
                  <a:lnTo>
                    <a:pt x="8190" y="125"/>
                  </a:lnTo>
                  <a:lnTo>
                    <a:pt x="7960" y="183"/>
                  </a:lnTo>
                  <a:lnTo>
                    <a:pt x="7816" y="231"/>
                  </a:lnTo>
                  <a:lnTo>
                    <a:pt x="7768" y="250"/>
                  </a:lnTo>
                  <a:lnTo>
                    <a:pt x="7653" y="355"/>
                  </a:lnTo>
                  <a:lnTo>
                    <a:pt x="7500" y="460"/>
                  </a:lnTo>
                  <a:lnTo>
                    <a:pt x="7318" y="566"/>
                  </a:lnTo>
                  <a:lnTo>
                    <a:pt x="7117" y="681"/>
                  </a:lnTo>
                  <a:lnTo>
                    <a:pt x="6887" y="796"/>
                  </a:lnTo>
                  <a:lnTo>
                    <a:pt x="6629" y="901"/>
                  </a:lnTo>
                  <a:lnTo>
                    <a:pt x="6351" y="1016"/>
                  </a:lnTo>
                  <a:lnTo>
                    <a:pt x="6044" y="1121"/>
                  </a:lnTo>
                  <a:lnTo>
                    <a:pt x="5719" y="1227"/>
                  </a:lnTo>
                  <a:lnTo>
                    <a:pt x="5383" y="1322"/>
                  </a:lnTo>
                  <a:lnTo>
                    <a:pt x="5019" y="1418"/>
                  </a:lnTo>
                  <a:lnTo>
                    <a:pt x="4646" y="1504"/>
                  </a:lnTo>
                  <a:lnTo>
                    <a:pt x="4253" y="1581"/>
                  </a:lnTo>
                  <a:lnTo>
                    <a:pt x="3851" y="1658"/>
                  </a:lnTo>
                  <a:lnTo>
                    <a:pt x="3439" y="1715"/>
                  </a:lnTo>
                  <a:lnTo>
                    <a:pt x="3008" y="1773"/>
                  </a:lnTo>
                  <a:lnTo>
                    <a:pt x="2807" y="1801"/>
                  </a:lnTo>
                  <a:lnTo>
                    <a:pt x="2615" y="1849"/>
                  </a:lnTo>
                  <a:lnTo>
                    <a:pt x="2520" y="1878"/>
                  </a:lnTo>
                  <a:lnTo>
                    <a:pt x="2433" y="1907"/>
                  </a:lnTo>
                  <a:lnTo>
                    <a:pt x="2357" y="1955"/>
                  </a:lnTo>
                  <a:lnTo>
                    <a:pt x="2280" y="1993"/>
                  </a:lnTo>
                  <a:lnTo>
                    <a:pt x="2203" y="2041"/>
                  </a:lnTo>
                  <a:lnTo>
                    <a:pt x="2136" y="2098"/>
                  </a:lnTo>
                  <a:lnTo>
                    <a:pt x="2069" y="2156"/>
                  </a:lnTo>
                  <a:lnTo>
                    <a:pt x="2002" y="2223"/>
                  </a:lnTo>
                  <a:lnTo>
                    <a:pt x="1945" y="2299"/>
                  </a:lnTo>
                  <a:lnTo>
                    <a:pt x="1887" y="2376"/>
                  </a:lnTo>
                  <a:lnTo>
                    <a:pt x="1840" y="2462"/>
                  </a:lnTo>
                  <a:lnTo>
                    <a:pt x="1782" y="2548"/>
                  </a:lnTo>
                  <a:lnTo>
                    <a:pt x="1696" y="2759"/>
                  </a:lnTo>
                  <a:lnTo>
                    <a:pt x="1619" y="2989"/>
                  </a:lnTo>
                  <a:lnTo>
                    <a:pt x="1552" y="3248"/>
                  </a:lnTo>
                  <a:lnTo>
                    <a:pt x="1495" y="3545"/>
                  </a:lnTo>
                  <a:lnTo>
                    <a:pt x="1447" y="3861"/>
                  </a:lnTo>
                  <a:lnTo>
                    <a:pt x="1418" y="4225"/>
                  </a:lnTo>
                  <a:lnTo>
                    <a:pt x="1389" y="4617"/>
                  </a:lnTo>
                  <a:lnTo>
                    <a:pt x="1370" y="5048"/>
                  </a:lnTo>
                  <a:lnTo>
                    <a:pt x="1361" y="5527"/>
                  </a:lnTo>
                  <a:lnTo>
                    <a:pt x="1361" y="6035"/>
                  </a:lnTo>
                  <a:lnTo>
                    <a:pt x="1370" y="6590"/>
                  </a:lnTo>
                  <a:lnTo>
                    <a:pt x="1380" y="7184"/>
                  </a:lnTo>
                  <a:lnTo>
                    <a:pt x="1418" y="8516"/>
                  </a:lnTo>
                  <a:lnTo>
                    <a:pt x="1476" y="10039"/>
                  </a:lnTo>
                  <a:lnTo>
                    <a:pt x="1638" y="13697"/>
                  </a:lnTo>
                  <a:lnTo>
                    <a:pt x="1725" y="15862"/>
                  </a:lnTo>
                  <a:lnTo>
                    <a:pt x="1820" y="18266"/>
                  </a:lnTo>
                  <a:lnTo>
                    <a:pt x="1820" y="18716"/>
                  </a:lnTo>
                  <a:lnTo>
                    <a:pt x="1811" y="19157"/>
                  </a:lnTo>
                  <a:lnTo>
                    <a:pt x="1782" y="19598"/>
                  </a:lnTo>
                  <a:lnTo>
                    <a:pt x="1744" y="20029"/>
                  </a:lnTo>
                  <a:lnTo>
                    <a:pt x="1686" y="20469"/>
                  </a:lnTo>
                  <a:lnTo>
                    <a:pt x="1619" y="20900"/>
                  </a:lnTo>
                  <a:lnTo>
                    <a:pt x="1543" y="21322"/>
                  </a:lnTo>
                  <a:lnTo>
                    <a:pt x="1456" y="21743"/>
                  </a:lnTo>
                  <a:lnTo>
                    <a:pt x="1361" y="22164"/>
                  </a:lnTo>
                  <a:lnTo>
                    <a:pt x="1265" y="22586"/>
                  </a:lnTo>
                  <a:lnTo>
                    <a:pt x="1054" y="23410"/>
                  </a:lnTo>
                  <a:lnTo>
                    <a:pt x="614" y="24990"/>
                  </a:lnTo>
                  <a:lnTo>
                    <a:pt x="412" y="25747"/>
                  </a:lnTo>
                  <a:lnTo>
                    <a:pt x="326" y="26120"/>
                  </a:lnTo>
                  <a:lnTo>
                    <a:pt x="240" y="26484"/>
                  </a:lnTo>
                  <a:lnTo>
                    <a:pt x="173" y="26848"/>
                  </a:lnTo>
                  <a:lnTo>
                    <a:pt x="106" y="27203"/>
                  </a:lnTo>
                  <a:lnTo>
                    <a:pt x="58" y="27547"/>
                  </a:lnTo>
                  <a:lnTo>
                    <a:pt x="29" y="27883"/>
                  </a:lnTo>
                  <a:lnTo>
                    <a:pt x="10" y="28218"/>
                  </a:lnTo>
                  <a:lnTo>
                    <a:pt x="1" y="28544"/>
                  </a:lnTo>
                  <a:lnTo>
                    <a:pt x="20" y="28860"/>
                  </a:lnTo>
                  <a:lnTo>
                    <a:pt x="58" y="29166"/>
                  </a:lnTo>
                  <a:lnTo>
                    <a:pt x="77" y="29319"/>
                  </a:lnTo>
                  <a:lnTo>
                    <a:pt x="115" y="29463"/>
                  </a:lnTo>
                  <a:lnTo>
                    <a:pt x="154" y="29616"/>
                  </a:lnTo>
                  <a:lnTo>
                    <a:pt x="192" y="29760"/>
                  </a:lnTo>
                  <a:lnTo>
                    <a:pt x="240" y="29904"/>
                  </a:lnTo>
                  <a:lnTo>
                    <a:pt x="297" y="30047"/>
                  </a:lnTo>
                  <a:lnTo>
                    <a:pt x="355" y="30181"/>
                  </a:lnTo>
                  <a:lnTo>
                    <a:pt x="422" y="30315"/>
                  </a:lnTo>
                  <a:lnTo>
                    <a:pt x="15881" y="27394"/>
                  </a:lnTo>
                  <a:lnTo>
                    <a:pt x="16015" y="27318"/>
                  </a:lnTo>
                  <a:lnTo>
                    <a:pt x="16149" y="27222"/>
                  </a:lnTo>
                  <a:lnTo>
                    <a:pt x="16283" y="27107"/>
                  </a:lnTo>
                  <a:lnTo>
                    <a:pt x="16417" y="26973"/>
                  </a:lnTo>
                  <a:lnTo>
                    <a:pt x="16551" y="26819"/>
                  </a:lnTo>
                  <a:lnTo>
                    <a:pt x="16676" y="26647"/>
                  </a:lnTo>
                  <a:lnTo>
                    <a:pt x="16800" y="26465"/>
                  </a:lnTo>
                  <a:lnTo>
                    <a:pt x="16925" y="26254"/>
                  </a:lnTo>
                  <a:lnTo>
                    <a:pt x="17040" y="26034"/>
                  </a:lnTo>
                  <a:lnTo>
                    <a:pt x="17155" y="25804"/>
                  </a:lnTo>
                  <a:lnTo>
                    <a:pt x="17270" y="25555"/>
                  </a:lnTo>
                  <a:lnTo>
                    <a:pt x="17385" y="25287"/>
                  </a:lnTo>
                  <a:lnTo>
                    <a:pt x="17490" y="25000"/>
                  </a:lnTo>
                  <a:lnTo>
                    <a:pt x="17595" y="24712"/>
                  </a:lnTo>
                  <a:lnTo>
                    <a:pt x="17701" y="24406"/>
                  </a:lnTo>
                  <a:lnTo>
                    <a:pt x="17797" y="24080"/>
                  </a:lnTo>
                  <a:lnTo>
                    <a:pt x="17892" y="23745"/>
                  </a:lnTo>
                  <a:lnTo>
                    <a:pt x="17979" y="23410"/>
                  </a:lnTo>
                  <a:lnTo>
                    <a:pt x="18065" y="23046"/>
                  </a:lnTo>
                  <a:lnTo>
                    <a:pt x="18151" y="22682"/>
                  </a:lnTo>
                  <a:lnTo>
                    <a:pt x="18228" y="22308"/>
                  </a:lnTo>
                  <a:lnTo>
                    <a:pt x="18295" y="21925"/>
                  </a:lnTo>
                  <a:lnTo>
                    <a:pt x="18371" y="21523"/>
                  </a:lnTo>
                  <a:lnTo>
                    <a:pt x="18429" y="21120"/>
                  </a:lnTo>
                  <a:lnTo>
                    <a:pt x="18496" y="20709"/>
                  </a:lnTo>
                  <a:lnTo>
                    <a:pt x="18544" y="20287"/>
                  </a:lnTo>
                  <a:lnTo>
                    <a:pt x="18592" y="19866"/>
                  </a:lnTo>
                  <a:lnTo>
                    <a:pt x="18639" y="19425"/>
                  </a:lnTo>
                  <a:lnTo>
                    <a:pt x="18678" y="18985"/>
                  </a:lnTo>
                  <a:lnTo>
                    <a:pt x="18716" y="18544"/>
                  </a:lnTo>
                  <a:lnTo>
                    <a:pt x="18745" y="18094"/>
                  </a:lnTo>
                  <a:lnTo>
                    <a:pt x="18764" y="17634"/>
                  </a:lnTo>
                  <a:lnTo>
                    <a:pt x="18783" y="17174"/>
                  </a:lnTo>
                  <a:lnTo>
                    <a:pt x="18793" y="16715"/>
                  </a:lnTo>
                  <a:lnTo>
                    <a:pt x="18793" y="16245"/>
                  </a:lnTo>
                  <a:lnTo>
                    <a:pt x="18793" y="15776"/>
                  </a:lnTo>
                  <a:lnTo>
                    <a:pt x="18783" y="15307"/>
                  </a:lnTo>
                  <a:lnTo>
                    <a:pt x="18774" y="14837"/>
                  </a:lnTo>
                  <a:lnTo>
                    <a:pt x="18754" y="14368"/>
                  </a:lnTo>
                  <a:lnTo>
                    <a:pt x="18726" y="13889"/>
                  </a:lnTo>
                  <a:lnTo>
                    <a:pt x="18687" y="13420"/>
                  </a:lnTo>
                  <a:lnTo>
                    <a:pt x="18649" y="12941"/>
                  </a:lnTo>
                  <a:lnTo>
                    <a:pt x="18592" y="12471"/>
                  </a:lnTo>
                  <a:lnTo>
                    <a:pt x="18534" y="12002"/>
                  </a:lnTo>
                  <a:lnTo>
                    <a:pt x="18477" y="11533"/>
                  </a:lnTo>
                  <a:lnTo>
                    <a:pt x="18400" y="11063"/>
                  </a:lnTo>
                  <a:lnTo>
                    <a:pt x="18323" y="10594"/>
                  </a:lnTo>
                  <a:lnTo>
                    <a:pt x="18237" y="10134"/>
                  </a:lnTo>
                  <a:lnTo>
                    <a:pt x="18141" y="9684"/>
                  </a:lnTo>
                  <a:lnTo>
                    <a:pt x="18036" y="9234"/>
                  </a:lnTo>
                  <a:lnTo>
                    <a:pt x="17921" y="8784"/>
                  </a:lnTo>
                  <a:lnTo>
                    <a:pt x="17806" y="8343"/>
                  </a:lnTo>
                  <a:lnTo>
                    <a:pt x="17672" y="7903"/>
                  </a:lnTo>
                  <a:lnTo>
                    <a:pt x="17538" y="7481"/>
                  </a:lnTo>
                  <a:lnTo>
                    <a:pt x="17394" y="7060"/>
                  </a:lnTo>
                  <a:lnTo>
                    <a:pt x="17231" y="6638"/>
                  </a:lnTo>
                  <a:lnTo>
                    <a:pt x="17069" y="6236"/>
                  </a:lnTo>
                  <a:lnTo>
                    <a:pt x="16896" y="5834"/>
                  </a:lnTo>
                  <a:lnTo>
                    <a:pt x="16714" y="5451"/>
                  </a:lnTo>
                  <a:lnTo>
                    <a:pt x="16523" y="5068"/>
                  </a:lnTo>
                  <a:lnTo>
                    <a:pt x="16322" y="4704"/>
                  </a:lnTo>
                  <a:lnTo>
                    <a:pt x="16101" y="4349"/>
                  </a:lnTo>
                  <a:lnTo>
                    <a:pt x="15881" y="3995"/>
                  </a:lnTo>
                  <a:lnTo>
                    <a:pt x="15651" y="3660"/>
                  </a:lnTo>
                  <a:lnTo>
                    <a:pt x="15479" y="3430"/>
                  </a:lnTo>
                  <a:lnTo>
                    <a:pt x="15306" y="3209"/>
                  </a:lnTo>
                  <a:lnTo>
                    <a:pt x="15134" y="2999"/>
                  </a:lnTo>
                  <a:lnTo>
                    <a:pt x="14961" y="2798"/>
                  </a:lnTo>
                  <a:lnTo>
                    <a:pt x="14789" y="2596"/>
                  </a:lnTo>
                  <a:lnTo>
                    <a:pt x="14617" y="2414"/>
                  </a:lnTo>
                  <a:lnTo>
                    <a:pt x="14444" y="2232"/>
                  </a:lnTo>
                  <a:lnTo>
                    <a:pt x="14272" y="2070"/>
                  </a:lnTo>
                  <a:lnTo>
                    <a:pt x="14099" y="1907"/>
                  </a:lnTo>
                  <a:lnTo>
                    <a:pt x="13927" y="1754"/>
                  </a:lnTo>
                  <a:lnTo>
                    <a:pt x="13745" y="1610"/>
                  </a:lnTo>
                  <a:lnTo>
                    <a:pt x="13573" y="1476"/>
                  </a:lnTo>
                  <a:lnTo>
                    <a:pt x="13228" y="1227"/>
                  </a:lnTo>
                  <a:lnTo>
                    <a:pt x="12893" y="1006"/>
                  </a:lnTo>
                  <a:lnTo>
                    <a:pt x="12548" y="805"/>
                  </a:lnTo>
                  <a:lnTo>
                    <a:pt x="12213" y="633"/>
                  </a:lnTo>
                  <a:lnTo>
                    <a:pt x="11887" y="489"/>
                  </a:lnTo>
                  <a:lnTo>
                    <a:pt x="11561" y="365"/>
                  </a:lnTo>
                  <a:lnTo>
                    <a:pt x="11245" y="259"/>
                  </a:lnTo>
                  <a:lnTo>
                    <a:pt x="10939" y="183"/>
                  </a:lnTo>
                  <a:lnTo>
                    <a:pt x="10642" y="116"/>
                  </a:lnTo>
                  <a:lnTo>
                    <a:pt x="10345" y="68"/>
                  </a:lnTo>
                  <a:lnTo>
                    <a:pt x="10067" y="29"/>
                  </a:lnTo>
                  <a:lnTo>
                    <a:pt x="9799" y="10"/>
                  </a:lnTo>
                  <a:lnTo>
                    <a:pt x="9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955;p26">
              <a:extLst>
                <a:ext uri="{FF2B5EF4-FFF2-40B4-BE49-F238E27FC236}">
                  <a16:creationId xmlns:a16="http://schemas.microsoft.com/office/drawing/2014/main" id="{D1FC1841-BA51-A8B6-9FB7-EBF3093A8776}"/>
                </a:ext>
              </a:extLst>
            </p:cNvPr>
            <p:cNvSpPr/>
            <p:nvPr/>
          </p:nvSpPr>
          <p:spPr>
            <a:xfrm>
              <a:off x="7525342" y="3053669"/>
              <a:ext cx="716599" cy="360561"/>
            </a:xfrm>
            <a:custGeom>
              <a:avLst/>
              <a:gdLst/>
              <a:ahLst/>
              <a:cxnLst/>
              <a:rect l="l" t="t" r="r" b="b"/>
              <a:pathLst>
                <a:path w="18219" h="9167" extrusionOk="0">
                  <a:moveTo>
                    <a:pt x="1265" y="0"/>
                  </a:moveTo>
                  <a:lnTo>
                    <a:pt x="1208" y="163"/>
                  </a:lnTo>
                  <a:lnTo>
                    <a:pt x="1141" y="355"/>
                  </a:lnTo>
                  <a:lnTo>
                    <a:pt x="1016" y="805"/>
                  </a:lnTo>
                  <a:lnTo>
                    <a:pt x="882" y="1341"/>
                  </a:lnTo>
                  <a:lnTo>
                    <a:pt x="748" y="1954"/>
                  </a:lnTo>
                  <a:lnTo>
                    <a:pt x="623" y="2615"/>
                  </a:lnTo>
                  <a:lnTo>
                    <a:pt x="489" y="3314"/>
                  </a:lnTo>
                  <a:lnTo>
                    <a:pt x="374" y="4033"/>
                  </a:lnTo>
                  <a:lnTo>
                    <a:pt x="269" y="4770"/>
                  </a:lnTo>
                  <a:lnTo>
                    <a:pt x="173" y="5498"/>
                  </a:lnTo>
                  <a:lnTo>
                    <a:pt x="97" y="6207"/>
                  </a:lnTo>
                  <a:lnTo>
                    <a:pt x="39" y="6877"/>
                  </a:lnTo>
                  <a:lnTo>
                    <a:pt x="10" y="7490"/>
                  </a:lnTo>
                  <a:lnTo>
                    <a:pt x="1" y="7778"/>
                  </a:lnTo>
                  <a:lnTo>
                    <a:pt x="1" y="8046"/>
                  </a:lnTo>
                  <a:lnTo>
                    <a:pt x="10" y="8295"/>
                  </a:lnTo>
                  <a:lnTo>
                    <a:pt x="29" y="8525"/>
                  </a:lnTo>
                  <a:lnTo>
                    <a:pt x="49" y="8726"/>
                  </a:lnTo>
                  <a:lnTo>
                    <a:pt x="77" y="8898"/>
                  </a:lnTo>
                  <a:lnTo>
                    <a:pt x="125" y="9051"/>
                  </a:lnTo>
                  <a:lnTo>
                    <a:pt x="173" y="9166"/>
                  </a:lnTo>
                  <a:lnTo>
                    <a:pt x="10795" y="7318"/>
                  </a:lnTo>
                  <a:lnTo>
                    <a:pt x="11130" y="7251"/>
                  </a:lnTo>
                  <a:lnTo>
                    <a:pt x="11466" y="7174"/>
                  </a:lnTo>
                  <a:lnTo>
                    <a:pt x="11801" y="7078"/>
                  </a:lnTo>
                  <a:lnTo>
                    <a:pt x="12127" y="6983"/>
                  </a:lnTo>
                  <a:lnTo>
                    <a:pt x="12452" y="6868"/>
                  </a:lnTo>
                  <a:lnTo>
                    <a:pt x="12768" y="6743"/>
                  </a:lnTo>
                  <a:lnTo>
                    <a:pt x="13084" y="6609"/>
                  </a:lnTo>
                  <a:lnTo>
                    <a:pt x="13391" y="6456"/>
                  </a:lnTo>
                  <a:lnTo>
                    <a:pt x="13688" y="6303"/>
                  </a:lnTo>
                  <a:lnTo>
                    <a:pt x="13985" y="6130"/>
                  </a:lnTo>
                  <a:lnTo>
                    <a:pt x="14263" y="5958"/>
                  </a:lnTo>
                  <a:lnTo>
                    <a:pt x="14550" y="5766"/>
                  </a:lnTo>
                  <a:lnTo>
                    <a:pt x="14818" y="5575"/>
                  </a:lnTo>
                  <a:lnTo>
                    <a:pt x="15086" y="5364"/>
                  </a:lnTo>
                  <a:lnTo>
                    <a:pt x="15335" y="5144"/>
                  </a:lnTo>
                  <a:lnTo>
                    <a:pt x="15584" y="4923"/>
                  </a:lnTo>
                  <a:lnTo>
                    <a:pt x="15824" y="4693"/>
                  </a:lnTo>
                  <a:lnTo>
                    <a:pt x="16054" y="4444"/>
                  </a:lnTo>
                  <a:lnTo>
                    <a:pt x="16274" y="4195"/>
                  </a:lnTo>
                  <a:lnTo>
                    <a:pt x="16494" y="3937"/>
                  </a:lnTo>
                  <a:lnTo>
                    <a:pt x="16695" y="3669"/>
                  </a:lnTo>
                  <a:lnTo>
                    <a:pt x="16887" y="3400"/>
                  </a:lnTo>
                  <a:lnTo>
                    <a:pt x="17069" y="3113"/>
                  </a:lnTo>
                  <a:lnTo>
                    <a:pt x="17241" y="2826"/>
                  </a:lnTo>
                  <a:lnTo>
                    <a:pt x="17404" y="2529"/>
                  </a:lnTo>
                  <a:lnTo>
                    <a:pt x="17548" y="2222"/>
                  </a:lnTo>
                  <a:lnTo>
                    <a:pt x="17691" y="1916"/>
                  </a:lnTo>
                  <a:lnTo>
                    <a:pt x="17816" y="1600"/>
                  </a:lnTo>
                  <a:lnTo>
                    <a:pt x="17931" y="1284"/>
                  </a:lnTo>
                  <a:lnTo>
                    <a:pt x="18036" y="948"/>
                  </a:lnTo>
                  <a:lnTo>
                    <a:pt x="18123" y="623"/>
                  </a:lnTo>
                  <a:lnTo>
                    <a:pt x="18199" y="278"/>
                  </a:lnTo>
                  <a:lnTo>
                    <a:pt x="18218" y="211"/>
                  </a:lnTo>
                  <a:lnTo>
                    <a:pt x="17749" y="182"/>
                  </a:lnTo>
                  <a:lnTo>
                    <a:pt x="17136" y="163"/>
                  </a:lnTo>
                  <a:lnTo>
                    <a:pt x="15575" y="125"/>
                  </a:lnTo>
                  <a:lnTo>
                    <a:pt x="13611" y="86"/>
                  </a:lnTo>
                  <a:lnTo>
                    <a:pt x="11351" y="58"/>
                  </a:lnTo>
                  <a:lnTo>
                    <a:pt x="8889" y="29"/>
                  </a:lnTo>
                  <a:lnTo>
                    <a:pt x="6322" y="10"/>
                  </a:lnTo>
                  <a:lnTo>
                    <a:pt x="3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956;p26">
              <a:extLst>
                <a:ext uri="{FF2B5EF4-FFF2-40B4-BE49-F238E27FC236}">
                  <a16:creationId xmlns:a16="http://schemas.microsoft.com/office/drawing/2014/main" id="{48232E15-7A8D-3D05-3530-DDB665E534B4}"/>
                </a:ext>
              </a:extLst>
            </p:cNvPr>
            <p:cNvSpPr/>
            <p:nvPr/>
          </p:nvSpPr>
          <p:spPr>
            <a:xfrm>
              <a:off x="7773602" y="1679393"/>
              <a:ext cx="218925" cy="431399"/>
            </a:xfrm>
            <a:custGeom>
              <a:avLst/>
              <a:gdLst/>
              <a:ahLst/>
              <a:cxnLst/>
              <a:rect l="l" t="t" r="r" b="b"/>
              <a:pathLst>
                <a:path w="5566" h="10968" extrusionOk="0">
                  <a:moveTo>
                    <a:pt x="2204" y="0"/>
                  </a:moveTo>
                  <a:lnTo>
                    <a:pt x="1" y="3314"/>
                  </a:lnTo>
                  <a:lnTo>
                    <a:pt x="96" y="3669"/>
                  </a:lnTo>
                  <a:lnTo>
                    <a:pt x="173" y="4004"/>
                  </a:lnTo>
                  <a:lnTo>
                    <a:pt x="250" y="4339"/>
                  </a:lnTo>
                  <a:lnTo>
                    <a:pt x="317" y="4665"/>
                  </a:lnTo>
                  <a:lnTo>
                    <a:pt x="374" y="4981"/>
                  </a:lnTo>
                  <a:lnTo>
                    <a:pt x="422" y="5297"/>
                  </a:lnTo>
                  <a:lnTo>
                    <a:pt x="499" y="5881"/>
                  </a:lnTo>
                  <a:lnTo>
                    <a:pt x="556" y="6437"/>
                  </a:lnTo>
                  <a:lnTo>
                    <a:pt x="585" y="6954"/>
                  </a:lnTo>
                  <a:lnTo>
                    <a:pt x="595" y="7433"/>
                  </a:lnTo>
                  <a:lnTo>
                    <a:pt x="595" y="7864"/>
                  </a:lnTo>
                  <a:lnTo>
                    <a:pt x="575" y="8247"/>
                  </a:lnTo>
                  <a:lnTo>
                    <a:pt x="556" y="8592"/>
                  </a:lnTo>
                  <a:lnTo>
                    <a:pt x="528" y="8889"/>
                  </a:lnTo>
                  <a:lnTo>
                    <a:pt x="499" y="9128"/>
                  </a:lnTo>
                  <a:lnTo>
                    <a:pt x="441" y="9463"/>
                  </a:lnTo>
                  <a:lnTo>
                    <a:pt x="413" y="9578"/>
                  </a:lnTo>
                  <a:lnTo>
                    <a:pt x="413" y="9770"/>
                  </a:lnTo>
                  <a:lnTo>
                    <a:pt x="422" y="9952"/>
                  </a:lnTo>
                  <a:lnTo>
                    <a:pt x="451" y="10115"/>
                  </a:lnTo>
                  <a:lnTo>
                    <a:pt x="489" y="10258"/>
                  </a:lnTo>
                  <a:lnTo>
                    <a:pt x="528" y="10392"/>
                  </a:lnTo>
                  <a:lnTo>
                    <a:pt x="585" y="10507"/>
                  </a:lnTo>
                  <a:lnTo>
                    <a:pt x="652" y="10603"/>
                  </a:lnTo>
                  <a:lnTo>
                    <a:pt x="729" y="10699"/>
                  </a:lnTo>
                  <a:lnTo>
                    <a:pt x="815" y="10766"/>
                  </a:lnTo>
                  <a:lnTo>
                    <a:pt x="911" y="10833"/>
                  </a:lnTo>
                  <a:lnTo>
                    <a:pt x="1006" y="10881"/>
                  </a:lnTo>
                  <a:lnTo>
                    <a:pt x="1112" y="10919"/>
                  </a:lnTo>
                  <a:lnTo>
                    <a:pt x="1227" y="10948"/>
                  </a:lnTo>
                  <a:lnTo>
                    <a:pt x="1351" y="10958"/>
                  </a:lnTo>
                  <a:lnTo>
                    <a:pt x="1476" y="10967"/>
                  </a:lnTo>
                  <a:lnTo>
                    <a:pt x="1610" y="10958"/>
                  </a:lnTo>
                  <a:lnTo>
                    <a:pt x="1744" y="10948"/>
                  </a:lnTo>
                  <a:lnTo>
                    <a:pt x="1888" y="10919"/>
                  </a:lnTo>
                  <a:lnTo>
                    <a:pt x="2031" y="10890"/>
                  </a:lnTo>
                  <a:lnTo>
                    <a:pt x="2175" y="10852"/>
                  </a:lnTo>
                  <a:lnTo>
                    <a:pt x="2328" y="10804"/>
                  </a:lnTo>
                  <a:lnTo>
                    <a:pt x="2481" y="10747"/>
                  </a:lnTo>
                  <a:lnTo>
                    <a:pt x="2788" y="10622"/>
                  </a:lnTo>
                  <a:lnTo>
                    <a:pt x="3094" y="10469"/>
                  </a:lnTo>
                  <a:lnTo>
                    <a:pt x="3401" y="10297"/>
                  </a:lnTo>
                  <a:lnTo>
                    <a:pt x="3707" y="10105"/>
                  </a:lnTo>
                  <a:lnTo>
                    <a:pt x="3995" y="9904"/>
                  </a:lnTo>
                  <a:lnTo>
                    <a:pt x="4177" y="9770"/>
                  </a:lnTo>
                  <a:lnTo>
                    <a:pt x="4349" y="9636"/>
                  </a:lnTo>
                  <a:lnTo>
                    <a:pt x="4512" y="9492"/>
                  </a:lnTo>
                  <a:lnTo>
                    <a:pt x="4656" y="9348"/>
                  </a:lnTo>
                  <a:lnTo>
                    <a:pt x="4799" y="9205"/>
                  </a:lnTo>
                  <a:lnTo>
                    <a:pt x="4924" y="9071"/>
                  </a:lnTo>
                  <a:lnTo>
                    <a:pt x="5154" y="8802"/>
                  </a:lnTo>
                  <a:lnTo>
                    <a:pt x="5336" y="8573"/>
                  </a:lnTo>
                  <a:lnTo>
                    <a:pt x="5460" y="8391"/>
                  </a:lnTo>
                  <a:lnTo>
                    <a:pt x="5566" y="8237"/>
                  </a:lnTo>
                  <a:lnTo>
                    <a:pt x="5336" y="7998"/>
                  </a:lnTo>
                  <a:lnTo>
                    <a:pt x="5115" y="7739"/>
                  </a:lnTo>
                  <a:lnTo>
                    <a:pt x="4895" y="7471"/>
                  </a:lnTo>
                  <a:lnTo>
                    <a:pt x="4694" y="7184"/>
                  </a:lnTo>
                  <a:lnTo>
                    <a:pt x="4502" y="6887"/>
                  </a:lnTo>
                  <a:lnTo>
                    <a:pt x="4311" y="6571"/>
                  </a:lnTo>
                  <a:lnTo>
                    <a:pt x="4138" y="6255"/>
                  </a:lnTo>
                  <a:lnTo>
                    <a:pt x="3966" y="5919"/>
                  </a:lnTo>
                  <a:lnTo>
                    <a:pt x="3813" y="5584"/>
                  </a:lnTo>
                  <a:lnTo>
                    <a:pt x="3660" y="5249"/>
                  </a:lnTo>
                  <a:lnTo>
                    <a:pt x="3516" y="4904"/>
                  </a:lnTo>
                  <a:lnTo>
                    <a:pt x="3382" y="4559"/>
                  </a:lnTo>
                  <a:lnTo>
                    <a:pt x="3257" y="4215"/>
                  </a:lnTo>
                  <a:lnTo>
                    <a:pt x="3142" y="3879"/>
                  </a:lnTo>
                  <a:lnTo>
                    <a:pt x="3037" y="3544"/>
                  </a:lnTo>
                  <a:lnTo>
                    <a:pt x="2932" y="3209"/>
                  </a:lnTo>
                  <a:lnTo>
                    <a:pt x="2750" y="2567"/>
                  </a:lnTo>
                  <a:lnTo>
                    <a:pt x="2596" y="1964"/>
                  </a:lnTo>
                  <a:lnTo>
                    <a:pt x="2472" y="1427"/>
                  </a:lnTo>
                  <a:lnTo>
                    <a:pt x="2376" y="948"/>
                  </a:lnTo>
                  <a:lnTo>
                    <a:pt x="2299" y="556"/>
                  </a:lnTo>
                  <a:lnTo>
                    <a:pt x="2242" y="259"/>
                  </a:lnTo>
                  <a:lnTo>
                    <a:pt x="2204"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957;p26">
              <a:extLst>
                <a:ext uri="{FF2B5EF4-FFF2-40B4-BE49-F238E27FC236}">
                  <a16:creationId xmlns:a16="http://schemas.microsoft.com/office/drawing/2014/main" id="{8B8546E0-FD96-3FB5-D8D9-8FF9F9CC2F46}"/>
                </a:ext>
              </a:extLst>
            </p:cNvPr>
            <p:cNvSpPr/>
            <p:nvPr/>
          </p:nvSpPr>
          <p:spPr>
            <a:xfrm>
              <a:off x="7603337" y="1639826"/>
              <a:ext cx="309350" cy="325516"/>
            </a:xfrm>
            <a:custGeom>
              <a:avLst/>
              <a:gdLst/>
              <a:ahLst/>
              <a:cxnLst/>
              <a:rect l="l" t="t" r="r" b="b"/>
              <a:pathLst>
                <a:path w="7865" h="8276" extrusionOk="0">
                  <a:moveTo>
                    <a:pt x="6169" y="0"/>
                  </a:moveTo>
                  <a:lnTo>
                    <a:pt x="6015" y="29"/>
                  </a:lnTo>
                  <a:lnTo>
                    <a:pt x="5853" y="58"/>
                  </a:lnTo>
                  <a:lnTo>
                    <a:pt x="5517" y="154"/>
                  </a:lnTo>
                  <a:lnTo>
                    <a:pt x="5335" y="192"/>
                  </a:lnTo>
                  <a:lnTo>
                    <a:pt x="5153" y="230"/>
                  </a:lnTo>
                  <a:lnTo>
                    <a:pt x="4962" y="259"/>
                  </a:lnTo>
                  <a:lnTo>
                    <a:pt x="4761" y="278"/>
                  </a:lnTo>
                  <a:lnTo>
                    <a:pt x="4358" y="297"/>
                  </a:lnTo>
                  <a:lnTo>
                    <a:pt x="3947" y="326"/>
                  </a:lnTo>
                  <a:lnTo>
                    <a:pt x="3535" y="364"/>
                  </a:lnTo>
                  <a:lnTo>
                    <a:pt x="3123" y="412"/>
                  </a:lnTo>
                  <a:lnTo>
                    <a:pt x="2721" y="470"/>
                  </a:lnTo>
                  <a:lnTo>
                    <a:pt x="2328" y="527"/>
                  </a:lnTo>
                  <a:lnTo>
                    <a:pt x="1590" y="652"/>
                  </a:lnTo>
                  <a:lnTo>
                    <a:pt x="949" y="767"/>
                  </a:lnTo>
                  <a:lnTo>
                    <a:pt x="451" y="872"/>
                  </a:lnTo>
                  <a:lnTo>
                    <a:pt x="0" y="968"/>
                  </a:lnTo>
                  <a:lnTo>
                    <a:pt x="144" y="1408"/>
                  </a:lnTo>
                  <a:lnTo>
                    <a:pt x="508" y="2510"/>
                  </a:lnTo>
                  <a:lnTo>
                    <a:pt x="738" y="3190"/>
                  </a:lnTo>
                  <a:lnTo>
                    <a:pt x="997" y="3908"/>
                  </a:lnTo>
                  <a:lnTo>
                    <a:pt x="1265" y="4617"/>
                  </a:lnTo>
                  <a:lnTo>
                    <a:pt x="1533" y="5268"/>
                  </a:lnTo>
                  <a:lnTo>
                    <a:pt x="1638" y="5508"/>
                  </a:lnTo>
                  <a:lnTo>
                    <a:pt x="1763" y="5757"/>
                  </a:lnTo>
                  <a:lnTo>
                    <a:pt x="1916" y="5996"/>
                  </a:lnTo>
                  <a:lnTo>
                    <a:pt x="2079" y="6255"/>
                  </a:lnTo>
                  <a:lnTo>
                    <a:pt x="2261" y="6494"/>
                  </a:lnTo>
                  <a:lnTo>
                    <a:pt x="2452" y="6743"/>
                  </a:lnTo>
                  <a:lnTo>
                    <a:pt x="2654" y="6983"/>
                  </a:lnTo>
                  <a:lnTo>
                    <a:pt x="2874" y="7203"/>
                  </a:lnTo>
                  <a:lnTo>
                    <a:pt x="3094" y="7414"/>
                  </a:lnTo>
                  <a:lnTo>
                    <a:pt x="3324" y="7615"/>
                  </a:lnTo>
                  <a:lnTo>
                    <a:pt x="3563" y="7787"/>
                  </a:lnTo>
                  <a:lnTo>
                    <a:pt x="3803" y="7941"/>
                  </a:lnTo>
                  <a:lnTo>
                    <a:pt x="3927" y="8008"/>
                  </a:lnTo>
                  <a:lnTo>
                    <a:pt x="4052" y="8075"/>
                  </a:lnTo>
                  <a:lnTo>
                    <a:pt x="4176" y="8123"/>
                  </a:lnTo>
                  <a:lnTo>
                    <a:pt x="4291" y="8171"/>
                  </a:lnTo>
                  <a:lnTo>
                    <a:pt x="4416" y="8209"/>
                  </a:lnTo>
                  <a:lnTo>
                    <a:pt x="4540" y="8238"/>
                  </a:lnTo>
                  <a:lnTo>
                    <a:pt x="4665" y="8257"/>
                  </a:lnTo>
                  <a:lnTo>
                    <a:pt x="4780" y="8276"/>
                  </a:lnTo>
                  <a:lnTo>
                    <a:pt x="4943" y="8276"/>
                  </a:lnTo>
                  <a:lnTo>
                    <a:pt x="5106" y="8257"/>
                  </a:lnTo>
                  <a:lnTo>
                    <a:pt x="5259" y="8218"/>
                  </a:lnTo>
                  <a:lnTo>
                    <a:pt x="5412" y="8171"/>
                  </a:lnTo>
                  <a:lnTo>
                    <a:pt x="5556" y="8113"/>
                  </a:lnTo>
                  <a:lnTo>
                    <a:pt x="5709" y="8036"/>
                  </a:lnTo>
                  <a:lnTo>
                    <a:pt x="5843" y="7950"/>
                  </a:lnTo>
                  <a:lnTo>
                    <a:pt x="5987" y="7855"/>
                  </a:lnTo>
                  <a:lnTo>
                    <a:pt x="6111" y="7749"/>
                  </a:lnTo>
                  <a:lnTo>
                    <a:pt x="6236" y="7634"/>
                  </a:lnTo>
                  <a:lnTo>
                    <a:pt x="6360" y="7519"/>
                  </a:lnTo>
                  <a:lnTo>
                    <a:pt x="6475" y="7395"/>
                  </a:lnTo>
                  <a:lnTo>
                    <a:pt x="6581" y="7280"/>
                  </a:lnTo>
                  <a:lnTo>
                    <a:pt x="6676" y="7155"/>
                  </a:lnTo>
                  <a:lnTo>
                    <a:pt x="6849" y="6906"/>
                  </a:lnTo>
                  <a:lnTo>
                    <a:pt x="7021" y="6629"/>
                  </a:lnTo>
                  <a:lnTo>
                    <a:pt x="7174" y="6360"/>
                  </a:lnTo>
                  <a:lnTo>
                    <a:pt x="7308" y="6083"/>
                  </a:lnTo>
                  <a:lnTo>
                    <a:pt x="7423" y="5814"/>
                  </a:lnTo>
                  <a:lnTo>
                    <a:pt x="7529" y="5556"/>
                  </a:lnTo>
                  <a:lnTo>
                    <a:pt x="7615" y="5288"/>
                  </a:lnTo>
                  <a:lnTo>
                    <a:pt x="7682" y="5029"/>
                  </a:lnTo>
                  <a:lnTo>
                    <a:pt x="7749" y="4780"/>
                  </a:lnTo>
                  <a:lnTo>
                    <a:pt x="7787" y="4531"/>
                  </a:lnTo>
                  <a:lnTo>
                    <a:pt x="7826" y="4282"/>
                  </a:lnTo>
                  <a:lnTo>
                    <a:pt x="7845" y="4042"/>
                  </a:lnTo>
                  <a:lnTo>
                    <a:pt x="7854" y="3813"/>
                  </a:lnTo>
                  <a:lnTo>
                    <a:pt x="7864" y="3583"/>
                  </a:lnTo>
                  <a:lnTo>
                    <a:pt x="7854" y="3372"/>
                  </a:lnTo>
                  <a:lnTo>
                    <a:pt x="7845" y="3161"/>
                  </a:lnTo>
                  <a:lnTo>
                    <a:pt x="7826" y="2960"/>
                  </a:lnTo>
                  <a:lnTo>
                    <a:pt x="7797" y="2759"/>
                  </a:lnTo>
                  <a:lnTo>
                    <a:pt x="7768" y="2577"/>
                  </a:lnTo>
                  <a:lnTo>
                    <a:pt x="7701" y="2242"/>
                  </a:lnTo>
                  <a:lnTo>
                    <a:pt x="7625" y="1945"/>
                  </a:lnTo>
                  <a:lnTo>
                    <a:pt x="7548" y="1686"/>
                  </a:lnTo>
                  <a:lnTo>
                    <a:pt x="7471" y="1485"/>
                  </a:lnTo>
                  <a:lnTo>
                    <a:pt x="7404" y="1341"/>
                  </a:lnTo>
                  <a:lnTo>
                    <a:pt x="7347" y="1217"/>
                  </a:lnTo>
                  <a:lnTo>
                    <a:pt x="7270" y="987"/>
                  </a:lnTo>
                  <a:lnTo>
                    <a:pt x="7194" y="776"/>
                  </a:lnTo>
                  <a:lnTo>
                    <a:pt x="7136" y="661"/>
                  </a:lnTo>
                  <a:lnTo>
                    <a:pt x="7079" y="546"/>
                  </a:lnTo>
                  <a:lnTo>
                    <a:pt x="7031" y="451"/>
                  </a:lnTo>
                  <a:lnTo>
                    <a:pt x="6964" y="364"/>
                  </a:lnTo>
                  <a:lnTo>
                    <a:pt x="6906" y="288"/>
                  </a:lnTo>
                  <a:lnTo>
                    <a:pt x="6849" y="221"/>
                  </a:lnTo>
                  <a:lnTo>
                    <a:pt x="6782" y="173"/>
                  </a:lnTo>
                  <a:lnTo>
                    <a:pt x="6724" y="125"/>
                  </a:lnTo>
                  <a:lnTo>
                    <a:pt x="6657" y="87"/>
                  </a:lnTo>
                  <a:lnTo>
                    <a:pt x="6590" y="48"/>
                  </a:lnTo>
                  <a:lnTo>
                    <a:pt x="6523" y="29"/>
                  </a:lnTo>
                  <a:lnTo>
                    <a:pt x="6456" y="10"/>
                  </a:lnTo>
                  <a:lnTo>
                    <a:pt x="6389"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958;p26">
              <a:extLst>
                <a:ext uri="{FF2B5EF4-FFF2-40B4-BE49-F238E27FC236}">
                  <a16:creationId xmlns:a16="http://schemas.microsoft.com/office/drawing/2014/main" id="{E710487F-8337-0A40-3DDE-774A840C61D6}"/>
                </a:ext>
              </a:extLst>
            </p:cNvPr>
            <p:cNvSpPr/>
            <p:nvPr/>
          </p:nvSpPr>
          <p:spPr>
            <a:xfrm>
              <a:off x="7868902" y="1648479"/>
              <a:ext cx="64112" cy="110052"/>
            </a:xfrm>
            <a:custGeom>
              <a:avLst/>
              <a:gdLst/>
              <a:ahLst/>
              <a:cxnLst/>
              <a:rect l="l" t="t" r="r" b="b"/>
              <a:pathLst>
                <a:path w="1630" h="2798" extrusionOk="0">
                  <a:moveTo>
                    <a:pt x="624" y="1"/>
                  </a:moveTo>
                  <a:lnTo>
                    <a:pt x="547" y="10"/>
                  </a:lnTo>
                  <a:lnTo>
                    <a:pt x="470" y="29"/>
                  </a:lnTo>
                  <a:lnTo>
                    <a:pt x="394" y="68"/>
                  </a:lnTo>
                  <a:lnTo>
                    <a:pt x="327" y="116"/>
                  </a:lnTo>
                  <a:lnTo>
                    <a:pt x="269" y="173"/>
                  </a:lnTo>
                  <a:lnTo>
                    <a:pt x="212" y="240"/>
                  </a:lnTo>
                  <a:lnTo>
                    <a:pt x="164" y="326"/>
                  </a:lnTo>
                  <a:lnTo>
                    <a:pt x="116" y="422"/>
                  </a:lnTo>
                  <a:lnTo>
                    <a:pt x="78" y="518"/>
                  </a:lnTo>
                  <a:lnTo>
                    <a:pt x="49" y="623"/>
                  </a:lnTo>
                  <a:lnTo>
                    <a:pt x="20" y="738"/>
                  </a:lnTo>
                  <a:lnTo>
                    <a:pt x="11" y="863"/>
                  </a:lnTo>
                  <a:lnTo>
                    <a:pt x="1" y="997"/>
                  </a:lnTo>
                  <a:lnTo>
                    <a:pt x="1" y="1121"/>
                  </a:lnTo>
                  <a:lnTo>
                    <a:pt x="1" y="1265"/>
                  </a:lnTo>
                  <a:lnTo>
                    <a:pt x="20" y="1399"/>
                  </a:lnTo>
                  <a:lnTo>
                    <a:pt x="39" y="1543"/>
                  </a:lnTo>
                  <a:lnTo>
                    <a:pt x="68" y="1686"/>
                  </a:lnTo>
                  <a:lnTo>
                    <a:pt x="106" y="1821"/>
                  </a:lnTo>
                  <a:lnTo>
                    <a:pt x="154" y="1955"/>
                  </a:lnTo>
                  <a:lnTo>
                    <a:pt x="202" y="2079"/>
                  </a:lnTo>
                  <a:lnTo>
                    <a:pt x="260" y="2194"/>
                  </a:lnTo>
                  <a:lnTo>
                    <a:pt x="327" y="2299"/>
                  </a:lnTo>
                  <a:lnTo>
                    <a:pt x="384" y="2395"/>
                  </a:lnTo>
                  <a:lnTo>
                    <a:pt x="461" y="2491"/>
                  </a:lnTo>
                  <a:lnTo>
                    <a:pt x="528" y="2568"/>
                  </a:lnTo>
                  <a:lnTo>
                    <a:pt x="604" y="2635"/>
                  </a:lnTo>
                  <a:lnTo>
                    <a:pt x="681" y="2692"/>
                  </a:lnTo>
                  <a:lnTo>
                    <a:pt x="758" y="2740"/>
                  </a:lnTo>
                  <a:lnTo>
                    <a:pt x="844" y="2769"/>
                  </a:lnTo>
                  <a:lnTo>
                    <a:pt x="920" y="2798"/>
                  </a:lnTo>
                  <a:lnTo>
                    <a:pt x="997" y="2798"/>
                  </a:lnTo>
                  <a:lnTo>
                    <a:pt x="1083" y="2788"/>
                  </a:lnTo>
                  <a:lnTo>
                    <a:pt x="1160" y="2769"/>
                  </a:lnTo>
                  <a:lnTo>
                    <a:pt x="1237" y="2731"/>
                  </a:lnTo>
                  <a:lnTo>
                    <a:pt x="1304" y="2683"/>
                  </a:lnTo>
                  <a:lnTo>
                    <a:pt x="1361" y="2625"/>
                  </a:lnTo>
                  <a:lnTo>
                    <a:pt x="1419" y="2549"/>
                  </a:lnTo>
                  <a:lnTo>
                    <a:pt x="1466" y="2472"/>
                  </a:lnTo>
                  <a:lnTo>
                    <a:pt x="1514" y="2376"/>
                  </a:lnTo>
                  <a:lnTo>
                    <a:pt x="1553" y="2280"/>
                  </a:lnTo>
                  <a:lnTo>
                    <a:pt x="1581" y="2175"/>
                  </a:lnTo>
                  <a:lnTo>
                    <a:pt x="1601" y="2050"/>
                  </a:lnTo>
                  <a:lnTo>
                    <a:pt x="1620" y="1936"/>
                  </a:lnTo>
                  <a:lnTo>
                    <a:pt x="1629" y="1801"/>
                  </a:lnTo>
                  <a:lnTo>
                    <a:pt x="1629" y="1667"/>
                  </a:lnTo>
                  <a:lnTo>
                    <a:pt x="1629" y="1533"/>
                  </a:lnTo>
                  <a:lnTo>
                    <a:pt x="1610" y="1390"/>
                  </a:lnTo>
                  <a:lnTo>
                    <a:pt x="1591" y="1246"/>
                  </a:lnTo>
                  <a:lnTo>
                    <a:pt x="1553" y="1112"/>
                  </a:lnTo>
                  <a:lnTo>
                    <a:pt x="1514" y="968"/>
                  </a:lnTo>
                  <a:lnTo>
                    <a:pt x="1476" y="844"/>
                  </a:lnTo>
                  <a:lnTo>
                    <a:pt x="1419" y="719"/>
                  </a:lnTo>
                  <a:lnTo>
                    <a:pt x="1371" y="604"/>
                  </a:lnTo>
                  <a:lnTo>
                    <a:pt x="1304" y="499"/>
                  </a:lnTo>
                  <a:lnTo>
                    <a:pt x="1237" y="393"/>
                  </a:lnTo>
                  <a:lnTo>
                    <a:pt x="1169" y="307"/>
                  </a:lnTo>
                  <a:lnTo>
                    <a:pt x="1102" y="231"/>
                  </a:lnTo>
                  <a:lnTo>
                    <a:pt x="1026" y="164"/>
                  </a:lnTo>
                  <a:lnTo>
                    <a:pt x="949" y="106"/>
                  </a:lnTo>
                  <a:lnTo>
                    <a:pt x="873" y="58"/>
                  </a:lnTo>
                  <a:lnTo>
                    <a:pt x="786" y="20"/>
                  </a:lnTo>
                  <a:lnTo>
                    <a:pt x="710"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959;p26">
              <a:extLst>
                <a:ext uri="{FF2B5EF4-FFF2-40B4-BE49-F238E27FC236}">
                  <a16:creationId xmlns:a16="http://schemas.microsoft.com/office/drawing/2014/main" id="{65AE5339-6BC6-AD93-4F03-C7342E4858F8}"/>
                </a:ext>
              </a:extLst>
            </p:cNvPr>
            <p:cNvSpPr/>
            <p:nvPr/>
          </p:nvSpPr>
          <p:spPr>
            <a:xfrm>
              <a:off x="7730652" y="1771311"/>
              <a:ext cx="42243" cy="79884"/>
            </a:xfrm>
            <a:custGeom>
              <a:avLst/>
              <a:gdLst/>
              <a:ahLst/>
              <a:cxnLst/>
              <a:rect l="l" t="t" r="r" b="b"/>
              <a:pathLst>
                <a:path w="1074" h="2031" extrusionOk="0">
                  <a:moveTo>
                    <a:pt x="1" y="0"/>
                  </a:moveTo>
                  <a:lnTo>
                    <a:pt x="77" y="211"/>
                  </a:lnTo>
                  <a:lnTo>
                    <a:pt x="144" y="422"/>
                  </a:lnTo>
                  <a:lnTo>
                    <a:pt x="192" y="632"/>
                  </a:lnTo>
                  <a:lnTo>
                    <a:pt x="231" y="843"/>
                  </a:lnTo>
                  <a:lnTo>
                    <a:pt x="259" y="1063"/>
                  </a:lnTo>
                  <a:lnTo>
                    <a:pt x="269" y="1274"/>
                  </a:lnTo>
                  <a:lnTo>
                    <a:pt x="279" y="1494"/>
                  </a:lnTo>
                  <a:lnTo>
                    <a:pt x="269" y="1705"/>
                  </a:lnTo>
                  <a:lnTo>
                    <a:pt x="298" y="1791"/>
                  </a:lnTo>
                  <a:lnTo>
                    <a:pt x="336" y="1868"/>
                  </a:lnTo>
                  <a:lnTo>
                    <a:pt x="394" y="1935"/>
                  </a:lnTo>
                  <a:lnTo>
                    <a:pt x="461" y="1983"/>
                  </a:lnTo>
                  <a:lnTo>
                    <a:pt x="537" y="2021"/>
                  </a:lnTo>
                  <a:lnTo>
                    <a:pt x="623" y="2031"/>
                  </a:lnTo>
                  <a:lnTo>
                    <a:pt x="710" y="2031"/>
                  </a:lnTo>
                  <a:lnTo>
                    <a:pt x="796" y="2012"/>
                  </a:lnTo>
                  <a:lnTo>
                    <a:pt x="882" y="1973"/>
                  </a:lnTo>
                  <a:lnTo>
                    <a:pt x="959" y="1916"/>
                  </a:lnTo>
                  <a:lnTo>
                    <a:pt x="1016" y="1849"/>
                  </a:lnTo>
                  <a:lnTo>
                    <a:pt x="1054" y="1772"/>
                  </a:lnTo>
                  <a:lnTo>
                    <a:pt x="1074" y="1686"/>
                  </a:lnTo>
                  <a:lnTo>
                    <a:pt x="1074" y="1590"/>
                  </a:lnTo>
                  <a:lnTo>
                    <a:pt x="1054" y="1504"/>
                  </a:lnTo>
                  <a:lnTo>
                    <a:pt x="1016" y="1418"/>
                  </a:lnTo>
                  <a:lnTo>
                    <a:pt x="1" y="0"/>
                  </a:lnTo>
                  <a:close/>
                </a:path>
              </a:pathLst>
            </a:custGeom>
            <a:solidFill>
              <a:srgbClr val="FF6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960;p26">
              <a:extLst>
                <a:ext uri="{FF2B5EF4-FFF2-40B4-BE49-F238E27FC236}">
                  <a16:creationId xmlns:a16="http://schemas.microsoft.com/office/drawing/2014/main" id="{78325EB3-C7B5-3950-E2DD-BA174371F81A}"/>
                </a:ext>
              </a:extLst>
            </p:cNvPr>
            <p:cNvSpPr/>
            <p:nvPr/>
          </p:nvSpPr>
          <p:spPr>
            <a:xfrm>
              <a:off x="7484280" y="1425864"/>
              <a:ext cx="326656" cy="355644"/>
            </a:xfrm>
            <a:custGeom>
              <a:avLst/>
              <a:gdLst/>
              <a:ahLst/>
              <a:cxnLst/>
              <a:rect l="l" t="t" r="r" b="b"/>
              <a:pathLst>
                <a:path w="8305" h="9042" extrusionOk="0">
                  <a:moveTo>
                    <a:pt x="4502" y="0"/>
                  </a:moveTo>
                  <a:lnTo>
                    <a:pt x="4225" y="29"/>
                  </a:lnTo>
                  <a:lnTo>
                    <a:pt x="3937" y="58"/>
                  </a:lnTo>
                  <a:lnTo>
                    <a:pt x="3640" y="115"/>
                  </a:lnTo>
                  <a:lnTo>
                    <a:pt x="3487" y="153"/>
                  </a:lnTo>
                  <a:lnTo>
                    <a:pt x="3343" y="192"/>
                  </a:lnTo>
                  <a:lnTo>
                    <a:pt x="3200" y="249"/>
                  </a:lnTo>
                  <a:lnTo>
                    <a:pt x="3056" y="307"/>
                  </a:lnTo>
                  <a:lnTo>
                    <a:pt x="2912" y="374"/>
                  </a:lnTo>
                  <a:lnTo>
                    <a:pt x="2769" y="450"/>
                  </a:lnTo>
                  <a:lnTo>
                    <a:pt x="2635" y="527"/>
                  </a:lnTo>
                  <a:lnTo>
                    <a:pt x="2501" y="623"/>
                  </a:lnTo>
                  <a:lnTo>
                    <a:pt x="2367" y="718"/>
                  </a:lnTo>
                  <a:lnTo>
                    <a:pt x="2232" y="824"/>
                  </a:lnTo>
                  <a:lnTo>
                    <a:pt x="2108" y="929"/>
                  </a:lnTo>
                  <a:lnTo>
                    <a:pt x="1983" y="1044"/>
                  </a:lnTo>
                  <a:lnTo>
                    <a:pt x="1859" y="1159"/>
                  </a:lnTo>
                  <a:lnTo>
                    <a:pt x="1734" y="1284"/>
                  </a:lnTo>
                  <a:lnTo>
                    <a:pt x="1504" y="1552"/>
                  </a:lnTo>
                  <a:lnTo>
                    <a:pt x="1284" y="1839"/>
                  </a:lnTo>
                  <a:lnTo>
                    <a:pt x="1083" y="2136"/>
                  </a:lnTo>
                  <a:lnTo>
                    <a:pt x="892" y="2452"/>
                  </a:lnTo>
                  <a:lnTo>
                    <a:pt x="719" y="2787"/>
                  </a:lnTo>
                  <a:lnTo>
                    <a:pt x="566" y="3123"/>
                  </a:lnTo>
                  <a:lnTo>
                    <a:pt x="422" y="3467"/>
                  </a:lnTo>
                  <a:lnTo>
                    <a:pt x="298" y="3822"/>
                  </a:lnTo>
                  <a:lnTo>
                    <a:pt x="202" y="4176"/>
                  </a:lnTo>
                  <a:lnTo>
                    <a:pt x="116" y="4531"/>
                  </a:lnTo>
                  <a:lnTo>
                    <a:pt x="58" y="4894"/>
                  </a:lnTo>
                  <a:lnTo>
                    <a:pt x="10" y="5249"/>
                  </a:lnTo>
                  <a:lnTo>
                    <a:pt x="1" y="5603"/>
                  </a:lnTo>
                  <a:lnTo>
                    <a:pt x="1" y="5776"/>
                  </a:lnTo>
                  <a:lnTo>
                    <a:pt x="1" y="5948"/>
                  </a:lnTo>
                  <a:lnTo>
                    <a:pt x="10" y="6120"/>
                  </a:lnTo>
                  <a:lnTo>
                    <a:pt x="29" y="6283"/>
                  </a:lnTo>
                  <a:lnTo>
                    <a:pt x="58" y="6446"/>
                  </a:lnTo>
                  <a:lnTo>
                    <a:pt x="87" y="6609"/>
                  </a:lnTo>
                  <a:lnTo>
                    <a:pt x="125" y="6772"/>
                  </a:lnTo>
                  <a:lnTo>
                    <a:pt x="173" y="6925"/>
                  </a:lnTo>
                  <a:lnTo>
                    <a:pt x="221" y="7078"/>
                  </a:lnTo>
                  <a:lnTo>
                    <a:pt x="279" y="7222"/>
                  </a:lnTo>
                  <a:lnTo>
                    <a:pt x="346" y="7366"/>
                  </a:lnTo>
                  <a:lnTo>
                    <a:pt x="413" y="7509"/>
                  </a:lnTo>
                  <a:lnTo>
                    <a:pt x="499" y="7643"/>
                  </a:lnTo>
                  <a:lnTo>
                    <a:pt x="585" y="7778"/>
                  </a:lnTo>
                  <a:lnTo>
                    <a:pt x="671" y="7902"/>
                  </a:lnTo>
                  <a:lnTo>
                    <a:pt x="777" y="8017"/>
                  </a:lnTo>
                  <a:lnTo>
                    <a:pt x="882" y="8132"/>
                  </a:lnTo>
                  <a:lnTo>
                    <a:pt x="1006" y="8237"/>
                  </a:lnTo>
                  <a:lnTo>
                    <a:pt x="1131" y="8343"/>
                  </a:lnTo>
                  <a:lnTo>
                    <a:pt x="1255" y="8438"/>
                  </a:lnTo>
                  <a:lnTo>
                    <a:pt x="1399" y="8525"/>
                  </a:lnTo>
                  <a:lnTo>
                    <a:pt x="1552" y="8601"/>
                  </a:lnTo>
                  <a:lnTo>
                    <a:pt x="1706" y="8678"/>
                  </a:lnTo>
                  <a:lnTo>
                    <a:pt x="1868" y="8745"/>
                  </a:lnTo>
                  <a:lnTo>
                    <a:pt x="2041" y="8802"/>
                  </a:lnTo>
                  <a:lnTo>
                    <a:pt x="2204" y="8860"/>
                  </a:lnTo>
                  <a:lnTo>
                    <a:pt x="2367" y="8908"/>
                  </a:lnTo>
                  <a:lnTo>
                    <a:pt x="2529" y="8946"/>
                  </a:lnTo>
                  <a:lnTo>
                    <a:pt x="2692" y="8975"/>
                  </a:lnTo>
                  <a:lnTo>
                    <a:pt x="2855" y="9004"/>
                  </a:lnTo>
                  <a:lnTo>
                    <a:pt x="3008" y="9023"/>
                  </a:lnTo>
                  <a:lnTo>
                    <a:pt x="3162" y="9032"/>
                  </a:lnTo>
                  <a:lnTo>
                    <a:pt x="3315" y="9042"/>
                  </a:lnTo>
                  <a:lnTo>
                    <a:pt x="3621" y="9042"/>
                  </a:lnTo>
                  <a:lnTo>
                    <a:pt x="3765" y="9032"/>
                  </a:lnTo>
                  <a:lnTo>
                    <a:pt x="4052" y="8994"/>
                  </a:lnTo>
                  <a:lnTo>
                    <a:pt x="4330" y="8936"/>
                  </a:lnTo>
                  <a:lnTo>
                    <a:pt x="4598" y="8860"/>
                  </a:lnTo>
                  <a:lnTo>
                    <a:pt x="4857" y="8754"/>
                  </a:lnTo>
                  <a:lnTo>
                    <a:pt x="5115" y="8640"/>
                  </a:lnTo>
                  <a:lnTo>
                    <a:pt x="5355" y="8505"/>
                  </a:lnTo>
                  <a:lnTo>
                    <a:pt x="5594" y="8362"/>
                  </a:lnTo>
                  <a:lnTo>
                    <a:pt x="5824" y="8189"/>
                  </a:lnTo>
                  <a:lnTo>
                    <a:pt x="6035" y="8007"/>
                  </a:lnTo>
                  <a:lnTo>
                    <a:pt x="6246" y="7816"/>
                  </a:lnTo>
                  <a:lnTo>
                    <a:pt x="6447" y="7605"/>
                  </a:lnTo>
                  <a:lnTo>
                    <a:pt x="6638" y="7394"/>
                  </a:lnTo>
                  <a:lnTo>
                    <a:pt x="6811" y="7165"/>
                  </a:lnTo>
                  <a:lnTo>
                    <a:pt x="6983" y="6925"/>
                  </a:lnTo>
                  <a:lnTo>
                    <a:pt x="7146" y="6676"/>
                  </a:lnTo>
                  <a:lnTo>
                    <a:pt x="7299" y="6417"/>
                  </a:lnTo>
                  <a:lnTo>
                    <a:pt x="7443" y="6149"/>
                  </a:lnTo>
                  <a:lnTo>
                    <a:pt x="7577" y="5881"/>
                  </a:lnTo>
                  <a:lnTo>
                    <a:pt x="7702" y="5613"/>
                  </a:lnTo>
                  <a:lnTo>
                    <a:pt x="7807" y="5335"/>
                  </a:lnTo>
                  <a:lnTo>
                    <a:pt x="7912" y="5048"/>
                  </a:lnTo>
                  <a:lnTo>
                    <a:pt x="8008" y="4770"/>
                  </a:lnTo>
                  <a:lnTo>
                    <a:pt x="8085" y="4483"/>
                  </a:lnTo>
                  <a:lnTo>
                    <a:pt x="8161" y="4195"/>
                  </a:lnTo>
                  <a:lnTo>
                    <a:pt x="8219" y="3908"/>
                  </a:lnTo>
                  <a:lnTo>
                    <a:pt x="8276" y="3630"/>
                  </a:lnTo>
                  <a:lnTo>
                    <a:pt x="8295" y="3458"/>
                  </a:lnTo>
                  <a:lnTo>
                    <a:pt x="8305" y="3285"/>
                  </a:lnTo>
                  <a:lnTo>
                    <a:pt x="8305" y="3103"/>
                  </a:lnTo>
                  <a:lnTo>
                    <a:pt x="8286" y="2921"/>
                  </a:lnTo>
                  <a:lnTo>
                    <a:pt x="8267" y="2749"/>
                  </a:lnTo>
                  <a:lnTo>
                    <a:pt x="8228" y="2567"/>
                  </a:lnTo>
                  <a:lnTo>
                    <a:pt x="8180" y="2395"/>
                  </a:lnTo>
                  <a:lnTo>
                    <a:pt x="8123" y="2213"/>
                  </a:lnTo>
                  <a:lnTo>
                    <a:pt x="8056" y="2040"/>
                  </a:lnTo>
                  <a:lnTo>
                    <a:pt x="7970" y="1868"/>
                  </a:lnTo>
                  <a:lnTo>
                    <a:pt x="7884" y="1705"/>
                  </a:lnTo>
                  <a:lnTo>
                    <a:pt x="7778" y="1542"/>
                  </a:lnTo>
                  <a:lnTo>
                    <a:pt x="7673" y="1379"/>
                  </a:lnTo>
                  <a:lnTo>
                    <a:pt x="7548" y="1226"/>
                  </a:lnTo>
                  <a:lnTo>
                    <a:pt x="7414" y="1073"/>
                  </a:lnTo>
                  <a:lnTo>
                    <a:pt x="7271" y="939"/>
                  </a:lnTo>
                  <a:lnTo>
                    <a:pt x="7117" y="805"/>
                  </a:lnTo>
                  <a:lnTo>
                    <a:pt x="6954" y="680"/>
                  </a:lnTo>
                  <a:lnTo>
                    <a:pt x="6772" y="556"/>
                  </a:lnTo>
                  <a:lnTo>
                    <a:pt x="6590" y="450"/>
                  </a:lnTo>
                  <a:lnTo>
                    <a:pt x="6399" y="354"/>
                  </a:lnTo>
                  <a:lnTo>
                    <a:pt x="6198" y="268"/>
                  </a:lnTo>
                  <a:lnTo>
                    <a:pt x="5977" y="192"/>
                  </a:lnTo>
                  <a:lnTo>
                    <a:pt x="5757" y="125"/>
                  </a:lnTo>
                  <a:lnTo>
                    <a:pt x="5527" y="77"/>
                  </a:lnTo>
                  <a:lnTo>
                    <a:pt x="5278" y="38"/>
                  </a:lnTo>
                  <a:lnTo>
                    <a:pt x="5029" y="10"/>
                  </a:lnTo>
                  <a:lnTo>
                    <a:pt x="47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961;p26">
              <a:extLst>
                <a:ext uri="{FF2B5EF4-FFF2-40B4-BE49-F238E27FC236}">
                  <a16:creationId xmlns:a16="http://schemas.microsoft.com/office/drawing/2014/main" id="{D2104122-3E0B-6507-7230-A34D5972F16B}"/>
                </a:ext>
              </a:extLst>
            </p:cNvPr>
            <p:cNvSpPr/>
            <p:nvPr/>
          </p:nvSpPr>
          <p:spPr>
            <a:xfrm>
              <a:off x="7748352" y="1861340"/>
              <a:ext cx="54672" cy="30168"/>
            </a:xfrm>
            <a:custGeom>
              <a:avLst/>
              <a:gdLst/>
              <a:ahLst/>
              <a:cxnLst/>
              <a:rect l="l" t="t" r="r" b="b"/>
              <a:pathLst>
                <a:path w="1390" h="767" extrusionOk="0">
                  <a:moveTo>
                    <a:pt x="796" y="0"/>
                  </a:moveTo>
                  <a:lnTo>
                    <a:pt x="700" y="10"/>
                  </a:lnTo>
                  <a:lnTo>
                    <a:pt x="595" y="29"/>
                  </a:lnTo>
                  <a:lnTo>
                    <a:pt x="489" y="58"/>
                  </a:lnTo>
                  <a:lnTo>
                    <a:pt x="394" y="115"/>
                  </a:lnTo>
                  <a:lnTo>
                    <a:pt x="298" y="173"/>
                  </a:lnTo>
                  <a:lnTo>
                    <a:pt x="221" y="249"/>
                  </a:lnTo>
                  <a:lnTo>
                    <a:pt x="145" y="326"/>
                  </a:lnTo>
                  <a:lnTo>
                    <a:pt x="87" y="422"/>
                  </a:lnTo>
                  <a:lnTo>
                    <a:pt x="39" y="518"/>
                  </a:lnTo>
                  <a:lnTo>
                    <a:pt x="1" y="633"/>
                  </a:lnTo>
                  <a:lnTo>
                    <a:pt x="1" y="671"/>
                  </a:lnTo>
                  <a:lnTo>
                    <a:pt x="20" y="709"/>
                  </a:lnTo>
                  <a:lnTo>
                    <a:pt x="49" y="747"/>
                  </a:lnTo>
                  <a:lnTo>
                    <a:pt x="87" y="767"/>
                  </a:lnTo>
                  <a:lnTo>
                    <a:pt x="116" y="767"/>
                  </a:lnTo>
                  <a:lnTo>
                    <a:pt x="145" y="757"/>
                  </a:lnTo>
                  <a:lnTo>
                    <a:pt x="183" y="747"/>
                  </a:lnTo>
                  <a:lnTo>
                    <a:pt x="202" y="719"/>
                  </a:lnTo>
                  <a:lnTo>
                    <a:pt x="221" y="680"/>
                  </a:lnTo>
                  <a:lnTo>
                    <a:pt x="250" y="604"/>
                  </a:lnTo>
                  <a:lnTo>
                    <a:pt x="279" y="527"/>
                  </a:lnTo>
                  <a:lnTo>
                    <a:pt x="327" y="460"/>
                  </a:lnTo>
                  <a:lnTo>
                    <a:pt x="375" y="403"/>
                  </a:lnTo>
                  <a:lnTo>
                    <a:pt x="442" y="345"/>
                  </a:lnTo>
                  <a:lnTo>
                    <a:pt x="499" y="307"/>
                  </a:lnTo>
                  <a:lnTo>
                    <a:pt x="576" y="269"/>
                  </a:lnTo>
                  <a:lnTo>
                    <a:pt x="652" y="240"/>
                  </a:lnTo>
                  <a:lnTo>
                    <a:pt x="729" y="230"/>
                  </a:lnTo>
                  <a:lnTo>
                    <a:pt x="806" y="221"/>
                  </a:lnTo>
                  <a:lnTo>
                    <a:pt x="873" y="230"/>
                  </a:lnTo>
                  <a:lnTo>
                    <a:pt x="949" y="240"/>
                  </a:lnTo>
                  <a:lnTo>
                    <a:pt x="1016" y="259"/>
                  </a:lnTo>
                  <a:lnTo>
                    <a:pt x="1083" y="288"/>
                  </a:lnTo>
                  <a:lnTo>
                    <a:pt x="1150" y="326"/>
                  </a:lnTo>
                  <a:lnTo>
                    <a:pt x="1208" y="374"/>
                  </a:lnTo>
                  <a:lnTo>
                    <a:pt x="1246" y="393"/>
                  </a:lnTo>
                  <a:lnTo>
                    <a:pt x="1284" y="403"/>
                  </a:lnTo>
                  <a:lnTo>
                    <a:pt x="1323" y="393"/>
                  </a:lnTo>
                  <a:lnTo>
                    <a:pt x="1361" y="364"/>
                  </a:lnTo>
                  <a:lnTo>
                    <a:pt x="1380" y="326"/>
                  </a:lnTo>
                  <a:lnTo>
                    <a:pt x="1390" y="288"/>
                  </a:lnTo>
                  <a:lnTo>
                    <a:pt x="1380" y="240"/>
                  </a:lnTo>
                  <a:lnTo>
                    <a:pt x="1351" y="211"/>
                  </a:lnTo>
                  <a:lnTo>
                    <a:pt x="1275" y="144"/>
                  </a:lnTo>
                  <a:lnTo>
                    <a:pt x="1189" y="96"/>
                  </a:lnTo>
                  <a:lnTo>
                    <a:pt x="1093" y="48"/>
                  </a:lnTo>
                  <a:lnTo>
                    <a:pt x="997" y="20"/>
                  </a:lnTo>
                  <a:lnTo>
                    <a:pt x="901" y="10"/>
                  </a:lnTo>
                  <a:lnTo>
                    <a:pt x="796"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962;p26">
              <a:extLst>
                <a:ext uri="{FF2B5EF4-FFF2-40B4-BE49-F238E27FC236}">
                  <a16:creationId xmlns:a16="http://schemas.microsoft.com/office/drawing/2014/main" id="{F2B92FFE-A595-E5CC-F751-6A5B8669C1B2}"/>
                </a:ext>
              </a:extLst>
            </p:cNvPr>
            <p:cNvSpPr/>
            <p:nvPr/>
          </p:nvSpPr>
          <p:spPr>
            <a:xfrm>
              <a:off x="7754763" y="1746060"/>
              <a:ext cx="51290" cy="29027"/>
            </a:xfrm>
            <a:custGeom>
              <a:avLst/>
              <a:gdLst/>
              <a:ahLst/>
              <a:cxnLst/>
              <a:rect l="l" t="t" r="r" b="b"/>
              <a:pathLst>
                <a:path w="1304" h="738" extrusionOk="0">
                  <a:moveTo>
                    <a:pt x="1198" y="0"/>
                  </a:moveTo>
                  <a:lnTo>
                    <a:pt x="1160" y="10"/>
                  </a:lnTo>
                  <a:lnTo>
                    <a:pt x="1121" y="29"/>
                  </a:lnTo>
                  <a:lnTo>
                    <a:pt x="1093" y="58"/>
                  </a:lnTo>
                  <a:lnTo>
                    <a:pt x="1007" y="192"/>
                  </a:lnTo>
                  <a:lnTo>
                    <a:pt x="911" y="297"/>
                  </a:lnTo>
                  <a:lnTo>
                    <a:pt x="815" y="384"/>
                  </a:lnTo>
                  <a:lnTo>
                    <a:pt x="757" y="412"/>
                  </a:lnTo>
                  <a:lnTo>
                    <a:pt x="700" y="441"/>
                  </a:lnTo>
                  <a:lnTo>
                    <a:pt x="643" y="470"/>
                  </a:lnTo>
                  <a:lnTo>
                    <a:pt x="575" y="489"/>
                  </a:lnTo>
                  <a:lnTo>
                    <a:pt x="441" y="508"/>
                  </a:lnTo>
                  <a:lnTo>
                    <a:pt x="298" y="508"/>
                  </a:lnTo>
                  <a:lnTo>
                    <a:pt x="135" y="489"/>
                  </a:lnTo>
                  <a:lnTo>
                    <a:pt x="87" y="489"/>
                  </a:lnTo>
                  <a:lnTo>
                    <a:pt x="49" y="508"/>
                  </a:lnTo>
                  <a:lnTo>
                    <a:pt x="20" y="537"/>
                  </a:lnTo>
                  <a:lnTo>
                    <a:pt x="1" y="585"/>
                  </a:lnTo>
                  <a:lnTo>
                    <a:pt x="1" y="623"/>
                  </a:lnTo>
                  <a:lnTo>
                    <a:pt x="20" y="661"/>
                  </a:lnTo>
                  <a:lnTo>
                    <a:pt x="58" y="700"/>
                  </a:lnTo>
                  <a:lnTo>
                    <a:pt x="97" y="709"/>
                  </a:lnTo>
                  <a:lnTo>
                    <a:pt x="231" y="728"/>
                  </a:lnTo>
                  <a:lnTo>
                    <a:pt x="355" y="738"/>
                  </a:lnTo>
                  <a:lnTo>
                    <a:pt x="499" y="728"/>
                  </a:lnTo>
                  <a:lnTo>
                    <a:pt x="643" y="700"/>
                  </a:lnTo>
                  <a:lnTo>
                    <a:pt x="767" y="652"/>
                  </a:lnTo>
                  <a:lnTo>
                    <a:pt x="892" y="594"/>
                  </a:lnTo>
                  <a:lnTo>
                    <a:pt x="1007" y="518"/>
                  </a:lnTo>
                  <a:lnTo>
                    <a:pt x="1102" y="412"/>
                  </a:lnTo>
                  <a:lnTo>
                    <a:pt x="1198" y="29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963;p26">
              <a:extLst>
                <a:ext uri="{FF2B5EF4-FFF2-40B4-BE49-F238E27FC236}">
                  <a16:creationId xmlns:a16="http://schemas.microsoft.com/office/drawing/2014/main" id="{6135E5AA-ABD0-4BE7-6FDE-61CAB0C70944}"/>
                </a:ext>
              </a:extLst>
            </p:cNvPr>
            <p:cNvSpPr/>
            <p:nvPr/>
          </p:nvSpPr>
          <p:spPr>
            <a:xfrm>
              <a:off x="7744222" y="1708027"/>
              <a:ext cx="46373" cy="40316"/>
            </a:xfrm>
            <a:custGeom>
              <a:avLst/>
              <a:gdLst/>
              <a:ahLst/>
              <a:cxnLst/>
              <a:rect l="l" t="t" r="r" b="b"/>
              <a:pathLst>
                <a:path w="1179" h="1025" extrusionOk="0">
                  <a:moveTo>
                    <a:pt x="1035" y="0"/>
                  </a:moveTo>
                  <a:lnTo>
                    <a:pt x="997" y="19"/>
                  </a:lnTo>
                  <a:lnTo>
                    <a:pt x="39" y="833"/>
                  </a:lnTo>
                  <a:lnTo>
                    <a:pt x="10" y="862"/>
                  </a:lnTo>
                  <a:lnTo>
                    <a:pt x="1" y="910"/>
                  </a:lnTo>
                  <a:lnTo>
                    <a:pt x="1" y="948"/>
                  </a:lnTo>
                  <a:lnTo>
                    <a:pt x="29" y="987"/>
                  </a:lnTo>
                  <a:lnTo>
                    <a:pt x="68" y="1015"/>
                  </a:lnTo>
                  <a:lnTo>
                    <a:pt x="106" y="1025"/>
                  </a:lnTo>
                  <a:lnTo>
                    <a:pt x="144" y="1025"/>
                  </a:lnTo>
                  <a:lnTo>
                    <a:pt x="183" y="1006"/>
                  </a:lnTo>
                  <a:lnTo>
                    <a:pt x="1140" y="192"/>
                  </a:lnTo>
                  <a:lnTo>
                    <a:pt x="1169" y="163"/>
                  </a:lnTo>
                  <a:lnTo>
                    <a:pt x="1179" y="115"/>
                  </a:lnTo>
                  <a:lnTo>
                    <a:pt x="1179" y="77"/>
                  </a:lnTo>
                  <a:lnTo>
                    <a:pt x="1160" y="38"/>
                  </a:lnTo>
                  <a:lnTo>
                    <a:pt x="1121" y="10"/>
                  </a:lnTo>
                  <a:lnTo>
                    <a:pt x="1083"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964;p26">
              <a:extLst>
                <a:ext uri="{FF2B5EF4-FFF2-40B4-BE49-F238E27FC236}">
                  <a16:creationId xmlns:a16="http://schemas.microsoft.com/office/drawing/2014/main" id="{5F05C406-FD33-1838-D0AD-EE289675861F}"/>
                </a:ext>
              </a:extLst>
            </p:cNvPr>
            <p:cNvSpPr/>
            <p:nvPr/>
          </p:nvSpPr>
          <p:spPr>
            <a:xfrm>
              <a:off x="7671891" y="1787122"/>
              <a:ext cx="51290" cy="29067"/>
            </a:xfrm>
            <a:custGeom>
              <a:avLst/>
              <a:gdLst/>
              <a:ahLst/>
              <a:cxnLst/>
              <a:rect l="l" t="t" r="r" b="b"/>
              <a:pathLst>
                <a:path w="1304" h="739" extrusionOk="0">
                  <a:moveTo>
                    <a:pt x="1198" y="0"/>
                  </a:moveTo>
                  <a:lnTo>
                    <a:pt x="1160" y="10"/>
                  </a:lnTo>
                  <a:lnTo>
                    <a:pt x="1121" y="29"/>
                  </a:lnTo>
                  <a:lnTo>
                    <a:pt x="1093" y="58"/>
                  </a:lnTo>
                  <a:lnTo>
                    <a:pt x="1006" y="192"/>
                  </a:lnTo>
                  <a:lnTo>
                    <a:pt x="911" y="297"/>
                  </a:lnTo>
                  <a:lnTo>
                    <a:pt x="815" y="384"/>
                  </a:lnTo>
                  <a:lnTo>
                    <a:pt x="757" y="412"/>
                  </a:lnTo>
                  <a:lnTo>
                    <a:pt x="700" y="441"/>
                  </a:lnTo>
                  <a:lnTo>
                    <a:pt x="642" y="470"/>
                  </a:lnTo>
                  <a:lnTo>
                    <a:pt x="575" y="489"/>
                  </a:lnTo>
                  <a:lnTo>
                    <a:pt x="441" y="508"/>
                  </a:lnTo>
                  <a:lnTo>
                    <a:pt x="298" y="508"/>
                  </a:lnTo>
                  <a:lnTo>
                    <a:pt x="135" y="489"/>
                  </a:lnTo>
                  <a:lnTo>
                    <a:pt x="87" y="499"/>
                  </a:lnTo>
                  <a:lnTo>
                    <a:pt x="49" y="508"/>
                  </a:lnTo>
                  <a:lnTo>
                    <a:pt x="20" y="546"/>
                  </a:lnTo>
                  <a:lnTo>
                    <a:pt x="1" y="585"/>
                  </a:lnTo>
                  <a:lnTo>
                    <a:pt x="1" y="623"/>
                  </a:lnTo>
                  <a:lnTo>
                    <a:pt x="20" y="671"/>
                  </a:lnTo>
                  <a:lnTo>
                    <a:pt x="58" y="700"/>
                  </a:lnTo>
                  <a:lnTo>
                    <a:pt x="96" y="709"/>
                  </a:lnTo>
                  <a:lnTo>
                    <a:pt x="231" y="728"/>
                  </a:lnTo>
                  <a:lnTo>
                    <a:pt x="355" y="738"/>
                  </a:lnTo>
                  <a:lnTo>
                    <a:pt x="499" y="728"/>
                  </a:lnTo>
                  <a:lnTo>
                    <a:pt x="642" y="700"/>
                  </a:lnTo>
                  <a:lnTo>
                    <a:pt x="767" y="661"/>
                  </a:lnTo>
                  <a:lnTo>
                    <a:pt x="891" y="594"/>
                  </a:lnTo>
                  <a:lnTo>
                    <a:pt x="1006" y="518"/>
                  </a:lnTo>
                  <a:lnTo>
                    <a:pt x="1102" y="422"/>
                  </a:lnTo>
                  <a:lnTo>
                    <a:pt x="1198" y="30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965;p26">
              <a:extLst>
                <a:ext uri="{FF2B5EF4-FFF2-40B4-BE49-F238E27FC236}">
                  <a16:creationId xmlns:a16="http://schemas.microsoft.com/office/drawing/2014/main" id="{EE2B6575-F32C-D44C-B735-1ABA80BDBB45}"/>
                </a:ext>
              </a:extLst>
            </p:cNvPr>
            <p:cNvSpPr/>
            <p:nvPr/>
          </p:nvSpPr>
          <p:spPr>
            <a:xfrm>
              <a:off x="7651557" y="1763012"/>
              <a:ext cx="61831" cy="18132"/>
            </a:xfrm>
            <a:custGeom>
              <a:avLst/>
              <a:gdLst/>
              <a:ahLst/>
              <a:cxnLst/>
              <a:rect l="l" t="t" r="r" b="b"/>
              <a:pathLst>
                <a:path w="1572" h="461" extrusionOk="0">
                  <a:moveTo>
                    <a:pt x="1447" y="0"/>
                  </a:moveTo>
                  <a:lnTo>
                    <a:pt x="96" y="240"/>
                  </a:lnTo>
                  <a:lnTo>
                    <a:pt x="48" y="259"/>
                  </a:lnTo>
                  <a:lnTo>
                    <a:pt x="20" y="288"/>
                  </a:lnTo>
                  <a:lnTo>
                    <a:pt x="0" y="326"/>
                  </a:lnTo>
                  <a:lnTo>
                    <a:pt x="0" y="374"/>
                  </a:lnTo>
                  <a:lnTo>
                    <a:pt x="20" y="412"/>
                  </a:lnTo>
                  <a:lnTo>
                    <a:pt x="39" y="441"/>
                  </a:lnTo>
                  <a:lnTo>
                    <a:pt x="77" y="460"/>
                  </a:lnTo>
                  <a:lnTo>
                    <a:pt x="135" y="460"/>
                  </a:lnTo>
                  <a:lnTo>
                    <a:pt x="1485" y="221"/>
                  </a:lnTo>
                  <a:lnTo>
                    <a:pt x="1523" y="211"/>
                  </a:lnTo>
                  <a:lnTo>
                    <a:pt x="1552" y="182"/>
                  </a:lnTo>
                  <a:lnTo>
                    <a:pt x="1571" y="135"/>
                  </a:lnTo>
                  <a:lnTo>
                    <a:pt x="1571" y="96"/>
                  </a:lnTo>
                  <a:lnTo>
                    <a:pt x="1562" y="58"/>
                  </a:lnTo>
                  <a:lnTo>
                    <a:pt x="1533" y="20"/>
                  </a:lnTo>
                  <a:lnTo>
                    <a:pt x="1495" y="10"/>
                  </a:lnTo>
                  <a:lnTo>
                    <a:pt x="1447"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966;p26">
              <a:extLst>
                <a:ext uri="{FF2B5EF4-FFF2-40B4-BE49-F238E27FC236}">
                  <a16:creationId xmlns:a16="http://schemas.microsoft.com/office/drawing/2014/main" id="{11A86B43-F7E9-4ABD-F33A-5E7E47FB6D8F}"/>
                </a:ext>
              </a:extLst>
            </p:cNvPr>
            <p:cNvSpPr/>
            <p:nvPr/>
          </p:nvSpPr>
          <p:spPr>
            <a:xfrm>
              <a:off x="6851005" y="3053669"/>
              <a:ext cx="875974" cy="1164871"/>
            </a:xfrm>
            <a:custGeom>
              <a:avLst/>
              <a:gdLst/>
              <a:ahLst/>
              <a:cxnLst/>
              <a:rect l="l" t="t" r="r" b="b"/>
              <a:pathLst>
                <a:path w="22271" h="29616" extrusionOk="0">
                  <a:moveTo>
                    <a:pt x="17807" y="0"/>
                  </a:moveTo>
                  <a:lnTo>
                    <a:pt x="17615" y="19"/>
                  </a:lnTo>
                  <a:lnTo>
                    <a:pt x="17424" y="48"/>
                  </a:lnTo>
                  <a:lnTo>
                    <a:pt x="17242" y="96"/>
                  </a:lnTo>
                  <a:lnTo>
                    <a:pt x="17050" y="144"/>
                  </a:lnTo>
                  <a:lnTo>
                    <a:pt x="16858" y="201"/>
                  </a:lnTo>
                  <a:lnTo>
                    <a:pt x="16676" y="278"/>
                  </a:lnTo>
                  <a:lnTo>
                    <a:pt x="16485" y="364"/>
                  </a:lnTo>
                  <a:lnTo>
                    <a:pt x="16303" y="450"/>
                  </a:lnTo>
                  <a:lnTo>
                    <a:pt x="16111" y="556"/>
                  </a:lnTo>
                  <a:lnTo>
                    <a:pt x="15929" y="671"/>
                  </a:lnTo>
                  <a:lnTo>
                    <a:pt x="15738" y="805"/>
                  </a:lnTo>
                  <a:lnTo>
                    <a:pt x="15546" y="939"/>
                  </a:lnTo>
                  <a:lnTo>
                    <a:pt x="15364" y="1082"/>
                  </a:lnTo>
                  <a:lnTo>
                    <a:pt x="15173" y="1245"/>
                  </a:lnTo>
                  <a:lnTo>
                    <a:pt x="14981" y="1408"/>
                  </a:lnTo>
                  <a:lnTo>
                    <a:pt x="14799" y="1590"/>
                  </a:lnTo>
                  <a:lnTo>
                    <a:pt x="14608" y="1782"/>
                  </a:lnTo>
                  <a:lnTo>
                    <a:pt x="14416" y="1983"/>
                  </a:lnTo>
                  <a:lnTo>
                    <a:pt x="14224" y="2184"/>
                  </a:lnTo>
                  <a:lnTo>
                    <a:pt x="14033" y="2404"/>
                  </a:lnTo>
                  <a:lnTo>
                    <a:pt x="13841" y="2644"/>
                  </a:lnTo>
                  <a:lnTo>
                    <a:pt x="13449" y="3132"/>
                  </a:lnTo>
                  <a:lnTo>
                    <a:pt x="13046" y="3659"/>
                  </a:lnTo>
                  <a:lnTo>
                    <a:pt x="12654" y="4234"/>
                  </a:lnTo>
                  <a:lnTo>
                    <a:pt x="12242" y="4847"/>
                  </a:lnTo>
                  <a:lnTo>
                    <a:pt x="11830" y="5498"/>
                  </a:lnTo>
                  <a:lnTo>
                    <a:pt x="11399" y="6188"/>
                  </a:lnTo>
                  <a:lnTo>
                    <a:pt x="10968" y="6925"/>
                  </a:lnTo>
                  <a:lnTo>
                    <a:pt x="10537" y="7691"/>
                  </a:lnTo>
                  <a:lnTo>
                    <a:pt x="10087" y="8496"/>
                  </a:lnTo>
                  <a:lnTo>
                    <a:pt x="9617" y="9348"/>
                  </a:lnTo>
                  <a:lnTo>
                    <a:pt x="9148" y="10230"/>
                  </a:lnTo>
                  <a:lnTo>
                    <a:pt x="8669" y="11149"/>
                  </a:lnTo>
                  <a:lnTo>
                    <a:pt x="7663" y="13113"/>
                  </a:lnTo>
                  <a:lnTo>
                    <a:pt x="6208" y="15976"/>
                  </a:lnTo>
                  <a:lnTo>
                    <a:pt x="4819" y="18764"/>
                  </a:lnTo>
                  <a:lnTo>
                    <a:pt x="3526" y="21369"/>
                  </a:lnTo>
                  <a:lnTo>
                    <a:pt x="2367" y="23716"/>
                  </a:lnTo>
                  <a:lnTo>
                    <a:pt x="652" y="27231"/>
                  </a:lnTo>
                  <a:lnTo>
                    <a:pt x="1" y="28572"/>
                  </a:lnTo>
                  <a:lnTo>
                    <a:pt x="365" y="28907"/>
                  </a:lnTo>
                  <a:lnTo>
                    <a:pt x="585" y="29079"/>
                  </a:lnTo>
                  <a:lnTo>
                    <a:pt x="700" y="29165"/>
                  </a:lnTo>
                  <a:lnTo>
                    <a:pt x="815" y="29252"/>
                  </a:lnTo>
                  <a:lnTo>
                    <a:pt x="949" y="29328"/>
                  </a:lnTo>
                  <a:lnTo>
                    <a:pt x="1083" y="29405"/>
                  </a:lnTo>
                  <a:lnTo>
                    <a:pt x="1217" y="29472"/>
                  </a:lnTo>
                  <a:lnTo>
                    <a:pt x="1371" y="29520"/>
                  </a:lnTo>
                  <a:lnTo>
                    <a:pt x="1524" y="29568"/>
                  </a:lnTo>
                  <a:lnTo>
                    <a:pt x="1696" y="29596"/>
                  </a:lnTo>
                  <a:lnTo>
                    <a:pt x="1869" y="29616"/>
                  </a:lnTo>
                  <a:lnTo>
                    <a:pt x="2051" y="29616"/>
                  </a:lnTo>
                  <a:lnTo>
                    <a:pt x="18333" y="11034"/>
                  </a:lnTo>
                  <a:lnTo>
                    <a:pt x="18410" y="10957"/>
                  </a:lnTo>
                  <a:lnTo>
                    <a:pt x="18621" y="10747"/>
                  </a:lnTo>
                  <a:lnTo>
                    <a:pt x="18937" y="10402"/>
                  </a:lnTo>
                  <a:lnTo>
                    <a:pt x="19339" y="9942"/>
                  </a:lnTo>
                  <a:lnTo>
                    <a:pt x="19559" y="9674"/>
                  </a:lnTo>
                  <a:lnTo>
                    <a:pt x="19789" y="9387"/>
                  </a:lnTo>
                  <a:lnTo>
                    <a:pt x="20029" y="9080"/>
                  </a:lnTo>
                  <a:lnTo>
                    <a:pt x="20268" y="8745"/>
                  </a:lnTo>
                  <a:lnTo>
                    <a:pt x="20517" y="8400"/>
                  </a:lnTo>
                  <a:lnTo>
                    <a:pt x="20757" y="8046"/>
                  </a:lnTo>
                  <a:lnTo>
                    <a:pt x="20987" y="7672"/>
                  </a:lnTo>
                  <a:lnTo>
                    <a:pt x="21216" y="7279"/>
                  </a:lnTo>
                  <a:lnTo>
                    <a:pt x="21427" y="6887"/>
                  </a:lnTo>
                  <a:lnTo>
                    <a:pt x="21619" y="6484"/>
                  </a:lnTo>
                  <a:lnTo>
                    <a:pt x="21801" y="6073"/>
                  </a:lnTo>
                  <a:lnTo>
                    <a:pt x="21877" y="5871"/>
                  </a:lnTo>
                  <a:lnTo>
                    <a:pt x="21954" y="5661"/>
                  </a:lnTo>
                  <a:lnTo>
                    <a:pt x="22021" y="5460"/>
                  </a:lnTo>
                  <a:lnTo>
                    <a:pt x="22078" y="5249"/>
                  </a:lnTo>
                  <a:lnTo>
                    <a:pt x="22126" y="5038"/>
                  </a:lnTo>
                  <a:lnTo>
                    <a:pt x="22174" y="4837"/>
                  </a:lnTo>
                  <a:lnTo>
                    <a:pt x="22213" y="4626"/>
                  </a:lnTo>
                  <a:lnTo>
                    <a:pt x="22241" y="4416"/>
                  </a:lnTo>
                  <a:lnTo>
                    <a:pt x="22260" y="4214"/>
                  </a:lnTo>
                  <a:lnTo>
                    <a:pt x="22270" y="4004"/>
                  </a:lnTo>
                  <a:lnTo>
                    <a:pt x="22270" y="3803"/>
                  </a:lnTo>
                  <a:lnTo>
                    <a:pt x="22251" y="3601"/>
                  </a:lnTo>
                  <a:lnTo>
                    <a:pt x="22232" y="3400"/>
                  </a:lnTo>
                  <a:lnTo>
                    <a:pt x="22203" y="3209"/>
                  </a:lnTo>
                  <a:lnTo>
                    <a:pt x="22155" y="3008"/>
                  </a:lnTo>
                  <a:lnTo>
                    <a:pt x="22098" y="2816"/>
                  </a:lnTo>
                  <a:lnTo>
                    <a:pt x="22031" y="2625"/>
                  </a:lnTo>
                  <a:lnTo>
                    <a:pt x="21944" y="2433"/>
                  </a:lnTo>
                  <a:lnTo>
                    <a:pt x="21849" y="2251"/>
                  </a:lnTo>
                  <a:lnTo>
                    <a:pt x="21743" y="2069"/>
                  </a:lnTo>
                  <a:lnTo>
                    <a:pt x="21619" y="1887"/>
                  </a:lnTo>
                  <a:lnTo>
                    <a:pt x="21485" y="1715"/>
                  </a:lnTo>
                  <a:lnTo>
                    <a:pt x="21331" y="1552"/>
                  </a:lnTo>
                  <a:lnTo>
                    <a:pt x="21159" y="1379"/>
                  </a:lnTo>
                  <a:lnTo>
                    <a:pt x="20977" y="1217"/>
                  </a:lnTo>
                  <a:lnTo>
                    <a:pt x="20785" y="1063"/>
                  </a:lnTo>
                  <a:lnTo>
                    <a:pt x="20575" y="910"/>
                  </a:lnTo>
                  <a:lnTo>
                    <a:pt x="20364" y="776"/>
                  </a:lnTo>
                  <a:lnTo>
                    <a:pt x="20163" y="651"/>
                  </a:lnTo>
                  <a:lnTo>
                    <a:pt x="19952" y="536"/>
                  </a:lnTo>
                  <a:lnTo>
                    <a:pt x="19751" y="431"/>
                  </a:lnTo>
                  <a:lnTo>
                    <a:pt x="19550" y="335"/>
                  </a:lnTo>
                  <a:lnTo>
                    <a:pt x="19358" y="259"/>
                  </a:lnTo>
                  <a:lnTo>
                    <a:pt x="19157" y="182"/>
                  </a:lnTo>
                  <a:lnTo>
                    <a:pt x="18966" y="125"/>
                  </a:lnTo>
                  <a:lnTo>
                    <a:pt x="18764" y="77"/>
                  </a:lnTo>
                  <a:lnTo>
                    <a:pt x="18573" y="38"/>
                  </a:lnTo>
                  <a:lnTo>
                    <a:pt x="18381" y="10"/>
                  </a:lnTo>
                  <a:lnTo>
                    <a:pt x="18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967;p26">
              <a:extLst>
                <a:ext uri="{FF2B5EF4-FFF2-40B4-BE49-F238E27FC236}">
                  <a16:creationId xmlns:a16="http://schemas.microsoft.com/office/drawing/2014/main" id="{5889601A-A216-1297-7255-350580C5BAF0}"/>
                </a:ext>
              </a:extLst>
            </p:cNvPr>
            <p:cNvSpPr/>
            <p:nvPr/>
          </p:nvSpPr>
          <p:spPr>
            <a:xfrm>
              <a:off x="7694507" y="1602894"/>
              <a:ext cx="201579" cy="123976"/>
            </a:xfrm>
            <a:custGeom>
              <a:avLst/>
              <a:gdLst/>
              <a:ahLst/>
              <a:cxnLst/>
              <a:rect l="l" t="t" r="r" b="b"/>
              <a:pathLst>
                <a:path w="5125" h="3152" extrusionOk="0">
                  <a:moveTo>
                    <a:pt x="3190" y="1"/>
                  </a:moveTo>
                  <a:lnTo>
                    <a:pt x="2998" y="10"/>
                  </a:lnTo>
                  <a:lnTo>
                    <a:pt x="2797" y="20"/>
                  </a:lnTo>
                  <a:lnTo>
                    <a:pt x="2596" y="39"/>
                  </a:lnTo>
                  <a:lnTo>
                    <a:pt x="2395" y="58"/>
                  </a:lnTo>
                  <a:lnTo>
                    <a:pt x="2203" y="87"/>
                  </a:lnTo>
                  <a:lnTo>
                    <a:pt x="2002" y="116"/>
                  </a:lnTo>
                  <a:lnTo>
                    <a:pt x="1820" y="154"/>
                  </a:lnTo>
                  <a:lnTo>
                    <a:pt x="1629" y="202"/>
                  </a:lnTo>
                  <a:lnTo>
                    <a:pt x="1456" y="250"/>
                  </a:lnTo>
                  <a:lnTo>
                    <a:pt x="1284" y="298"/>
                  </a:lnTo>
                  <a:lnTo>
                    <a:pt x="1121" y="355"/>
                  </a:lnTo>
                  <a:lnTo>
                    <a:pt x="977" y="413"/>
                  </a:lnTo>
                  <a:lnTo>
                    <a:pt x="834" y="480"/>
                  </a:lnTo>
                  <a:lnTo>
                    <a:pt x="709" y="547"/>
                  </a:lnTo>
                  <a:lnTo>
                    <a:pt x="604" y="614"/>
                  </a:lnTo>
                  <a:lnTo>
                    <a:pt x="422" y="757"/>
                  </a:lnTo>
                  <a:lnTo>
                    <a:pt x="269" y="872"/>
                  </a:lnTo>
                  <a:lnTo>
                    <a:pt x="163" y="978"/>
                  </a:lnTo>
                  <a:lnTo>
                    <a:pt x="87" y="1074"/>
                  </a:lnTo>
                  <a:lnTo>
                    <a:pt x="39" y="1150"/>
                  </a:lnTo>
                  <a:lnTo>
                    <a:pt x="10" y="1208"/>
                  </a:lnTo>
                  <a:lnTo>
                    <a:pt x="0" y="1265"/>
                  </a:lnTo>
                  <a:lnTo>
                    <a:pt x="19" y="1313"/>
                  </a:lnTo>
                  <a:lnTo>
                    <a:pt x="39" y="1342"/>
                  </a:lnTo>
                  <a:lnTo>
                    <a:pt x="77" y="1370"/>
                  </a:lnTo>
                  <a:lnTo>
                    <a:pt x="115" y="1390"/>
                  </a:lnTo>
                  <a:lnTo>
                    <a:pt x="154" y="1409"/>
                  </a:lnTo>
                  <a:lnTo>
                    <a:pt x="221" y="1428"/>
                  </a:lnTo>
                  <a:lnTo>
                    <a:pt x="259" y="1428"/>
                  </a:lnTo>
                  <a:lnTo>
                    <a:pt x="527" y="1409"/>
                  </a:lnTo>
                  <a:lnTo>
                    <a:pt x="1044" y="1409"/>
                  </a:lnTo>
                  <a:lnTo>
                    <a:pt x="1284" y="1428"/>
                  </a:lnTo>
                  <a:lnTo>
                    <a:pt x="1514" y="1457"/>
                  </a:lnTo>
                  <a:lnTo>
                    <a:pt x="1724" y="1495"/>
                  </a:lnTo>
                  <a:lnTo>
                    <a:pt x="1935" y="1533"/>
                  </a:lnTo>
                  <a:lnTo>
                    <a:pt x="2127" y="1591"/>
                  </a:lnTo>
                  <a:lnTo>
                    <a:pt x="2309" y="1648"/>
                  </a:lnTo>
                  <a:lnTo>
                    <a:pt x="2481" y="1715"/>
                  </a:lnTo>
                  <a:lnTo>
                    <a:pt x="2644" y="1782"/>
                  </a:lnTo>
                  <a:lnTo>
                    <a:pt x="2797" y="1859"/>
                  </a:lnTo>
                  <a:lnTo>
                    <a:pt x="2941" y="1936"/>
                  </a:lnTo>
                  <a:lnTo>
                    <a:pt x="3075" y="2022"/>
                  </a:lnTo>
                  <a:lnTo>
                    <a:pt x="3199" y="2108"/>
                  </a:lnTo>
                  <a:lnTo>
                    <a:pt x="3324" y="2194"/>
                  </a:lnTo>
                  <a:lnTo>
                    <a:pt x="3525" y="2367"/>
                  </a:lnTo>
                  <a:lnTo>
                    <a:pt x="3697" y="2539"/>
                  </a:lnTo>
                  <a:lnTo>
                    <a:pt x="3841" y="2702"/>
                  </a:lnTo>
                  <a:lnTo>
                    <a:pt x="3956" y="2845"/>
                  </a:lnTo>
                  <a:lnTo>
                    <a:pt x="4033" y="2970"/>
                  </a:lnTo>
                  <a:lnTo>
                    <a:pt x="4090" y="3066"/>
                  </a:lnTo>
                  <a:lnTo>
                    <a:pt x="4138" y="3152"/>
                  </a:lnTo>
                  <a:lnTo>
                    <a:pt x="4464" y="3123"/>
                  </a:lnTo>
                  <a:lnTo>
                    <a:pt x="4502" y="2750"/>
                  </a:lnTo>
                  <a:lnTo>
                    <a:pt x="4550" y="2434"/>
                  </a:lnTo>
                  <a:lnTo>
                    <a:pt x="4607" y="2156"/>
                  </a:lnTo>
                  <a:lnTo>
                    <a:pt x="4655" y="1926"/>
                  </a:lnTo>
                  <a:lnTo>
                    <a:pt x="4713" y="1734"/>
                  </a:lnTo>
                  <a:lnTo>
                    <a:pt x="4770" y="1572"/>
                  </a:lnTo>
                  <a:lnTo>
                    <a:pt x="4818" y="1447"/>
                  </a:lnTo>
                  <a:lnTo>
                    <a:pt x="4866" y="1342"/>
                  </a:lnTo>
                  <a:lnTo>
                    <a:pt x="4914" y="1265"/>
                  </a:lnTo>
                  <a:lnTo>
                    <a:pt x="4962" y="1217"/>
                  </a:lnTo>
                  <a:lnTo>
                    <a:pt x="5000" y="1179"/>
                  </a:lnTo>
                  <a:lnTo>
                    <a:pt x="5038" y="1150"/>
                  </a:lnTo>
                  <a:lnTo>
                    <a:pt x="5067" y="1141"/>
                  </a:lnTo>
                  <a:lnTo>
                    <a:pt x="5105" y="1141"/>
                  </a:lnTo>
                  <a:lnTo>
                    <a:pt x="5125" y="997"/>
                  </a:lnTo>
                  <a:lnTo>
                    <a:pt x="5125" y="872"/>
                  </a:lnTo>
                  <a:lnTo>
                    <a:pt x="5096" y="748"/>
                  </a:lnTo>
                  <a:lnTo>
                    <a:pt x="5048" y="643"/>
                  </a:lnTo>
                  <a:lnTo>
                    <a:pt x="4990" y="537"/>
                  </a:lnTo>
                  <a:lnTo>
                    <a:pt x="4904" y="451"/>
                  </a:lnTo>
                  <a:lnTo>
                    <a:pt x="4809" y="365"/>
                  </a:lnTo>
                  <a:lnTo>
                    <a:pt x="4694" y="298"/>
                  </a:lnTo>
                  <a:lnTo>
                    <a:pt x="4569" y="231"/>
                  </a:lnTo>
                  <a:lnTo>
                    <a:pt x="4425" y="173"/>
                  </a:lnTo>
                  <a:lnTo>
                    <a:pt x="4272" y="125"/>
                  </a:lnTo>
                  <a:lnTo>
                    <a:pt x="4109" y="87"/>
                  </a:lnTo>
                  <a:lnTo>
                    <a:pt x="3946" y="58"/>
                  </a:lnTo>
                  <a:lnTo>
                    <a:pt x="3765" y="30"/>
                  </a:lnTo>
                  <a:lnTo>
                    <a:pt x="3583" y="20"/>
                  </a:lnTo>
                  <a:lnTo>
                    <a:pt x="3391" y="10"/>
                  </a:lnTo>
                  <a:lnTo>
                    <a:pt x="3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968;p26">
              <a:extLst>
                <a:ext uri="{FF2B5EF4-FFF2-40B4-BE49-F238E27FC236}">
                  <a16:creationId xmlns:a16="http://schemas.microsoft.com/office/drawing/2014/main" id="{2A4012D5-FDD1-AA9B-AC5F-C8DB44189B9B}"/>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969;p26">
              <a:extLst>
                <a:ext uri="{FF2B5EF4-FFF2-40B4-BE49-F238E27FC236}">
                  <a16:creationId xmlns:a16="http://schemas.microsoft.com/office/drawing/2014/main" id="{41372F32-8BAC-E758-B52E-F6EE077FC3FD}"/>
                </a:ext>
              </a:extLst>
            </p:cNvPr>
            <p:cNvSpPr/>
            <p:nvPr/>
          </p:nvSpPr>
          <p:spPr>
            <a:xfrm>
              <a:off x="7951420" y="1776188"/>
              <a:ext cx="441586" cy="528983"/>
            </a:xfrm>
            <a:custGeom>
              <a:avLst/>
              <a:gdLst/>
              <a:ahLst/>
              <a:cxnLst/>
              <a:rect l="l" t="t" r="r" b="b"/>
              <a:pathLst>
                <a:path w="11227" h="13449" extrusionOk="0">
                  <a:moveTo>
                    <a:pt x="5067" y="1"/>
                  </a:moveTo>
                  <a:lnTo>
                    <a:pt x="4818" y="355"/>
                  </a:lnTo>
                  <a:lnTo>
                    <a:pt x="4445" y="891"/>
                  </a:lnTo>
                  <a:lnTo>
                    <a:pt x="3468" y="2367"/>
                  </a:lnTo>
                  <a:lnTo>
                    <a:pt x="2884" y="3219"/>
                  </a:lnTo>
                  <a:lnTo>
                    <a:pt x="2280" y="4100"/>
                  </a:lnTo>
                  <a:lnTo>
                    <a:pt x="1658" y="4962"/>
                  </a:lnTo>
                  <a:lnTo>
                    <a:pt x="1351" y="5374"/>
                  </a:lnTo>
                  <a:lnTo>
                    <a:pt x="1045" y="5776"/>
                  </a:lnTo>
                  <a:lnTo>
                    <a:pt x="901" y="5968"/>
                  </a:lnTo>
                  <a:lnTo>
                    <a:pt x="767" y="6169"/>
                  </a:lnTo>
                  <a:lnTo>
                    <a:pt x="652" y="6361"/>
                  </a:lnTo>
                  <a:lnTo>
                    <a:pt x="537" y="6562"/>
                  </a:lnTo>
                  <a:lnTo>
                    <a:pt x="441" y="6763"/>
                  </a:lnTo>
                  <a:lnTo>
                    <a:pt x="355" y="6964"/>
                  </a:lnTo>
                  <a:lnTo>
                    <a:pt x="269" y="7175"/>
                  </a:lnTo>
                  <a:lnTo>
                    <a:pt x="202" y="7376"/>
                  </a:lnTo>
                  <a:lnTo>
                    <a:pt x="144" y="7577"/>
                  </a:lnTo>
                  <a:lnTo>
                    <a:pt x="96" y="7778"/>
                  </a:lnTo>
                  <a:lnTo>
                    <a:pt x="58" y="7989"/>
                  </a:lnTo>
                  <a:lnTo>
                    <a:pt x="29" y="8190"/>
                  </a:lnTo>
                  <a:lnTo>
                    <a:pt x="10" y="8391"/>
                  </a:lnTo>
                  <a:lnTo>
                    <a:pt x="1" y="8592"/>
                  </a:lnTo>
                  <a:lnTo>
                    <a:pt x="1" y="8793"/>
                  </a:lnTo>
                  <a:lnTo>
                    <a:pt x="10" y="8995"/>
                  </a:lnTo>
                  <a:lnTo>
                    <a:pt x="20" y="9196"/>
                  </a:lnTo>
                  <a:lnTo>
                    <a:pt x="39" y="9387"/>
                  </a:lnTo>
                  <a:lnTo>
                    <a:pt x="77" y="9588"/>
                  </a:lnTo>
                  <a:lnTo>
                    <a:pt x="116" y="9780"/>
                  </a:lnTo>
                  <a:lnTo>
                    <a:pt x="154" y="9972"/>
                  </a:lnTo>
                  <a:lnTo>
                    <a:pt x="211" y="10154"/>
                  </a:lnTo>
                  <a:lnTo>
                    <a:pt x="269" y="10345"/>
                  </a:lnTo>
                  <a:lnTo>
                    <a:pt x="336" y="10527"/>
                  </a:lnTo>
                  <a:lnTo>
                    <a:pt x="412" y="10699"/>
                  </a:lnTo>
                  <a:lnTo>
                    <a:pt x="489" y="10881"/>
                  </a:lnTo>
                  <a:lnTo>
                    <a:pt x="575" y="11044"/>
                  </a:lnTo>
                  <a:lnTo>
                    <a:pt x="661" y="11217"/>
                  </a:lnTo>
                  <a:lnTo>
                    <a:pt x="757" y="11380"/>
                  </a:lnTo>
                  <a:lnTo>
                    <a:pt x="863" y="11533"/>
                  </a:lnTo>
                  <a:lnTo>
                    <a:pt x="968" y="11696"/>
                  </a:lnTo>
                  <a:lnTo>
                    <a:pt x="1083" y="11839"/>
                  </a:lnTo>
                  <a:lnTo>
                    <a:pt x="1198" y="11983"/>
                  </a:lnTo>
                  <a:lnTo>
                    <a:pt x="1313" y="12127"/>
                  </a:lnTo>
                  <a:lnTo>
                    <a:pt x="1437" y="12261"/>
                  </a:lnTo>
                  <a:lnTo>
                    <a:pt x="1571" y="12385"/>
                  </a:lnTo>
                  <a:lnTo>
                    <a:pt x="1705" y="12500"/>
                  </a:lnTo>
                  <a:lnTo>
                    <a:pt x="1840" y="12615"/>
                  </a:lnTo>
                  <a:lnTo>
                    <a:pt x="1983" y="12730"/>
                  </a:lnTo>
                  <a:lnTo>
                    <a:pt x="2127" y="12826"/>
                  </a:lnTo>
                  <a:lnTo>
                    <a:pt x="2271" y="12922"/>
                  </a:lnTo>
                  <a:lnTo>
                    <a:pt x="2414" y="13017"/>
                  </a:lnTo>
                  <a:lnTo>
                    <a:pt x="2568" y="13094"/>
                  </a:lnTo>
                  <a:lnTo>
                    <a:pt x="2721" y="13171"/>
                  </a:lnTo>
                  <a:lnTo>
                    <a:pt x="2874" y="13228"/>
                  </a:lnTo>
                  <a:lnTo>
                    <a:pt x="3037" y="13286"/>
                  </a:lnTo>
                  <a:lnTo>
                    <a:pt x="3190" y="13343"/>
                  </a:lnTo>
                  <a:lnTo>
                    <a:pt x="3353" y="13381"/>
                  </a:lnTo>
                  <a:lnTo>
                    <a:pt x="3516" y="13410"/>
                  </a:lnTo>
                  <a:lnTo>
                    <a:pt x="3679" y="13429"/>
                  </a:lnTo>
                  <a:lnTo>
                    <a:pt x="3841" y="13448"/>
                  </a:lnTo>
                  <a:lnTo>
                    <a:pt x="4167" y="13448"/>
                  </a:lnTo>
                  <a:lnTo>
                    <a:pt x="4330" y="13429"/>
                  </a:lnTo>
                  <a:lnTo>
                    <a:pt x="4493" y="13401"/>
                  </a:lnTo>
                  <a:lnTo>
                    <a:pt x="4656" y="13372"/>
                  </a:lnTo>
                  <a:lnTo>
                    <a:pt x="4818" y="13324"/>
                  </a:lnTo>
                  <a:lnTo>
                    <a:pt x="4981" y="13266"/>
                  </a:lnTo>
                  <a:lnTo>
                    <a:pt x="5144" y="13199"/>
                  </a:lnTo>
                  <a:lnTo>
                    <a:pt x="5297" y="13123"/>
                  </a:lnTo>
                  <a:lnTo>
                    <a:pt x="5460" y="13027"/>
                  </a:lnTo>
                  <a:lnTo>
                    <a:pt x="5613" y="12931"/>
                  </a:lnTo>
                  <a:lnTo>
                    <a:pt x="5767" y="12816"/>
                  </a:lnTo>
                  <a:lnTo>
                    <a:pt x="5920" y="12692"/>
                  </a:lnTo>
                  <a:lnTo>
                    <a:pt x="6111" y="12500"/>
                  </a:lnTo>
                  <a:lnTo>
                    <a:pt x="6332" y="12261"/>
                  </a:lnTo>
                  <a:lnTo>
                    <a:pt x="6619" y="11945"/>
                  </a:lnTo>
                  <a:lnTo>
                    <a:pt x="6964" y="11542"/>
                  </a:lnTo>
                  <a:lnTo>
                    <a:pt x="7357" y="11054"/>
                  </a:lnTo>
                  <a:lnTo>
                    <a:pt x="7567" y="10786"/>
                  </a:lnTo>
                  <a:lnTo>
                    <a:pt x="7778" y="10498"/>
                  </a:lnTo>
                  <a:lnTo>
                    <a:pt x="7998" y="10192"/>
                  </a:lnTo>
                  <a:lnTo>
                    <a:pt x="8228" y="9866"/>
                  </a:lnTo>
                  <a:lnTo>
                    <a:pt x="8458" y="9521"/>
                  </a:lnTo>
                  <a:lnTo>
                    <a:pt x="8688" y="9167"/>
                  </a:lnTo>
                  <a:lnTo>
                    <a:pt x="8918" y="8793"/>
                  </a:lnTo>
                  <a:lnTo>
                    <a:pt x="9148" y="8401"/>
                  </a:lnTo>
                  <a:lnTo>
                    <a:pt x="9368" y="7998"/>
                  </a:lnTo>
                  <a:lnTo>
                    <a:pt x="9588" y="7577"/>
                  </a:lnTo>
                  <a:lnTo>
                    <a:pt x="9809" y="7146"/>
                  </a:lnTo>
                  <a:lnTo>
                    <a:pt x="10010" y="6696"/>
                  </a:lnTo>
                  <a:lnTo>
                    <a:pt x="10211" y="6236"/>
                  </a:lnTo>
                  <a:lnTo>
                    <a:pt x="10402" y="5767"/>
                  </a:lnTo>
                  <a:lnTo>
                    <a:pt x="10575" y="5278"/>
                  </a:lnTo>
                  <a:lnTo>
                    <a:pt x="10738" y="4780"/>
                  </a:lnTo>
                  <a:lnTo>
                    <a:pt x="10891" y="4273"/>
                  </a:lnTo>
                  <a:lnTo>
                    <a:pt x="11015" y="3746"/>
                  </a:lnTo>
                  <a:lnTo>
                    <a:pt x="11130" y="3219"/>
                  </a:lnTo>
                  <a:lnTo>
                    <a:pt x="11226" y="2673"/>
                  </a:lnTo>
                  <a:lnTo>
                    <a:pt x="50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970;p26">
              <a:extLst>
                <a:ext uri="{FF2B5EF4-FFF2-40B4-BE49-F238E27FC236}">
                  <a16:creationId xmlns:a16="http://schemas.microsoft.com/office/drawing/2014/main" id="{A0CB59AE-2BA9-EE4D-0BFF-303E2FD3FE78}"/>
                </a:ext>
              </a:extLst>
            </p:cNvPr>
            <p:cNvSpPr/>
            <p:nvPr/>
          </p:nvSpPr>
          <p:spPr>
            <a:xfrm>
              <a:off x="7534389" y="1389325"/>
              <a:ext cx="265652" cy="115677"/>
            </a:xfrm>
            <a:custGeom>
              <a:avLst/>
              <a:gdLst/>
              <a:ahLst/>
              <a:cxnLst/>
              <a:rect l="l" t="t" r="r" b="b"/>
              <a:pathLst>
                <a:path w="6754" h="2941" extrusionOk="0">
                  <a:moveTo>
                    <a:pt x="3123" y="0"/>
                  </a:moveTo>
                  <a:lnTo>
                    <a:pt x="2970" y="10"/>
                  </a:lnTo>
                  <a:lnTo>
                    <a:pt x="2817" y="38"/>
                  </a:lnTo>
                  <a:lnTo>
                    <a:pt x="2673" y="67"/>
                  </a:lnTo>
                  <a:lnTo>
                    <a:pt x="2520" y="115"/>
                  </a:lnTo>
                  <a:lnTo>
                    <a:pt x="2376" y="172"/>
                  </a:lnTo>
                  <a:lnTo>
                    <a:pt x="2242" y="239"/>
                  </a:lnTo>
                  <a:lnTo>
                    <a:pt x="2098" y="316"/>
                  </a:lnTo>
                  <a:lnTo>
                    <a:pt x="1974" y="402"/>
                  </a:lnTo>
                  <a:lnTo>
                    <a:pt x="1840" y="498"/>
                  </a:lnTo>
                  <a:lnTo>
                    <a:pt x="1533" y="651"/>
                  </a:lnTo>
                  <a:lnTo>
                    <a:pt x="1217" y="824"/>
                  </a:lnTo>
                  <a:lnTo>
                    <a:pt x="1035" y="929"/>
                  </a:lnTo>
                  <a:lnTo>
                    <a:pt x="853" y="1034"/>
                  </a:lnTo>
                  <a:lnTo>
                    <a:pt x="681" y="1159"/>
                  </a:lnTo>
                  <a:lnTo>
                    <a:pt x="508" y="1274"/>
                  </a:lnTo>
                  <a:lnTo>
                    <a:pt x="355" y="1398"/>
                  </a:lnTo>
                  <a:lnTo>
                    <a:pt x="221" y="1523"/>
                  </a:lnTo>
                  <a:lnTo>
                    <a:pt x="116" y="1647"/>
                  </a:lnTo>
                  <a:lnTo>
                    <a:pt x="68" y="1714"/>
                  </a:lnTo>
                  <a:lnTo>
                    <a:pt x="39" y="1772"/>
                  </a:lnTo>
                  <a:lnTo>
                    <a:pt x="20" y="1829"/>
                  </a:lnTo>
                  <a:lnTo>
                    <a:pt x="1" y="1887"/>
                  </a:lnTo>
                  <a:lnTo>
                    <a:pt x="1" y="1944"/>
                  </a:lnTo>
                  <a:lnTo>
                    <a:pt x="20" y="1992"/>
                  </a:lnTo>
                  <a:lnTo>
                    <a:pt x="3315" y="1992"/>
                  </a:lnTo>
                  <a:lnTo>
                    <a:pt x="6207" y="2940"/>
                  </a:lnTo>
                  <a:lnTo>
                    <a:pt x="6753" y="1465"/>
                  </a:lnTo>
                  <a:lnTo>
                    <a:pt x="4177" y="220"/>
                  </a:lnTo>
                  <a:lnTo>
                    <a:pt x="4033" y="153"/>
                  </a:lnTo>
                  <a:lnTo>
                    <a:pt x="3889" y="105"/>
                  </a:lnTo>
                  <a:lnTo>
                    <a:pt x="3736" y="57"/>
                  </a:lnTo>
                  <a:lnTo>
                    <a:pt x="3583" y="29"/>
                  </a:lnTo>
                  <a:lnTo>
                    <a:pt x="3430" y="10"/>
                  </a:lnTo>
                  <a:lnTo>
                    <a:pt x="327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971;p26">
              <a:extLst>
                <a:ext uri="{FF2B5EF4-FFF2-40B4-BE49-F238E27FC236}">
                  <a16:creationId xmlns:a16="http://schemas.microsoft.com/office/drawing/2014/main" id="{6A11AE12-D8D3-747E-045D-2398D4E277E9}"/>
                </a:ext>
              </a:extLst>
            </p:cNvPr>
            <p:cNvSpPr/>
            <p:nvPr/>
          </p:nvSpPr>
          <p:spPr>
            <a:xfrm>
              <a:off x="6751575" y="2828733"/>
              <a:ext cx="442333" cy="90858"/>
            </a:xfrm>
            <a:custGeom>
              <a:avLst/>
              <a:gdLst/>
              <a:ahLst/>
              <a:cxnLst/>
              <a:rect l="l" t="t" r="r" b="b"/>
              <a:pathLst>
                <a:path w="11246" h="2310" extrusionOk="0">
                  <a:moveTo>
                    <a:pt x="2117" y="1"/>
                  </a:moveTo>
                  <a:lnTo>
                    <a:pt x="1897" y="20"/>
                  </a:lnTo>
                  <a:lnTo>
                    <a:pt x="1686" y="49"/>
                  </a:lnTo>
                  <a:lnTo>
                    <a:pt x="1485" y="97"/>
                  </a:lnTo>
                  <a:lnTo>
                    <a:pt x="1293" y="173"/>
                  </a:lnTo>
                  <a:lnTo>
                    <a:pt x="1111" y="260"/>
                  </a:lnTo>
                  <a:lnTo>
                    <a:pt x="939" y="365"/>
                  </a:lnTo>
                  <a:lnTo>
                    <a:pt x="776" y="489"/>
                  </a:lnTo>
                  <a:lnTo>
                    <a:pt x="623" y="624"/>
                  </a:lnTo>
                  <a:lnTo>
                    <a:pt x="489" y="777"/>
                  </a:lnTo>
                  <a:lnTo>
                    <a:pt x="364" y="940"/>
                  </a:lnTo>
                  <a:lnTo>
                    <a:pt x="259" y="1112"/>
                  </a:lnTo>
                  <a:lnTo>
                    <a:pt x="173" y="1294"/>
                  </a:lnTo>
                  <a:lnTo>
                    <a:pt x="96" y="1486"/>
                  </a:lnTo>
                  <a:lnTo>
                    <a:pt x="48" y="1687"/>
                  </a:lnTo>
                  <a:lnTo>
                    <a:pt x="20" y="1897"/>
                  </a:lnTo>
                  <a:lnTo>
                    <a:pt x="0" y="2118"/>
                  </a:lnTo>
                  <a:lnTo>
                    <a:pt x="0" y="2309"/>
                  </a:lnTo>
                  <a:lnTo>
                    <a:pt x="11245" y="2309"/>
                  </a:lnTo>
                  <a:lnTo>
                    <a:pt x="11245" y="2118"/>
                  </a:lnTo>
                  <a:lnTo>
                    <a:pt x="11235" y="1897"/>
                  </a:lnTo>
                  <a:lnTo>
                    <a:pt x="11207" y="1687"/>
                  </a:lnTo>
                  <a:lnTo>
                    <a:pt x="11149" y="1486"/>
                  </a:lnTo>
                  <a:lnTo>
                    <a:pt x="11082" y="1294"/>
                  </a:lnTo>
                  <a:lnTo>
                    <a:pt x="10986" y="1112"/>
                  </a:lnTo>
                  <a:lnTo>
                    <a:pt x="10881" y="940"/>
                  </a:lnTo>
                  <a:lnTo>
                    <a:pt x="10766" y="777"/>
                  </a:lnTo>
                  <a:lnTo>
                    <a:pt x="10622" y="624"/>
                  </a:lnTo>
                  <a:lnTo>
                    <a:pt x="10479" y="489"/>
                  </a:lnTo>
                  <a:lnTo>
                    <a:pt x="10316" y="365"/>
                  </a:lnTo>
                  <a:lnTo>
                    <a:pt x="10144" y="260"/>
                  </a:lnTo>
                  <a:lnTo>
                    <a:pt x="9952" y="173"/>
                  </a:lnTo>
                  <a:lnTo>
                    <a:pt x="9760" y="97"/>
                  </a:lnTo>
                  <a:lnTo>
                    <a:pt x="9559" y="49"/>
                  </a:lnTo>
                  <a:lnTo>
                    <a:pt x="9349" y="20"/>
                  </a:lnTo>
                  <a:lnTo>
                    <a:pt x="91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972;p26">
              <a:extLst>
                <a:ext uri="{FF2B5EF4-FFF2-40B4-BE49-F238E27FC236}">
                  <a16:creationId xmlns:a16="http://schemas.microsoft.com/office/drawing/2014/main" id="{EEE0569F-B70E-14A9-E1E0-AD61FC0BDCB0}"/>
                </a:ext>
              </a:extLst>
            </p:cNvPr>
            <p:cNvSpPr/>
            <p:nvPr/>
          </p:nvSpPr>
          <p:spPr>
            <a:xfrm>
              <a:off x="6644947" y="2603837"/>
              <a:ext cx="334208" cy="315761"/>
            </a:xfrm>
            <a:custGeom>
              <a:avLst/>
              <a:gdLst/>
              <a:ahLst/>
              <a:cxnLst/>
              <a:rect l="l" t="t" r="r" b="b"/>
              <a:pathLst>
                <a:path w="8497" h="8028" extrusionOk="0">
                  <a:moveTo>
                    <a:pt x="2041" y="1"/>
                  </a:moveTo>
                  <a:lnTo>
                    <a:pt x="1" y="8027"/>
                  </a:lnTo>
                  <a:lnTo>
                    <a:pt x="6456" y="8027"/>
                  </a:lnTo>
                  <a:lnTo>
                    <a:pt x="849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973;p26">
              <a:extLst>
                <a:ext uri="{FF2B5EF4-FFF2-40B4-BE49-F238E27FC236}">
                  <a16:creationId xmlns:a16="http://schemas.microsoft.com/office/drawing/2014/main" id="{DB9986AF-AC37-23C9-398A-50366E805685}"/>
                </a:ext>
              </a:extLst>
            </p:cNvPr>
            <p:cNvSpPr/>
            <p:nvPr/>
          </p:nvSpPr>
          <p:spPr>
            <a:xfrm>
              <a:off x="6143904" y="1766394"/>
              <a:ext cx="1389814" cy="897410"/>
            </a:xfrm>
            <a:custGeom>
              <a:avLst/>
              <a:gdLst/>
              <a:ahLst/>
              <a:cxnLst/>
              <a:rect l="l" t="t" r="r" b="b"/>
              <a:pathLst>
                <a:path w="35335" h="22816" extrusionOk="0">
                  <a:moveTo>
                    <a:pt x="1687" y="1"/>
                  </a:moveTo>
                  <a:lnTo>
                    <a:pt x="1514" y="10"/>
                  </a:lnTo>
                  <a:lnTo>
                    <a:pt x="1342" y="39"/>
                  </a:lnTo>
                  <a:lnTo>
                    <a:pt x="1179" y="77"/>
                  </a:lnTo>
                  <a:lnTo>
                    <a:pt x="1026" y="135"/>
                  </a:lnTo>
                  <a:lnTo>
                    <a:pt x="882" y="202"/>
                  </a:lnTo>
                  <a:lnTo>
                    <a:pt x="738" y="288"/>
                  </a:lnTo>
                  <a:lnTo>
                    <a:pt x="614" y="384"/>
                  </a:lnTo>
                  <a:lnTo>
                    <a:pt x="489" y="499"/>
                  </a:lnTo>
                  <a:lnTo>
                    <a:pt x="384" y="614"/>
                  </a:lnTo>
                  <a:lnTo>
                    <a:pt x="288" y="748"/>
                  </a:lnTo>
                  <a:lnTo>
                    <a:pt x="202" y="882"/>
                  </a:lnTo>
                  <a:lnTo>
                    <a:pt x="135" y="1026"/>
                  </a:lnTo>
                  <a:lnTo>
                    <a:pt x="78" y="1188"/>
                  </a:lnTo>
                  <a:lnTo>
                    <a:pt x="30" y="1342"/>
                  </a:lnTo>
                  <a:lnTo>
                    <a:pt x="10" y="1514"/>
                  </a:lnTo>
                  <a:lnTo>
                    <a:pt x="1" y="1686"/>
                  </a:lnTo>
                  <a:lnTo>
                    <a:pt x="2405" y="21130"/>
                  </a:lnTo>
                  <a:lnTo>
                    <a:pt x="2415" y="21302"/>
                  </a:lnTo>
                  <a:lnTo>
                    <a:pt x="2434" y="21475"/>
                  </a:lnTo>
                  <a:lnTo>
                    <a:pt x="2482" y="21638"/>
                  </a:lnTo>
                  <a:lnTo>
                    <a:pt x="2539" y="21791"/>
                  </a:lnTo>
                  <a:lnTo>
                    <a:pt x="2606" y="21935"/>
                  </a:lnTo>
                  <a:lnTo>
                    <a:pt x="2692" y="22078"/>
                  </a:lnTo>
                  <a:lnTo>
                    <a:pt x="2788" y="22203"/>
                  </a:lnTo>
                  <a:lnTo>
                    <a:pt x="2893" y="22327"/>
                  </a:lnTo>
                  <a:lnTo>
                    <a:pt x="3018" y="22433"/>
                  </a:lnTo>
                  <a:lnTo>
                    <a:pt x="3143" y="22528"/>
                  </a:lnTo>
                  <a:lnTo>
                    <a:pt x="3286" y="22615"/>
                  </a:lnTo>
                  <a:lnTo>
                    <a:pt x="3430" y="22682"/>
                  </a:lnTo>
                  <a:lnTo>
                    <a:pt x="3583" y="22739"/>
                  </a:lnTo>
                  <a:lnTo>
                    <a:pt x="3746" y="22787"/>
                  </a:lnTo>
                  <a:lnTo>
                    <a:pt x="3918" y="22806"/>
                  </a:lnTo>
                  <a:lnTo>
                    <a:pt x="4091" y="22816"/>
                  </a:lnTo>
                  <a:lnTo>
                    <a:pt x="33649" y="22816"/>
                  </a:lnTo>
                  <a:lnTo>
                    <a:pt x="33821" y="22806"/>
                  </a:lnTo>
                  <a:lnTo>
                    <a:pt x="33984" y="22787"/>
                  </a:lnTo>
                  <a:lnTo>
                    <a:pt x="34147" y="22739"/>
                  </a:lnTo>
                  <a:lnTo>
                    <a:pt x="34300" y="22682"/>
                  </a:lnTo>
                  <a:lnTo>
                    <a:pt x="34453" y="22615"/>
                  </a:lnTo>
                  <a:lnTo>
                    <a:pt x="34587" y="22528"/>
                  </a:lnTo>
                  <a:lnTo>
                    <a:pt x="34721" y="22433"/>
                  </a:lnTo>
                  <a:lnTo>
                    <a:pt x="34836" y="22327"/>
                  </a:lnTo>
                  <a:lnTo>
                    <a:pt x="34951" y="22203"/>
                  </a:lnTo>
                  <a:lnTo>
                    <a:pt x="35047" y="22078"/>
                  </a:lnTo>
                  <a:lnTo>
                    <a:pt x="35133" y="21935"/>
                  </a:lnTo>
                  <a:lnTo>
                    <a:pt x="35200" y="21791"/>
                  </a:lnTo>
                  <a:lnTo>
                    <a:pt x="35258" y="21638"/>
                  </a:lnTo>
                  <a:lnTo>
                    <a:pt x="35296" y="21475"/>
                  </a:lnTo>
                  <a:lnTo>
                    <a:pt x="35325" y="21302"/>
                  </a:lnTo>
                  <a:lnTo>
                    <a:pt x="35334" y="21130"/>
                  </a:lnTo>
                  <a:lnTo>
                    <a:pt x="32930" y="1686"/>
                  </a:lnTo>
                  <a:lnTo>
                    <a:pt x="32921" y="1514"/>
                  </a:lnTo>
                  <a:lnTo>
                    <a:pt x="32892" y="1342"/>
                  </a:lnTo>
                  <a:lnTo>
                    <a:pt x="32854" y="1188"/>
                  </a:lnTo>
                  <a:lnTo>
                    <a:pt x="32796" y="1026"/>
                  </a:lnTo>
                  <a:lnTo>
                    <a:pt x="32729" y="882"/>
                  </a:lnTo>
                  <a:lnTo>
                    <a:pt x="32643" y="748"/>
                  </a:lnTo>
                  <a:lnTo>
                    <a:pt x="32547" y="614"/>
                  </a:lnTo>
                  <a:lnTo>
                    <a:pt x="32432" y="499"/>
                  </a:lnTo>
                  <a:lnTo>
                    <a:pt x="32317" y="384"/>
                  </a:lnTo>
                  <a:lnTo>
                    <a:pt x="32183" y="288"/>
                  </a:lnTo>
                  <a:lnTo>
                    <a:pt x="32049" y="202"/>
                  </a:lnTo>
                  <a:lnTo>
                    <a:pt x="31896" y="135"/>
                  </a:lnTo>
                  <a:lnTo>
                    <a:pt x="31743" y="77"/>
                  </a:lnTo>
                  <a:lnTo>
                    <a:pt x="31580" y="39"/>
                  </a:lnTo>
                  <a:lnTo>
                    <a:pt x="31417" y="10"/>
                  </a:lnTo>
                  <a:lnTo>
                    <a:pt x="3124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974;p26">
              <a:extLst>
                <a:ext uri="{FF2B5EF4-FFF2-40B4-BE49-F238E27FC236}">
                  <a16:creationId xmlns:a16="http://schemas.microsoft.com/office/drawing/2014/main" id="{521E1A69-C1F7-605E-3C5E-99EBBC0712AE}"/>
                </a:ext>
              </a:extLst>
            </p:cNvPr>
            <p:cNvSpPr/>
            <p:nvPr/>
          </p:nvSpPr>
          <p:spPr>
            <a:xfrm>
              <a:off x="5860993" y="3031447"/>
              <a:ext cx="2330490" cy="50503"/>
            </a:xfrm>
            <a:custGeom>
              <a:avLst/>
              <a:gdLst/>
              <a:ahLst/>
              <a:cxnLst/>
              <a:rect l="l" t="t" r="r" b="b"/>
              <a:pathLst>
                <a:path w="59251" h="1284" extrusionOk="0">
                  <a:moveTo>
                    <a:pt x="1" y="0"/>
                  </a:moveTo>
                  <a:lnTo>
                    <a:pt x="1" y="1283"/>
                  </a:lnTo>
                  <a:lnTo>
                    <a:pt x="59251" y="1283"/>
                  </a:lnTo>
                  <a:lnTo>
                    <a:pt x="592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975;p26">
              <a:extLst>
                <a:ext uri="{FF2B5EF4-FFF2-40B4-BE49-F238E27FC236}">
                  <a16:creationId xmlns:a16="http://schemas.microsoft.com/office/drawing/2014/main" id="{A3105484-E42B-81CF-7343-DC0D8214DABC}"/>
                </a:ext>
              </a:extLst>
            </p:cNvPr>
            <p:cNvSpPr/>
            <p:nvPr/>
          </p:nvSpPr>
          <p:spPr>
            <a:xfrm>
              <a:off x="5559242" y="2992233"/>
              <a:ext cx="603557" cy="1663686"/>
            </a:xfrm>
            <a:custGeom>
              <a:avLst/>
              <a:gdLst/>
              <a:ahLst/>
              <a:cxnLst/>
              <a:rect l="l" t="t" r="r" b="b"/>
              <a:pathLst>
                <a:path w="15345" h="42298" extrusionOk="0">
                  <a:moveTo>
                    <a:pt x="11341" y="1"/>
                  </a:moveTo>
                  <a:lnTo>
                    <a:pt x="1" y="42298"/>
                  </a:lnTo>
                  <a:lnTo>
                    <a:pt x="1437" y="42298"/>
                  </a:lnTo>
                  <a:lnTo>
                    <a:pt x="15345" y="394"/>
                  </a:lnTo>
                  <a:lnTo>
                    <a:pt x="11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976;p26">
              <a:extLst>
                <a:ext uri="{FF2B5EF4-FFF2-40B4-BE49-F238E27FC236}">
                  <a16:creationId xmlns:a16="http://schemas.microsoft.com/office/drawing/2014/main" id="{66AF5A75-E834-A4D9-EDA2-10F413995A80}"/>
                </a:ext>
              </a:extLst>
            </p:cNvPr>
            <p:cNvSpPr/>
            <p:nvPr/>
          </p:nvSpPr>
          <p:spPr>
            <a:xfrm>
              <a:off x="7855726" y="2992233"/>
              <a:ext cx="603557" cy="1663686"/>
            </a:xfrm>
            <a:custGeom>
              <a:avLst/>
              <a:gdLst/>
              <a:ahLst/>
              <a:cxnLst/>
              <a:rect l="l" t="t" r="r" b="b"/>
              <a:pathLst>
                <a:path w="15345" h="42298" extrusionOk="0">
                  <a:moveTo>
                    <a:pt x="4004" y="1"/>
                  </a:moveTo>
                  <a:lnTo>
                    <a:pt x="1" y="394"/>
                  </a:lnTo>
                  <a:lnTo>
                    <a:pt x="13908" y="42298"/>
                  </a:lnTo>
                  <a:lnTo>
                    <a:pt x="15345" y="42298"/>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977;p26">
              <a:extLst>
                <a:ext uri="{FF2B5EF4-FFF2-40B4-BE49-F238E27FC236}">
                  <a16:creationId xmlns:a16="http://schemas.microsoft.com/office/drawing/2014/main" id="{38775EC6-B933-33AD-7919-B23DCB5A058C}"/>
                </a:ext>
              </a:extLst>
            </p:cNvPr>
            <p:cNvSpPr/>
            <p:nvPr/>
          </p:nvSpPr>
          <p:spPr>
            <a:xfrm>
              <a:off x="5745712" y="2913531"/>
              <a:ext cx="2567862" cy="129247"/>
            </a:xfrm>
            <a:custGeom>
              <a:avLst/>
              <a:gdLst/>
              <a:ahLst/>
              <a:cxnLst/>
              <a:rect l="l" t="t" r="r" b="b"/>
              <a:pathLst>
                <a:path w="65286" h="3286" extrusionOk="0">
                  <a:moveTo>
                    <a:pt x="1" y="0"/>
                  </a:moveTo>
                  <a:lnTo>
                    <a:pt x="1" y="3285"/>
                  </a:lnTo>
                  <a:lnTo>
                    <a:pt x="65285" y="3285"/>
                  </a:lnTo>
                  <a:lnTo>
                    <a:pt x="652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82F57533-8807-0788-F023-6F23FD096671}"/>
              </a:ext>
            </a:extLst>
          </p:cNvPr>
          <p:cNvSpPr txBox="1"/>
          <p:nvPr/>
        </p:nvSpPr>
        <p:spPr>
          <a:xfrm>
            <a:off x="457200" y="1212820"/>
            <a:ext cx="7083165" cy="2717860"/>
          </a:xfrm>
          <a:prstGeom prst="rect">
            <a:avLst/>
          </a:prstGeom>
          <a:noFill/>
        </p:spPr>
        <p:txBody>
          <a:bodyPr wrap="square">
            <a:spAutoFit/>
          </a:bodyPr>
          <a:lstStyle/>
          <a:p>
            <a:pPr marL="800100" lvl="1" indent="-342900" algn="just">
              <a:lnSpc>
                <a:spcPct val="107000"/>
              </a:lnSpc>
              <a:buAutoNum type="arabicPeriod" startAt="2"/>
            </a:pPr>
            <a:r>
              <a:rPr lang="en-US" err="1">
                <a:solidFill>
                  <a:schemeClr val="dk1"/>
                </a:solidFill>
                <a:latin typeface="Roboto" pitchFamily="2" charset="0"/>
                <a:ea typeface="Roboto" pitchFamily="2" charset="0"/>
              </a:rPr>
              <a:t>Một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bài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toán</a:t>
            </a:r>
            <a:r>
              <a:rPr lang="en-US">
                <a:solidFill>
                  <a:schemeClr val="dk1"/>
                </a:solidFill>
                <a:latin typeface="Roboto" pitchFamily="2" charset="0"/>
                <a:ea typeface="Roboto" pitchFamily="2" charset="0"/>
              </a:rPr>
              <a:t> CTF </a:t>
            </a:r>
            <a:r>
              <a:rPr lang="en-US" err="1">
                <a:solidFill>
                  <a:schemeClr val="dk1"/>
                </a:solidFill>
                <a:latin typeface="Roboto" pitchFamily="2" charset="0"/>
                <a:ea typeface="Roboto" pitchFamily="2" charset="0"/>
              </a:rPr>
              <a:t>cố</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nhưng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ngày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càng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tạp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hơn</a:t>
            </a:r>
            <a:endParaRPr lang="en-US">
              <a:solidFill>
                <a:schemeClr val="dk1"/>
              </a:solidFill>
              <a:latin typeface="Roboto" pitchFamily="2" charset="0"/>
              <a:ea typeface="Roboto" pitchFamily="2" charset="0"/>
            </a:endParaRPr>
          </a:p>
          <a:p>
            <a:pPr marL="800100" lvl="1" indent="-342900" algn="just">
              <a:lnSpc>
                <a:spcPct val="107000"/>
              </a:lnSpc>
              <a:buAutoNum type="arabicPeriod" startAt="2"/>
            </a:pPr>
            <a:endParaRPr lang="en-150">
              <a:solidFill>
                <a:schemeClr val="dk1"/>
              </a:solidFill>
              <a:latin typeface="Roboto" pitchFamily="2" charset="0"/>
              <a:ea typeface="Roboto" pitchFamily="2" charset="0"/>
            </a:endParaRPr>
          </a:p>
          <a:p>
            <a:pPr marL="342900" lvl="0" indent="-342900" algn="just">
              <a:lnSpc>
                <a:spcPct val="107000"/>
              </a:lnSpc>
              <a:buFont typeface="Wingdings" panose="05000000000000000000" pitchFamily="2" charset="2"/>
              <a:buChar char=""/>
            </a:pPr>
            <a:r>
              <a:rPr lang="en-US" err="1">
                <a:solidFill>
                  <a:schemeClr val="dk1"/>
                </a:solidFill>
                <a:latin typeface="Roboto" pitchFamily="2" charset="0"/>
                <a:ea typeface="Roboto" pitchFamily="2" charset="0"/>
              </a:rPr>
              <a:t>Giải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pháp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cung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kiến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ban </a:t>
            </a:r>
            <a:r>
              <a:rPr lang="en-US" err="1">
                <a:solidFill>
                  <a:schemeClr val="dk1"/>
                </a:solidFill>
                <a:latin typeface="Roboto" pitchFamily="2" charset="0"/>
                <a:ea typeface="Roboto" pitchFamily="2" charset="0"/>
              </a:rPr>
              <a:t>đầu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agent </a:t>
            </a:r>
            <a:endParaRPr lang="en-150">
              <a:solidFill>
                <a:schemeClr val="dk1"/>
              </a:solidFill>
              <a:latin typeface="Roboto" pitchFamily="2" charset="0"/>
              <a:ea typeface="Roboto" pitchFamily="2" charset="0"/>
            </a:endParaRPr>
          </a:p>
          <a:p>
            <a:pPr marL="342900" lvl="0" indent="-342900" algn="just">
              <a:lnSpc>
                <a:spcPct val="107000"/>
              </a:lnSpc>
              <a:buFont typeface="Times New Roman" panose="02020603050405020304" pitchFamily="18" charset="0"/>
              <a:buChar char="-"/>
            </a:pPr>
            <a:r>
              <a:rPr lang="en-US" b="1">
                <a:solidFill>
                  <a:schemeClr val="dk1"/>
                </a:solidFill>
                <a:latin typeface="Roboto" pitchFamily="2" charset="0"/>
                <a:ea typeface="Roboto" pitchFamily="2" charset="0"/>
              </a:rPr>
              <a:t>Lazy loading </a:t>
            </a:r>
            <a:r>
              <a:rPr lang="en-US" err="1">
                <a:solidFill>
                  <a:schemeClr val="dk1"/>
                </a:solidFill>
                <a:latin typeface="Roboto" pitchFamily="2" charset="0"/>
                <a:ea typeface="Roboto" pitchFamily="2" charset="0"/>
              </a:rPr>
              <a:t>với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một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số</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hình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nhất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gian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vấn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đề</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bao </a:t>
            </a:r>
            <a:r>
              <a:rPr lang="en-US" err="1">
                <a:solidFill>
                  <a:schemeClr val="dk1"/>
                </a:solidFill>
                <a:latin typeface="Roboto" pitchFamily="2" charset="0"/>
                <a:ea typeface="Roboto" pitchFamily="2" charset="0"/>
              </a:rPr>
              <a:t>giờ</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gặp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phải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do </a:t>
            </a:r>
            <a:r>
              <a:rPr lang="en-US" err="1">
                <a:solidFill>
                  <a:schemeClr val="dk1"/>
                </a:solidFill>
                <a:latin typeface="Roboto" pitchFamily="2" charset="0"/>
                <a:ea typeface="Roboto" pitchFamily="2" charset="0"/>
              </a:rPr>
              <a:t>đó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bị</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bỏ</a:t>
            </a:r>
            <a:r>
              <a:rPr lang="en-US">
                <a:solidFill>
                  <a:schemeClr val="dk1"/>
                </a:solidFill>
                <a:latin typeface="Roboto" pitchFamily="2" charset="0"/>
                <a:ea typeface="Roboto" pitchFamily="2" charset="0"/>
              </a:rPr>
              <a:t> qua;</a:t>
            </a:r>
            <a:endParaRPr lang="en-150">
              <a:solidFill>
                <a:schemeClr val="dk1"/>
              </a:solidFill>
              <a:latin typeface="Roboto" pitchFamily="2" charset="0"/>
              <a:ea typeface="Roboto" pitchFamily="2" charset="0"/>
            </a:endParaRPr>
          </a:p>
          <a:p>
            <a:pPr marL="342900" lvl="0" indent="-342900" algn="just">
              <a:lnSpc>
                <a:spcPct val="107000"/>
              </a:lnSpc>
              <a:buFont typeface="Times New Roman" panose="02020603050405020304" pitchFamily="18" charset="0"/>
              <a:buChar char="-"/>
            </a:pPr>
            <a:r>
              <a:rPr lang="en-US" b="1">
                <a:solidFill>
                  <a:schemeClr val="dk1"/>
                </a:solidFill>
                <a:latin typeface="Roboto" pitchFamily="2" charset="0"/>
                <a:ea typeface="Roboto" pitchFamily="2" charset="0"/>
              </a:rPr>
              <a:t>State aggregation </a:t>
            </a:r>
            <a:r>
              <a:rPr lang="en-US" err="1">
                <a:solidFill>
                  <a:schemeClr val="dk1"/>
                </a:solidFill>
                <a:latin typeface="Roboto" pitchFamily="2" charset="0"/>
                <a:ea typeface="Roboto" pitchFamily="2" charset="0"/>
              </a:rPr>
              <a:t>giả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hình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nhất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giống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hệt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về</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mặt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thực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tế</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với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các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hình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khác</a:t>
            </a:r>
            <a:endParaRPr lang="en-150">
              <a:solidFill>
                <a:schemeClr val="dk1"/>
              </a:solidFill>
              <a:latin typeface="Roboto" pitchFamily="2" charset="0"/>
              <a:ea typeface="Roboto" pitchFamily="2" charset="0"/>
            </a:endParaRPr>
          </a:p>
          <a:p>
            <a:pPr marL="342900" lvl="0" indent="-342900" algn="just">
              <a:lnSpc>
                <a:spcPct val="107000"/>
              </a:lnSpc>
              <a:spcAft>
                <a:spcPts val="800"/>
              </a:spcAft>
              <a:buFont typeface="Times New Roman" panose="02020603050405020304" pitchFamily="18" charset="0"/>
              <a:buChar char="-"/>
            </a:pPr>
            <a:r>
              <a:rPr lang="en-US" b="1">
                <a:solidFill>
                  <a:schemeClr val="dk1"/>
                </a:solidFill>
                <a:latin typeface="Roboto" pitchFamily="2" charset="0"/>
                <a:ea typeface="Roboto" pitchFamily="2" charset="0"/>
              </a:rPr>
              <a:t>Imitation learning </a:t>
            </a:r>
            <a:r>
              <a:rPr lang="en-US" err="1">
                <a:solidFill>
                  <a:schemeClr val="dk1"/>
                </a:solidFill>
                <a:latin typeface="Roboto" pitchFamily="2" charset="0"/>
                <a:ea typeface="Roboto" pitchFamily="2" charset="0"/>
              </a:rPr>
              <a:t>giả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định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một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giải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pháp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tối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ưu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quá</a:t>
            </a:r>
            <a:r>
              <a:rPr lang="en-US">
                <a:solidFill>
                  <a:schemeClr val="dk1"/>
                </a:solidFill>
                <a:latin typeface="Roboto" pitchFamily="2" charset="0"/>
                <a:ea typeface="Roboto" pitchFamily="2" charset="0"/>
              </a:rPr>
              <a:t> xa so </a:t>
            </a:r>
            <a:r>
              <a:rPr lang="en-US" err="1">
                <a:solidFill>
                  <a:schemeClr val="dk1"/>
                </a:solidFill>
                <a:latin typeface="Roboto" pitchFamily="2" charset="0"/>
                <a:ea typeface="Roboto" pitchFamily="2" charset="0"/>
              </a:rPr>
              <a:t>với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những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minh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chứng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nổi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tiếng</a:t>
            </a:r>
            <a:r>
              <a:rPr lang="en-US">
                <a:solidFill>
                  <a:schemeClr val="dk1"/>
                </a:solidFill>
                <a:latin typeface="Roboto" pitchFamily="2" charset="0"/>
                <a:ea typeface="Roboto" pitchFamily="2" charset="0"/>
              </a:rPr>
              <a:t>---well-known demonstrations</a:t>
            </a:r>
          </a:p>
          <a:p>
            <a:pPr lvl="0" algn="just">
              <a:lnSpc>
                <a:spcPct val="107000"/>
              </a:lnSpc>
              <a:spcAft>
                <a:spcPts val="800"/>
              </a:spcAft>
            </a:pPr>
            <a:r>
              <a:rPr lang="en-US">
                <a:solidFill>
                  <a:schemeClr val="dk1"/>
                </a:solidFill>
                <a:latin typeface="Roboto" pitchFamily="2" charset="0"/>
                <a:ea typeface="Roboto" pitchFamily="2" charset="0"/>
              </a:rPr>
              <a:t>T</a:t>
            </a:r>
            <a:r>
              <a:rPr lang="vi-VN">
                <a:solidFill>
                  <a:schemeClr val="dk1"/>
                </a:solidFill>
                <a:latin typeface="Roboto" pitchFamily="2" charset="0"/>
                <a:ea typeface="Roboto" pitchFamily="2" charset="0"/>
              </a:rPr>
              <a:t>ất cả các dạng kiến thức </a:t>
            </a:r>
            <a:r>
              <a:rPr lang="en-US">
                <a:solidFill>
                  <a:schemeClr val="dk1"/>
                </a:solidFill>
                <a:latin typeface="Roboto" pitchFamily="2" charset="0"/>
                <a:ea typeface="Roboto" pitchFamily="2" charset="0"/>
              </a:rPr>
              <a:t>ban </a:t>
            </a:r>
            <a:r>
              <a:rPr lang="en-US" err="1">
                <a:solidFill>
                  <a:schemeClr val="dk1"/>
                </a:solidFill>
                <a:latin typeface="Roboto" pitchFamily="2" charset="0"/>
                <a:ea typeface="Roboto" pitchFamily="2" charset="0"/>
              </a:rPr>
              <a:t>đầu</a:t>
            </a:r>
            <a:r>
              <a:rPr lang="vi-VN">
                <a:solidFill>
                  <a:schemeClr val="dk1"/>
                </a:solidFill>
                <a:latin typeface="Roboto" pitchFamily="2" charset="0"/>
                <a:ea typeface="Roboto" pitchFamily="2" charset="0"/>
              </a:rPr>
              <a:t> này không bị ràng buộc về mặt ngữ nghĩa với một vấn đề cụ thể và chúng có thể triển khai trên nhiều vấn đề CTF khác</a:t>
            </a:r>
            <a:endParaRPr lang="en-150">
              <a:solidFill>
                <a:schemeClr val="dk1"/>
              </a:solidFill>
              <a:latin typeface="Roboto" pitchFamily="2" charset="0"/>
              <a:ea typeface="Roboto" pitchFamily="2" charset="0"/>
            </a:endParaRPr>
          </a:p>
        </p:txBody>
      </p:sp>
      <p:sp>
        <p:nvSpPr>
          <p:cNvPr id="2" name="Google Shape;743;p23">
            <a:extLst>
              <a:ext uri="{FF2B5EF4-FFF2-40B4-BE49-F238E27FC236}">
                <a16:creationId xmlns:a16="http://schemas.microsoft.com/office/drawing/2014/main" id="{E96FFBA3-3F25-5FC6-7C27-8D9A7019B60B}"/>
              </a:ext>
            </a:extLst>
          </p:cNvPr>
          <p:cNvSpPr txBox="1">
            <a:spLocks/>
          </p:cNvSpPr>
          <p:nvPr/>
        </p:nvSpPr>
        <p:spPr>
          <a:xfrm>
            <a:off x="457200" y="443559"/>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Đánh giá</a:t>
            </a:r>
          </a:p>
        </p:txBody>
      </p:sp>
      <p:grpSp>
        <p:nvGrpSpPr>
          <p:cNvPr id="5" name="Google Shape;788;p24">
            <a:extLst>
              <a:ext uri="{FF2B5EF4-FFF2-40B4-BE49-F238E27FC236}">
                <a16:creationId xmlns:a16="http://schemas.microsoft.com/office/drawing/2014/main" id="{AC10F35E-E70E-8743-D2B7-E11224B0E0E4}"/>
              </a:ext>
            </a:extLst>
          </p:cNvPr>
          <p:cNvGrpSpPr/>
          <p:nvPr/>
        </p:nvGrpSpPr>
        <p:grpSpPr>
          <a:xfrm>
            <a:off x="0" y="0"/>
            <a:ext cx="1142000" cy="969989"/>
            <a:chOff x="726125" y="238125"/>
            <a:chExt cx="6167750" cy="5238750"/>
          </a:xfrm>
        </p:grpSpPr>
        <p:sp>
          <p:nvSpPr>
            <p:cNvPr id="6" name="Google Shape;789;p24">
              <a:extLst>
                <a:ext uri="{FF2B5EF4-FFF2-40B4-BE49-F238E27FC236}">
                  <a16:creationId xmlns:a16="http://schemas.microsoft.com/office/drawing/2014/main" id="{79756A1D-17DC-0450-A9E1-B91A7E7E8DE3}"/>
                </a:ext>
              </a:extLst>
            </p:cNvPr>
            <p:cNvSpPr/>
            <p:nvPr/>
          </p:nvSpPr>
          <p:spPr>
            <a:xfrm>
              <a:off x="726125" y="238125"/>
              <a:ext cx="6167750" cy="5238750"/>
            </a:xfrm>
            <a:custGeom>
              <a:avLst/>
              <a:gdLst/>
              <a:ahLst/>
              <a:cxnLst/>
              <a:rect l="l" t="t" r="r" b="b"/>
              <a:pathLst>
                <a:path w="246710" h="209550" extrusionOk="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0;p24">
              <a:extLst>
                <a:ext uri="{FF2B5EF4-FFF2-40B4-BE49-F238E27FC236}">
                  <a16:creationId xmlns:a16="http://schemas.microsoft.com/office/drawing/2014/main" id="{A4C481D3-DDA5-B796-B146-27D57777A327}"/>
                </a:ext>
              </a:extLst>
            </p:cNvPr>
            <p:cNvSpPr/>
            <p:nvPr/>
          </p:nvSpPr>
          <p:spPr>
            <a:xfrm>
              <a:off x="4780475" y="3381225"/>
              <a:ext cx="1092925" cy="285350"/>
            </a:xfrm>
            <a:custGeom>
              <a:avLst/>
              <a:gdLst/>
              <a:ahLst/>
              <a:cxnLst/>
              <a:rect l="l" t="t" r="r" b="b"/>
              <a:pathLst>
                <a:path w="43717" h="11414" extrusionOk="0">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1;p24">
              <a:extLst>
                <a:ext uri="{FF2B5EF4-FFF2-40B4-BE49-F238E27FC236}">
                  <a16:creationId xmlns:a16="http://schemas.microsoft.com/office/drawing/2014/main" id="{27318FED-7BC6-CFCD-858B-6584059CEDC1}"/>
                </a:ext>
              </a:extLst>
            </p:cNvPr>
            <p:cNvSpPr/>
            <p:nvPr/>
          </p:nvSpPr>
          <p:spPr>
            <a:xfrm>
              <a:off x="4627775" y="3408875"/>
              <a:ext cx="1245625" cy="398875"/>
            </a:xfrm>
            <a:custGeom>
              <a:avLst/>
              <a:gdLst/>
              <a:ahLst/>
              <a:cxnLst/>
              <a:rect l="l" t="t" r="r" b="b"/>
              <a:pathLst>
                <a:path w="49825" h="15955" extrusionOk="0">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2;p24">
              <a:extLst>
                <a:ext uri="{FF2B5EF4-FFF2-40B4-BE49-F238E27FC236}">
                  <a16:creationId xmlns:a16="http://schemas.microsoft.com/office/drawing/2014/main" id="{D106B7C9-B3BB-8095-B9F9-6468B5B9327B}"/>
                </a:ext>
              </a:extLst>
            </p:cNvPr>
            <p:cNvSpPr/>
            <p:nvPr/>
          </p:nvSpPr>
          <p:spPr>
            <a:xfrm>
              <a:off x="326667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3;p24">
              <a:extLst>
                <a:ext uri="{FF2B5EF4-FFF2-40B4-BE49-F238E27FC236}">
                  <a16:creationId xmlns:a16="http://schemas.microsoft.com/office/drawing/2014/main" id="{9E7B53BA-76B0-39A9-8C35-AC584C956646}"/>
                </a:ext>
              </a:extLst>
            </p:cNvPr>
            <p:cNvSpPr/>
            <p:nvPr/>
          </p:nvSpPr>
          <p:spPr>
            <a:xfrm>
              <a:off x="3416725" y="1856250"/>
              <a:ext cx="330100" cy="1567450"/>
            </a:xfrm>
            <a:custGeom>
              <a:avLst/>
              <a:gdLst/>
              <a:ahLst/>
              <a:cxnLst/>
              <a:rect l="l" t="t" r="r" b="b"/>
              <a:pathLst>
                <a:path w="13204" h="62698" extrusionOk="0">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94;p24">
              <a:extLst>
                <a:ext uri="{FF2B5EF4-FFF2-40B4-BE49-F238E27FC236}">
                  <a16:creationId xmlns:a16="http://schemas.microsoft.com/office/drawing/2014/main" id="{E6892AE9-40AB-4567-04A7-EF70D7D1B5DA}"/>
                </a:ext>
              </a:extLst>
            </p:cNvPr>
            <p:cNvSpPr/>
            <p:nvPr/>
          </p:nvSpPr>
          <p:spPr>
            <a:xfrm>
              <a:off x="3839600" y="1316875"/>
              <a:ext cx="642400" cy="242550"/>
            </a:xfrm>
            <a:custGeom>
              <a:avLst/>
              <a:gdLst/>
              <a:ahLst/>
              <a:cxnLst/>
              <a:rect l="l" t="t" r="r" b="b"/>
              <a:pathLst>
                <a:path w="25696" h="9702" extrusionOk="0">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5;p24">
              <a:extLst>
                <a:ext uri="{FF2B5EF4-FFF2-40B4-BE49-F238E27FC236}">
                  <a16:creationId xmlns:a16="http://schemas.microsoft.com/office/drawing/2014/main" id="{336BEC5D-FAF9-899C-6976-F3DBD7655FFA}"/>
                </a:ext>
              </a:extLst>
            </p:cNvPr>
            <p:cNvSpPr/>
            <p:nvPr/>
          </p:nvSpPr>
          <p:spPr>
            <a:xfrm>
              <a:off x="3839600" y="1601200"/>
              <a:ext cx="642400" cy="935625"/>
            </a:xfrm>
            <a:custGeom>
              <a:avLst/>
              <a:gdLst/>
              <a:ahLst/>
              <a:cxnLst/>
              <a:rect l="l" t="t" r="r" b="b"/>
              <a:pathLst>
                <a:path w="25696" h="37425" extrusionOk="0">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6;p24">
              <a:extLst>
                <a:ext uri="{FF2B5EF4-FFF2-40B4-BE49-F238E27FC236}">
                  <a16:creationId xmlns:a16="http://schemas.microsoft.com/office/drawing/2014/main" id="{2A9D6383-29BB-217F-9BFD-B7B8366A212B}"/>
                </a:ext>
              </a:extLst>
            </p:cNvPr>
            <p:cNvSpPr/>
            <p:nvPr/>
          </p:nvSpPr>
          <p:spPr>
            <a:xfrm>
              <a:off x="4503050" y="1503450"/>
              <a:ext cx="1081400" cy="686500"/>
            </a:xfrm>
            <a:custGeom>
              <a:avLst/>
              <a:gdLst/>
              <a:ahLst/>
              <a:cxnLst/>
              <a:rect l="l" t="t" r="r" b="b"/>
              <a:pathLst>
                <a:path w="43256" h="27460" extrusionOk="0">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97;p24">
              <a:extLst>
                <a:ext uri="{FF2B5EF4-FFF2-40B4-BE49-F238E27FC236}">
                  <a16:creationId xmlns:a16="http://schemas.microsoft.com/office/drawing/2014/main" id="{5233D14A-941F-112D-E2B9-08EABC5EDBE0}"/>
                </a:ext>
              </a:extLst>
            </p:cNvPr>
            <p:cNvSpPr/>
            <p:nvPr/>
          </p:nvSpPr>
          <p:spPr>
            <a:xfrm>
              <a:off x="4503050" y="2207050"/>
              <a:ext cx="195175" cy="387675"/>
            </a:xfrm>
            <a:custGeom>
              <a:avLst/>
              <a:gdLst/>
              <a:ahLst/>
              <a:cxnLst/>
              <a:rect l="l" t="t" r="r" b="b"/>
              <a:pathLst>
                <a:path w="7807" h="15507" extrusionOk="0">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98;p24">
              <a:extLst>
                <a:ext uri="{FF2B5EF4-FFF2-40B4-BE49-F238E27FC236}">
                  <a16:creationId xmlns:a16="http://schemas.microsoft.com/office/drawing/2014/main" id="{26E324EB-8F0D-B603-92E9-5DC2B2369CE4}"/>
                </a:ext>
              </a:extLst>
            </p:cNvPr>
            <p:cNvSpPr/>
            <p:nvPr/>
          </p:nvSpPr>
          <p:spPr>
            <a:xfrm>
              <a:off x="4514575" y="1581125"/>
              <a:ext cx="543325" cy="118825"/>
            </a:xfrm>
            <a:custGeom>
              <a:avLst/>
              <a:gdLst/>
              <a:ahLst/>
              <a:cxnLst/>
              <a:rect l="l" t="t" r="r" b="b"/>
              <a:pathLst>
                <a:path w="21733" h="4753" extrusionOk="0">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99;p24">
              <a:extLst>
                <a:ext uri="{FF2B5EF4-FFF2-40B4-BE49-F238E27FC236}">
                  <a16:creationId xmlns:a16="http://schemas.microsoft.com/office/drawing/2014/main" id="{18BB59AF-5869-38ED-2881-E1D1F01C2D13}"/>
                </a:ext>
              </a:extLst>
            </p:cNvPr>
            <p:cNvSpPr/>
            <p:nvPr/>
          </p:nvSpPr>
          <p:spPr>
            <a:xfrm>
              <a:off x="4514575" y="1714725"/>
              <a:ext cx="543325" cy="118825"/>
            </a:xfrm>
            <a:custGeom>
              <a:avLst/>
              <a:gdLst/>
              <a:ahLst/>
              <a:cxnLst/>
              <a:rect l="l" t="t" r="r" b="b"/>
              <a:pathLst>
                <a:path w="21733" h="4753" extrusionOk="0">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00;p24">
              <a:extLst>
                <a:ext uri="{FF2B5EF4-FFF2-40B4-BE49-F238E27FC236}">
                  <a16:creationId xmlns:a16="http://schemas.microsoft.com/office/drawing/2014/main" id="{E07A5265-3453-ED8C-69D2-C577A56BB81B}"/>
                </a:ext>
              </a:extLst>
            </p:cNvPr>
            <p:cNvSpPr/>
            <p:nvPr/>
          </p:nvSpPr>
          <p:spPr>
            <a:xfrm>
              <a:off x="5244800" y="2763850"/>
              <a:ext cx="1016575" cy="721400"/>
            </a:xfrm>
            <a:custGeom>
              <a:avLst/>
              <a:gdLst/>
              <a:ahLst/>
              <a:cxnLst/>
              <a:rect l="l" t="t" r="r" b="b"/>
              <a:pathLst>
                <a:path w="40663" h="28856" extrusionOk="0">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1;p24">
              <a:extLst>
                <a:ext uri="{FF2B5EF4-FFF2-40B4-BE49-F238E27FC236}">
                  <a16:creationId xmlns:a16="http://schemas.microsoft.com/office/drawing/2014/main" id="{C4FDAAD6-ED41-D205-60EB-1341F5C6A808}"/>
                </a:ext>
              </a:extLst>
            </p:cNvPr>
            <p:cNvSpPr/>
            <p:nvPr/>
          </p:nvSpPr>
          <p:spPr>
            <a:xfrm>
              <a:off x="5370525" y="2744125"/>
              <a:ext cx="1047825" cy="619025"/>
            </a:xfrm>
            <a:custGeom>
              <a:avLst/>
              <a:gdLst/>
              <a:ahLst/>
              <a:cxnLst/>
              <a:rect l="l" t="t" r="r" b="b"/>
              <a:pathLst>
                <a:path w="41913" h="24761" extrusionOk="0">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2;p24">
              <a:extLst>
                <a:ext uri="{FF2B5EF4-FFF2-40B4-BE49-F238E27FC236}">
                  <a16:creationId xmlns:a16="http://schemas.microsoft.com/office/drawing/2014/main" id="{E230B4D8-F7EB-9550-8A5F-2AB55FD1B771}"/>
                </a:ext>
              </a:extLst>
            </p:cNvPr>
            <p:cNvSpPr/>
            <p:nvPr/>
          </p:nvSpPr>
          <p:spPr>
            <a:xfrm>
              <a:off x="4481975" y="1997075"/>
              <a:ext cx="863225" cy="642425"/>
            </a:xfrm>
            <a:custGeom>
              <a:avLst/>
              <a:gdLst/>
              <a:ahLst/>
              <a:cxnLst/>
              <a:rect l="l" t="t" r="r" b="b"/>
              <a:pathLst>
                <a:path w="34529" h="25697" extrusionOk="0">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3;p24">
              <a:extLst>
                <a:ext uri="{FF2B5EF4-FFF2-40B4-BE49-F238E27FC236}">
                  <a16:creationId xmlns:a16="http://schemas.microsoft.com/office/drawing/2014/main" id="{67429ED9-8277-006A-920C-2288B8BC5E4D}"/>
                </a:ext>
              </a:extLst>
            </p:cNvPr>
            <p:cNvSpPr/>
            <p:nvPr/>
          </p:nvSpPr>
          <p:spPr>
            <a:xfrm>
              <a:off x="5823350" y="1374775"/>
              <a:ext cx="554850" cy="548300"/>
            </a:xfrm>
            <a:custGeom>
              <a:avLst/>
              <a:gdLst/>
              <a:ahLst/>
              <a:cxnLst/>
              <a:rect l="l" t="t" r="r" b="b"/>
              <a:pathLst>
                <a:path w="22194" h="21932" extrusionOk="0">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4;p24">
              <a:extLst>
                <a:ext uri="{FF2B5EF4-FFF2-40B4-BE49-F238E27FC236}">
                  <a16:creationId xmlns:a16="http://schemas.microsoft.com/office/drawing/2014/main" id="{28838E78-A3EE-75DE-F249-355A4E4B0449}"/>
                </a:ext>
              </a:extLst>
            </p:cNvPr>
            <p:cNvSpPr/>
            <p:nvPr/>
          </p:nvSpPr>
          <p:spPr>
            <a:xfrm>
              <a:off x="5554800" y="2456500"/>
              <a:ext cx="1028750" cy="321200"/>
            </a:xfrm>
            <a:custGeom>
              <a:avLst/>
              <a:gdLst/>
              <a:ahLst/>
              <a:cxnLst/>
              <a:rect l="l" t="t" r="r" b="b"/>
              <a:pathLst>
                <a:path w="41150" h="12848" extrusionOk="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5;p24">
              <a:extLst>
                <a:ext uri="{FF2B5EF4-FFF2-40B4-BE49-F238E27FC236}">
                  <a16:creationId xmlns:a16="http://schemas.microsoft.com/office/drawing/2014/main" id="{A369F323-3350-82D8-6744-1C4F4942E9B6}"/>
                </a:ext>
              </a:extLst>
            </p:cNvPr>
            <p:cNvSpPr/>
            <p:nvPr/>
          </p:nvSpPr>
          <p:spPr>
            <a:xfrm>
              <a:off x="2383075" y="650125"/>
              <a:ext cx="330100" cy="1344350"/>
            </a:xfrm>
            <a:custGeom>
              <a:avLst/>
              <a:gdLst/>
              <a:ahLst/>
              <a:cxnLst/>
              <a:rect l="l" t="t" r="r" b="b"/>
              <a:pathLst>
                <a:path w="13204" h="53774" extrusionOk="0">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6;p24">
              <a:extLst>
                <a:ext uri="{FF2B5EF4-FFF2-40B4-BE49-F238E27FC236}">
                  <a16:creationId xmlns:a16="http://schemas.microsoft.com/office/drawing/2014/main" id="{6B25578A-AAFC-0F04-7FD0-16F334705EA1}"/>
                </a:ext>
              </a:extLst>
            </p:cNvPr>
            <p:cNvSpPr/>
            <p:nvPr/>
          </p:nvSpPr>
          <p:spPr>
            <a:xfrm>
              <a:off x="2233000" y="650125"/>
              <a:ext cx="330100" cy="1344350"/>
            </a:xfrm>
            <a:custGeom>
              <a:avLst/>
              <a:gdLst/>
              <a:ahLst/>
              <a:cxnLst/>
              <a:rect l="l" t="t" r="r" b="b"/>
              <a:pathLst>
                <a:path w="13204" h="53774" extrusionOk="0">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7;p24">
              <a:extLst>
                <a:ext uri="{FF2B5EF4-FFF2-40B4-BE49-F238E27FC236}">
                  <a16:creationId xmlns:a16="http://schemas.microsoft.com/office/drawing/2014/main" id="{27268ABC-D500-7DC0-38E2-82EC738DD366}"/>
                </a:ext>
              </a:extLst>
            </p:cNvPr>
            <p:cNvSpPr/>
            <p:nvPr/>
          </p:nvSpPr>
          <p:spPr>
            <a:xfrm>
              <a:off x="1807825" y="1140475"/>
              <a:ext cx="250775" cy="1716875"/>
            </a:xfrm>
            <a:custGeom>
              <a:avLst/>
              <a:gdLst/>
              <a:ahLst/>
              <a:cxnLst/>
              <a:rect l="l" t="t" r="r" b="b"/>
              <a:pathLst>
                <a:path w="10031" h="68675" extrusionOk="0">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8;p24">
              <a:extLst>
                <a:ext uri="{FF2B5EF4-FFF2-40B4-BE49-F238E27FC236}">
                  <a16:creationId xmlns:a16="http://schemas.microsoft.com/office/drawing/2014/main" id="{87DFFCAE-AFCE-9AF8-79C6-573E3B8E3C16}"/>
                </a:ext>
              </a:extLst>
            </p:cNvPr>
            <p:cNvSpPr/>
            <p:nvPr/>
          </p:nvSpPr>
          <p:spPr>
            <a:xfrm>
              <a:off x="2707875" y="605375"/>
              <a:ext cx="681575" cy="1406550"/>
            </a:xfrm>
            <a:custGeom>
              <a:avLst/>
              <a:gdLst/>
              <a:ahLst/>
              <a:cxnLst/>
              <a:rect l="l" t="t" r="r" b="b"/>
              <a:pathLst>
                <a:path w="27263" h="56262" extrusionOk="0">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9;p24">
              <a:extLst>
                <a:ext uri="{FF2B5EF4-FFF2-40B4-BE49-F238E27FC236}">
                  <a16:creationId xmlns:a16="http://schemas.microsoft.com/office/drawing/2014/main" id="{2D21E3D1-272A-CE29-E651-464CF5690044}"/>
                </a:ext>
              </a:extLst>
            </p:cNvPr>
            <p:cNvSpPr/>
            <p:nvPr/>
          </p:nvSpPr>
          <p:spPr>
            <a:xfrm>
              <a:off x="3940300" y="605375"/>
              <a:ext cx="687500" cy="639125"/>
            </a:xfrm>
            <a:custGeom>
              <a:avLst/>
              <a:gdLst/>
              <a:ahLst/>
              <a:cxnLst/>
              <a:rect l="l" t="t" r="r" b="b"/>
              <a:pathLst>
                <a:path w="27500" h="25565" extrusionOk="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10;p24">
              <a:extLst>
                <a:ext uri="{FF2B5EF4-FFF2-40B4-BE49-F238E27FC236}">
                  <a16:creationId xmlns:a16="http://schemas.microsoft.com/office/drawing/2014/main" id="{5CBDADE4-B0E8-19CB-84C5-701E5804A205}"/>
                </a:ext>
              </a:extLst>
            </p:cNvPr>
            <p:cNvSpPr/>
            <p:nvPr/>
          </p:nvSpPr>
          <p:spPr>
            <a:xfrm>
              <a:off x="4630725" y="784075"/>
              <a:ext cx="118825" cy="460425"/>
            </a:xfrm>
            <a:custGeom>
              <a:avLst/>
              <a:gdLst/>
              <a:ahLst/>
              <a:cxnLst/>
              <a:rect l="l" t="t" r="r" b="b"/>
              <a:pathLst>
                <a:path w="4753" h="18417" extrusionOk="0">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11;p24">
              <a:extLst>
                <a:ext uri="{FF2B5EF4-FFF2-40B4-BE49-F238E27FC236}">
                  <a16:creationId xmlns:a16="http://schemas.microsoft.com/office/drawing/2014/main" id="{098E3821-A82A-79C9-C199-08999538EFB5}"/>
                </a:ext>
              </a:extLst>
            </p:cNvPr>
            <p:cNvSpPr/>
            <p:nvPr/>
          </p:nvSpPr>
          <p:spPr>
            <a:xfrm>
              <a:off x="4760725" y="784075"/>
              <a:ext cx="118825" cy="460425"/>
            </a:xfrm>
            <a:custGeom>
              <a:avLst/>
              <a:gdLst/>
              <a:ahLst/>
              <a:cxnLst/>
              <a:rect l="l" t="t" r="r" b="b"/>
              <a:pathLst>
                <a:path w="4753" h="18417" extrusionOk="0">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2;p24">
              <a:extLst>
                <a:ext uri="{FF2B5EF4-FFF2-40B4-BE49-F238E27FC236}">
                  <a16:creationId xmlns:a16="http://schemas.microsoft.com/office/drawing/2014/main" id="{4409D6E5-DE1D-1E8B-1B52-8A6B5A3F9AAF}"/>
                </a:ext>
              </a:extLst>
            </p:cNvPr>
            <p:cNvSpPr/>
            <p:nvPr/>
          </p:nvSpPr>
          <p:spPr>
            <a:xfrm>
              <a:off x="2939550" y="694875"/>
              <a:ext cx="1050800" cy="1344350"/>
            </a:xfrm>
            <a:custGeom>
              <a:avLst/>
              <a:gdLst/>
              <a:ahLst/>
              <a:cxnLst/>
              <a:rect l="l" t="t" r="r" b="b"/>
              <a:pathLst>
                <a:path w="42032" h="53774" extrusionOk="0">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13;p24">
              <a:extLst>
                <a:ext uri="{FF2B5EF4-FFF2-40B4-BE49-F238E27FC236}">
                  <a16:creationId xmlns:a16="http://schemas.microsoft.com/office/drawing/2014/main" id="{5332B70D-FBD4-8FAB-A642-F63C834396A5}"/>
                </a:ext>
              </a:extLst>
            </p:cNvPr>
            <p:cNvSpPr/>
            <p:nvPr/>
          </p:nvSpPr>
          <p:spPr>
            <a:xfrm>
              <a:off x="297082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4;p24">
              <a:extLst>
                <a:ext uri="{FF2B5EF4-FFF2-40B4-BE49-F238E27FC236}">
                  <a16:creationId xmlns:a16="http://schemas.microsoft.com/office/drawing/2014/main" id="{A4F56227-7A69-2763-395C-17F531604535}"/>
                </a:ext>
              </a:extLst>
            </p:cNvPr>
            <p:cNvSpPr/>
            <p:nvPr/>
          </p:nvSpPr>
          <p:spPr>
            <a:xfrm>
              <a:off x="2441325" y="3138025"/>
              <a:ext cx="481475" cy="119175"/>
            </a:xfrm>
            <a:custGeom>
              <a:avLst/>
              <a:gdLst/>
              <a:ahLst/>
              <a:cxnLst/>
              <a:rect l="l" t="t" r="r" b="b"/>
              <a:pathLst>
                <a:path w="19259" h="4767" extrusionOk="0">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5;p24">
              <a:extLst>
                <a:ext uri="{FF2B5EF4-FFF2-40B4-BE49-F238E27FC236}">
                  <a16:creationId xmlns:a16="http://schemas.microsoft.com/office/drawing/2014/main" id="{64DDB61C-24D4-E4E2-9BAF-8AD4BFA70AED}"/>
                </a:ext>
              </a:extLst>
            </p:cNvPr>
            <p:cNvSpPr/>
            <p:nvPr/>
          </p:nvSpPr>
          <p:spPr>
            <a:xfrm>
              <a:off x="1084150" y="2637825"/>
              <a:ext cx="931350" cy="455800"/>
            </a:xfrm>
            <a:custGeom>
              <a:avLst/>
              <a:gdLst/>
              <a:ahLst/>
              <a:cxnLst/>
              <a:rect l="l" t="t" r="r" b="b"/>
              <a:pathLst>
                <a:path w="37254" h="18232" extrusionOk="0">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6;p24">
              <a:extLst>
                <a:ext uri="{FF2B5EF4-FFF2-40B4-BE49-F238E27FC236}">
                  <a16:creationId xmlns:a16="http://schemas.microsoft.com/office/drawing/2014/main" id="{426FE8FC-6451-2D50-5C06-F004E25BA052}"/>
                </a:ext>
              </a:extLst>
            </p:cNvPr>
            <p:cNvSpPr/>
            <p:nvPr/>
          </p:nvSpPr>
          <p:spPr>
            <a:xfrm>
              <a:off x="1084150" y="2820125"/>
              <a:ext cx="931350" cy="443650"/>
            </a:xfrm>
            <a:custGeom>
              <a:avLst/>
              <a:gdLst/>
              <a:ahLst/>
              <a:cxnLst/>
              <a:rect l="l" t="t" r="r" b="b"/>
              <a:pathLst>
                <a:path w="37254" h="17746" extrusionOk="0">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17;p24">
              <a:extLst>
                <a:ext uri="{FF2B5EF4-FFF2-40B4-BE49-F238E27FC236}">
                  <a16:creationId xmlns:a16="http://schemas.microsoft.com/office/drawing/2014/main" id="{31ABCD27-D1E9-2BB4-C144-22BD75DE54CB}"/>
                </a:ext>
              </a:extLst>
            </p:cNvPr>
            <p:cNvSpPr/>
            <p:nvPr/>
          </p:nvSpPr>
          <p:spPr>
            <a:xfrm>
              <a:off x="1084150" y="3024175"/>
              <a:ext cx="931350" cy="434425"/>
            </a:xfrm>
            <a:custGeom>
              <a:avLst/>
              <a:gdLst/>
              <a:ahLst/>
              <a:cxnLst/>
              <a:rect l="l" t="t" r="r" b="b"/>
              <a:pathLst>
                <a:path w="37254" h="17377" extrusionOk="0">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18;p24">
              <a:extLst>
                <a:ext uri="{FF2B5EF4-FFF2-40B4-BE49-F238E27FC236}">
                  <a16:creationId xmlns:a16="http://schemas.microsoft.com/office/drawing/2014/main" id="{58188C25-8A02-C68D-C0C4-C5AC085D2FE8}"/>
                </a:ext>
              </a:extLst>
            </p:cNvPr>
            <p:cNvSpPr/>
            <p:nvPr/>
          </p:nvSpPr>
          <p:spPr>
            <a:xfrm>
              <a:off x="1128575" y="3519125"/>
              <a:ext cx="933000" cy="118825"/>
            </a:xfrm>
            <a:custGeom>
              <a:avLst/>
              <a:gdLst/>
              <a:ahLst/>
              <a:cxnLst/>
              <a:rect l="l" t="t" r="r" b="b"/>
              <a:pathLst>
                <a:path w="37320" h="4753" extrusionOk="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19;p24">
              <a:extLst>
                <a:ext uri="{FF2B5EF4-FFF2-40B4-BE49-F238E27FC236}">
                  <a16:creationId xmlns:a16="http://schemas.microsoft.com/office/drawing/2014/main" id="{EA2E3789-AD2C-613E-4341-1266C440A850}"/>
                </a:ext>
              </a:extLst>
            </p:cNvPr>
            <p:cNvSpPr/>
            <p:nvPr/>
          </p:nvSpPr>
          <p:spPr>
            <a:xfrm>
              <a:off x="1294775" y="3652725"/>
              <a:ext cx="766800" cy="118825"/>
            </a:xfrm>
            <a:custGeom>
              <a:avLst/>
              <a:gdLst/>
              <a:ahLst/>
              <a:cxnLst/>
              <a:rect l="l" t="t" r="r" b="b"/>
              <a:pathLst>
                <a:path w="30672" h="4753" extrusionOk="0">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0;p24">
              <a:extLst>
                <a:ext uri="{FF2B5EF4-FFF2-40B4-BE49-F238E27FC236}">
                  <a16:creationId xmlns:a16="http://schemas.microsoft.com/office/drawing/2014/main" id="{8E228AFD-4ED9-3DBE-8063-EB0E8432AA6A}"/>
                </a:ext>
              </a:extLst>
            </p:cNvPr>
            <p:cNvSpPr/>
            <p:nvPr/>
          </p:nvSpPr>
          <p:spPr>
            <a:xfrm>
              <a:off x="2461400" y="3703400"/>
              <a:ext cx="119150" cy="1067925"/>
            </a:xfrm>
            <a:custGeom>
              <a:avLst/>
              <a:gdLst/>
              <a:ahLst/>
              <a:cxnLst/>
              <a:rect l="l" t="t" r="r" b="b"/>
              <a:pathLst>
                <a:path w="4766" h="42717" extrusionOk="0">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1;p24">
              <a:extLst>
                <a:ext uri="{FF2B5EF4-FFF2-40B4-BE49-F238E27FC236}">
                  <a16:creationId xmlns:a16="http://schemas.microsoft.com/office/drawing/2014/main" id="{B815A7A7-59FC-F2C9-DC72-70DAD524D211}"/>
                </a:ext>
              </a:extLst>
            </p:cNvPr>
            <p:cNvSpPr/>
            <p:nvPr/>
          </p:nvSpPr>
          <p:spPr>
            <a:xfrm>
              <a:off x="2685825" y="3741900"/>
              <a:ext cx="403825" cy="1186075"/>
            </a:xfrm>
            <a:custGeom>
              <a:avLst/>
              <a:gdLst/>
              <a:ahLst/>
              <a:cxnLst/>
              <a:rect l="l" t="t" r="r" b="b"/>
              <a:pathLst>
                <a:path w="16153" h="47443" extrusionOk="0">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2;p24">
              <a:extLst>
                <a:ext uri="{FF2B5EF4-FFF2-40B4-BE49-F238E27FC236}">
                  <a16:creationId xmlns:a16="http://schemas.microsoft.com/office/drawing/2014/main" id="{6EF329EF-D6B6-F515-3A0A-3785079AEEB8}"/>
                </a:ext>
              </a:extLst>
            </p:cNvPr>
            <p:cNvSpPr/>
            <p:nvPr/>
          </p:nvSpPr>
          <p:spPr>
            <a:xfrm>
              <a:off x="3121200" y="2079350"/>
              <a:ext cx="330100" cy="1344350"/>
            </a:xfrm>
            <a:custGeom>
              <a:avLst/>
              <a:gdLst/>
              <a:ahLst/>
              <a:cxnLst/>
              <a:rect l="l" t="t" r="r" b="b"/>
              <a:pathLst>
                <a:path w="13204" h="53774" extrusionOk="0">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3;p24">
              <a:extLst>
                <a:ext uri="{FF2B5EF4-FFF2-40B4-BE49-F238E27FC236}">
                  <a16:creationId xmlns:a16="http://schemas.microsoft.com/office/drawing/2014/main" id="{89EE120C-E989-6C82-DB1D-54541E13631A}"/>
                </a:ext>
              </a:extLst>
            </p:cNvPr>
            <p:cNvSpPr/>
            <p:nvPr/>
          </p:nvSpPr>
          <p:spPr>
            <a:xfrm>
              <a:off x="3971900" y="1701900"/>
              <a:ext cx="510100" cy="834925"/>
            </a:xfrm>
            <a:custGeom>
              <a:avLst/>
              <a:gdLst/>
              <a:ahLst/>
              <a:cxnLst/>
              <a:rect l="l" t="t" r="r" b="b"/>
              <a:pathLst>
                <a:path w="20404" h="33397" extrusionOk="0">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24;p24">
              <a:extLst>
                <a:ext uri="{FF2B5EF4-FFF2-40B4-BE49-F238E27FC236}">
                  <a16:creationId xmlns:a16="http://schemas.microsoft.com/office/drawing/2014/main" id="{9127FDF5-2DFA-ABA9-9DC3-F00B1FFBB59C}"/>
                </a:ext>
              </a:extLst>
            </p:cNvPr>
            <p:cNvSpPr/>
            <p:nvPr/>
          </p:nvSpPr>
          <p:spPr>
            <a:xfrm>
              <a:off x="4109775" y="1804900"/>
              <a:ext cx="372225" cy="731925"/>
            </a:xfrm>
            <a:custGeom>
              <a:avLst/>
              <a:gdLst/>
              <a:ahLst/>
              <a:cxnLst/>
              <a:rect l="l" t="t" r="r" b="b"/>
              <a:pathLst>
                <a:path w="14889" h="29277" extrusionOk="0">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25;p24">
              <a:extLst>
                <a:ext uri="{FF2B5EF4-FFF2-40B4-BE49-F238E27FC236}">
                  <a16:creationId xmlns:a16="http://schemas.microsoft.com/office/drawing/2014/main" id="{07DF7E5D-93DA-8537-6FEE-569AEF257FBA}"/>
                </a:ext>
              </a:extLst>
            </p:cNvPr>
            <p:cNvSpPr/>
            <p:nvPr/>
          </p:nvSpPr>
          <p:spPr>
            <a:xfrm>
              <a:off x="3884350" y="1915475"/>
              <a:ext cx="571000" cy="841175"/>
            </a:xfrm>
            <a:custGeom>
              <a:avLst/>
              <a:gdLst/>
              <a:ahLst/>
              <a:cxnLst/>
              <a:rect l="l" t="t" r="r" b="b"/>
              <a:pathLst>
                <a:path w="22840" h="33647" extrusionOk="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26;p24">
              <a:extLst>
                <a:ext uri="{FF2B5EF4-FFF2-40B4-BE49-F238E27FC236}">
                  <a16:creationId xmlns:a16="http://schemas.microsoft.com/office/drawing/2014/main" id="{B1396789-DF42-5AC6-CF43-7D6CB111E921}"/>
                </a:ext>
              </a:extLst>
            </p:cNvPr>
            <p:cNvSpPr/>
            <p:nvPr/>
          </p:nvSpPr>
          <p:spPr>
            <a:xfrm>
              <a:off x="3839600" y="2840875"/>
              <a:ext cx="999800" cy="265925"/>
            </a:xfrm>
            <a:custGeom>
              <a:avLst/>
              <a:gdLst/>
              <a:ahLst/>
              <a:cxnLst/>
              <a:rect l="l" t="t" r="r" b="b"/>
              <a:pathLst>
                <a:path w="39992" h="10637" extrusionOk="0">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27;p24">
              <a:extLst>
                <a:ext uri="{FF2B5EF4-FFF2-40B4-BE49-F238E27FC236}">
                  <a16:creationId xmlns:a16="http://schemas.microsoft.com/office/drawing/2014/main" id="{23BC06BE-42A5-4FC5-D7CF-6510DCE73444}"/>
                </a:ext>
              </a:extLst>
            </p:cNvPr>
            <p:cNvSpPr/>
            <p:nvPr/>
          </p:nvSpPr>
          <p:spPr>
            <a:xfrm>
              <a:off x="3839600" y="2976450"/>
              <a:ext cx="999800" cy="270200"/>
            </a:xfrm>
            <a:custGeom>
              <a:avLst/>
              <a:gdLst/>
              <a:ahLst/>
              <a:cxnLst/>
              <a:rect l="l" t="t" r="r" b="b"/>
              <a:pathLst>
                <a:path w="39992" h="10808" extrusionOk="0">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28;p24">
              <a:extLst>
                <a:ext uri="{FF2B5EF4-FFF2-40B4-BE49-F238E27FC236}">
                  <a16:creationId xmlns:a16="http://schemas.microsoft.com/office/drawing/2014/main" id="{5EECA562-4F37-6FB5-926F-FFD497C22B75}"/>
                </a:ext>
              </a:extLst>
            </p:cNvPr>
            <p:cNvSpPr/>
            <p:nvPr/>
          </p:nvSpPr>
          <p:spPr>
            <a:xfrm>
              <a:off x="3839600" y="3113675"/>
              <a:ext cx="998800" cy="282050"/>
            </a:xfrm>
            <a:custGeom>
              <a:avLst/>
              <a:gdLst/>
              <a:ahLst/>
              <a:cxnLst/>
              <a:rect l="l" t="t" r="r" b="b"/>
              <a:pathLst>
                <a:path w="39952" h="11282" extrusionOk="0">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29;p24">
              <a:extLst>
                <a:ext uri="{FF2B5EF4-FFF2-40B4-BE49-F238E27FC236}">
                  <a16:creationId xmlns:a16="http://schemas.microsoft.com/office/drawing/2014/main" id="{E6D096CA-271A-DA36-1B30-D912BEF48C9C}"/>
                </a:ext>
              </a:extLst>
            </p:cNvPr>
            <p:cNvSpPr/>
            <p:nvPr/>
          </p:nvSpPr>
          <p:spPr>
            <a:xfrm>
              <a:off x="2810225" y="580025"/>
              <a:ext cx="1066600" cy="1448350"/>
            </a:xfrm>
            <a:custGeom>
              <a:avLst/>
              <a:gdLst/>
              <a:ahLst/>
              <a:cxnLst/>
              <a:rect l="l" t="t" r="r" b="b"/>
              <a:pathLst>
                <a:path w="42664" h="57934" extrusionOk="0">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0;p24">
              <a:extLst>
                <a:ext uri="{FF2B5EF4-FFF2-40B4-BE49-F238E27FC236}">
                  <a16:creationId xmlns:a16="http://schemas.microsoft.com/office/drawing/2014/main" id="{21505F52-CD4A-A376-8DA7-60D3FBD1F2CD}"/>
                </a:ext>
              </a:extLst>
            </p:cNvPr>
            <p:cNvSpPr/>
            <p:nvPr/>
          </p:nvSpPr>
          <p:spPr>
            <a:xfrm>
              <a:off x="3802425" y="605375"/>
              <a:ext cx="687800" cy="639125"/>
            </a:xfrm>
            <a:custGeom>
              <a:avLst/>
              <a:gdLst/>
              <a:ahLst/>
              <a:cxnLst/>
              <a:rect l="l" t="t" r="r" b="b"/>
              <a:pathLst>
                <a:path w="27512" h="25565" extrusionOk="0">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1;p24">
              <a:extLst>
                <a:ext uri="{FF2B5EF4-FFF2-40B4-BE49-F238E27FC236}">
                  <a16:creationId xmlns:a16="http://schemas.microsoft.com/office/drawing/2014/main" id="{84BCE82D-973F-BC5F-3E60-3E612788CCD4}"/>
                </a:ext>
              </a:extLst>
            </p:cNvPr>
            <p:cNvSpPr/>
            <p:nvPr/>
          </p:nvSpPr>
          <p:spPr>
            <a:xfrm>
              <a:off x="4481975" y="1366550"/>
              <a:ext cx="1241350" cy="823400"/>
            </a:xfrm>
            <a:custGeom>
              <a:avLst/>
              <a:gdLst/>
              <a:ahLst/>
              <a:cxnLst/>
              <a:rect l="l" t="t" r="r" b="b"/>
              <a:pathLst>
                <a:path w="49654" h="32936" extrusionOk="0">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2;p24">
              <a:extLst>
                <a:ext uri="{FF2B5EF4-FFF2-40B4-BE49-F238E27FC236}">
                  <a16:creationId xmlns:a16="http://schemas.microsoft.com/office/drawing/2014/main" id="{3C02D7FB-74F4-4968-5DB8-A71DC25795CD}"/>
                </a:ext>
              </a:extLst>
            </p:cNvPr>
            <p:cNvSpPr/>
            <p:nvPr/>
          </p:nvSpPr>
          <p:spPr>
            <a:xfrm>
              <a:off x="4481975" y="2128725"/>
              <a:ext cx="347550" cy="466000"/>
            </a:xfrm>
            <a:custGeom>
              <a:avLst/>
              <a:gdLst/>
              <a:ahLst/>
              <a:cxnLst/>
              <a:rect l="l" t="t" r="r" b="b"/>
              <a:pathLst>
                <a:path w="13902" h="18640" extrusionOk="0">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3;p24">
              <a:extLst>
                <a:ext uri="{FF2B5EF4-FFF2-40B4-BE49-F238E27FC236}">
                  <a16:creationId xmlns:a16="http://schemas.microsoft.com/office/drawing/2014/main" id="{CF4AB595-574D-A110-16AB-F3A95319AEEE}"/>
                </a:ext>
              </a:extLst>
            </p:cNvPr>
            <p:cNvSpPr/>
            <p:nvPr/>
          </p:nvSpPr>
          <p:spPr>
            <a:xfrm>
              <a:off x="4953900" y="2739175"/>
              <a:ext cx="118825" cy="793450"/>
            </a:xfrm>
            <a:custGeom>
              <a:avLst/>
              <a:gdLst/>
              <a:ahLst/>
              <a:cxnLst/>
              <a:rect l="l" t="t" r="r" b="b"/>
              <a:pathLst>
                <a:path w="4753" h="31738" extrusionOk="0">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4;p24">
              <a:extLst>
                <a:ext uri="{FF2B5EF4-FFF2-40B4-BE49-F238E27FC236}">
                  <a16:creationId xmlns:a16="http://schemas.microsoft.com/office/drawing/2014/main" id="{E65947C6-2D2A-B9F6-29BC-D5CFDBCF1664}"/>
                </a:ext>
              </a:extLst>
            </p:cNvPr>
            <p:cNvSpPr/>
            <p:nvPr/>
          </p:nvSpPr>
          <p:spPr>
            <a:xfrm>
              <a:off x="5085525" y="2744125"/>
              <a:ext cx="118825" cy="788500"/>
            </a:xfrm>
            <a:custGeom>
              <a:avLst/>
              <a:gdLst/>
              <a:ahLst/>
              <a:cxnLst/>
              <a:rect l="l" t="t" r="r" b="b"/>
              <a:pathLst>
                <a:path w="4753" h="31540" extrusionOk="0">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35;p24">
              <a:extLst>
                <a:ext uri="{FF2B5EF4-FFF2-40B4-BE49-F238E27FC236}">
                  <a16:creationId xmlns:a16="http://schemas.microsoft.com/office/drawing/2014/main" id="{48078376-B844-5C5E-B255-B7465DB942C7}"/>
                </a:ext>
              </a:extLst>
            </p:cNvPr>
            <p:cNvSpPr/>
            <p:nvPr/>
          </p:nvSpPr>
          <p:spPr>
            <a:xfrm>
              <a:off x="5006550" y="986775"/>
              <a:ext cx="1118925" cy="1140650"/>
            </a:xfrm>
            <a:custGeom>
              <a:avLst/>
              <a:gdLst/>
              <a:ahLst/>
              <a:cxnLst/>
              <a:rect l="l" t="t" r="r" b="b"/>
              <a:pathLst>
                <a:path w="44757" h="45626" extrusionOk="0">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36;p24">
              <a:extLst>
                <a:ext uri="{FF2B5EF4-FFF2-40B4-BE49-F238E27FC236}">
                  <a16:creationId xmlns:a16="http://schemas.microsoft.com/office/drawing/2014/main" id="{757A411C-AE10-7CBA-E89B-16DCB9756DCB}"/>
                </a:ext>
              </a:extLst>
            </p:cNvPr>
            <p:cNvSpPr/>
            <p:nvPr/>
          </p:nvSpPr>
          <p:spPr>
            <a:xfrm>
              <a:off x="4918025" y="908800"/>
              <a:ext cx="1323275" cy="1119900"/>
            </a:xfrm>
            <a:custGeom>
              <a:avLst/>
              <a:gdLst/>
              <a:ahLst/>
              <a:cxnLst/>
              <a:rect l="l" t="t" r="r" b="b"/>
              <a:pathLst>
                <a:path w="52931" h="44796" extrusionOk="0">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37;p24">
              <a:extLst>
                <a:ext uri="{FF2B5EF4-FFF2-40B4-BE49-F238E27FC236}">
                  <a16:creationId xmlns:a16="http://schemas.microsoft.com/office/drawing/2014/main" id="{95F051BC-50AC-9F46-28BC-6E4020843CAA}"/>
                </a:ext>
              </a:extLst>
            </p:cNvPr>
            <p:cNvSpPr/>
            <p:nvPr/>
          </p:nvSpPr>
          <p:spPr>
            <a:xfrm>
              <a:off x="5449825" y="2297550"/>
              <a:ext cx="1133725" cy="441650"/>
            </a:xfrm>
            <a:custGeom>
              <a:avLst/>
              <a:gdLst/>
              <a:ahLst/>
              <a:cxnLst/>
              <a:rect l="l" t="t" r="r" b="b"/>
              <a:pathLst>
                <a:path w="45349" h="17666" extrusionOk="0">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38;p24">
              <a:extLst>
                <a:ext uri="{FF2B5EF4-FFF2-40B4-BE49-F238E27FC236}">
                  <a16:creationId xmlns:a16="http://schemas.microsoft.com/office/drawing/2014/main" id="{567E3E4C-7603-AF35-7DB5-20ADD7DA4343}"/>
                </a:ext>
              </a:extLst>
            </p:cNvPr>
            <p:cNvSpPr/>
            <p:nvPr/>
          </p:nvSpPr>
          <p:spPr>
            <a:xfrm>
              <a:off x="5057875" y="1888150"/>
              <a:ext cx="1240025" cy="393300"/>
            </a:xfrm>
            <a:custGeom>
              <a:avLst/>
              <a:gdLst/>
              <a:ahLst/>
              <a:cxnLst/>
              <a:rect l="l" t="t" r="r" b="b"/>
              <a:pathLst>
                <a:path w="49601" h="15732" extrusionOk="0">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39;p24">
              <a:extLst>
                <a:ext uri="{FF2B5EF4-FFF2-40B4-BE49-F238E27FC236}">
                  <a16:creationId xmlns:a16="http://schemas.microsoft.com/office/drawing/2014/main" id="{09FDBBE0-B40B-00A9-954D-5616AEC49B38}"/>
                </a:ext>
              </a:extLst>
            </p:cNvPr>
            <p:cNvSpPr/>
            <p:nvPr/>
          </p:nvSpPr>
          <p:spPr>
            <a:xfrm>
              <a:off x="2061550" y="2207050"/>
              <a:ext cx="909950" cy="477200"/>
            </a:xfrm>
            <a:custGeom>
              <a:avLst/>
              <a:gdLst/>
              <a:ahLst/>
              <a:cxnLst/>
              <a:rect l="l" t="t" r="r" b="b"/>
              <a:pathLst>
                <a:path w="36398" h="19088" extrusionOk="0">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0;p24">
              <a:extLst>
                <a:ext uri="{FF2B5EF4-FFF2-40B4-BE49-F238E27FC236}">
                  <a16:creationId xmlns:a16="http://schemas.microsoft.com/office/drawing/2014/main" id="{44D40104-5CA2-E9C3-DF5A-BA00CF8CE195}"/>
                </a:ext>
              </a:extLst>
            </p:cNvPr>
            <p:cNvSpPr/>
            <p:nvPr/>
          </p:nvSpPr>
          <p:spPr>
            <a:xfrm>
              <a:off x="2015475" y="2312675"/>
              <a:ext cx="804325" cy="371575"/>
            </a:xfrm>
            <a:custGeom>
              <a:avLst/>
              <a:gdLst/>
              <a:ahLst/>
              <a:cxnLst/>
              <a:rect l="l" t="t" r="r" b="b"/>
              <a:pathLst>
                <a:path w="32173" h="14863" extrusionOk="0">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41;p24">
              <a:extLst>
                <a:ext uri="{FF2B5EF4-FFF2-40B4-BE49-F238E27FC236}">
                  <a16:creationId xmlns:a16="http://schemas.microsoft.com/office/drawing/2014/main" id="{2002AB2E-D92C-B7EA-0CCC-95584406687A}"/>
                </a:ext>
              </a:extLst>
            </p:cNvPr>
            <p:cNvSpPr/>
            <p:nvPr/>
          </p:nvSpPr>
          <p:spPr>
            <a:xfrm>
              <a:off x="2061550" y="2526250"/>
              <a:ext cx="216900" cy="675650"/>
            </a:xfrm>
            <a:custGeom>
              <a:avLst/>
              <a:gdLst/>
              <a:ahLst/>
              <a:cxnLst/>
              <a:rect l="l" t="t" r="r" b="b"/>
              <a:pathLst>
                <a:path w="8676" h="27026" extrusionOk="0">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42;p24">
              <a:extLst>
                <a:ext uri="{FF2B5EF4-FFF2-40B4-BE49-F238E27FC236}">
                  <a16:creationId xmlns:a16="http://schemas.microsoft.com/office/drawing/2014/main" id="{77FA6220-D89B-E3CB-C194-7CB1E677510C}"/>
                </a:ext>
              </a:extLst>
            </p:cNvPr>
            <p:cNvSpPr/>
            <p:nvPr/>
          </p:nvSpPr>
          <p:spPr>
            <a:xfrm>
              <a:off x="2061550" y="2682575"/>
              <a:ext cx="331750" cy="621350"/>
            </a:xfrm>
            <a:custGeom>
              <a:avLst/>
              <a:gdLst/>
              <a:ahLst/>
              <a:cxnLst/>
              <a:rect l="l" t="t" r="r" b="b"/>
              <a:pathLst>
                <a:path w="13270" h="24854" extrusionOk="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43;p24">
              <a:extLst>
                <a:ext uri="{FF2B5EF4-FFF2-40B4-BE49-F238E27FC236}">
                  <a16:creationId xmlns:a16="http://schemas.microsoft.com/office/drawing/2014/main" id="{7BC7A306-7565-CF54-07F4-A46A44479CA7}"/>
                </a:ext>
              </a:extLst>
            </p:cNvPr>
            <p:cNvSpPr/>
            <p:nvPr/>
          </p:nvSpPr>
          <p:spPr>
            <a:xfrm>
              <a:off x="2061550" y="2426550"/>
              <a:ext cx="561775" cy="257700"/>
            </a:xfrm>
            <a:custGeom>
              <a:avLst/>
              <a:gdLst/>
              <a:ahLst/>
              <a:cxnLst/>
              <a:rect l="l" t="t" r="r" b="b"/>
              <a:pathLst>
                <a:path w="22471" h="10308" extrusionOk="0">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44;p24">
              <a:extLst>
                <a:ext uri="{FF2B5EF4-FFF2-40B4-BE49-F238E27FC236}">
                  <a16:creationId xmlns:a16="http://schemas.microsoft.com/office/drawing/2014/main" id="{E946BFB4-2AB1-78DB-C78D-E7841535D214}"/>
                </a:ext>
              </a:extLst>
            </p:cNvPr>
            <p:cNvSpPr/>
            <p:nvPr/>
          </p:nvSpPr>
          <p:spPr>
            <a:xfrm>
              <a:off x="1645575" y="1140475"/>
              <a:ext cx="250800" cy="1716875"/>
            </a:xfrm>
            <a:custGeom>
              <a:avLst/>
              <a:gdLst/>
              <a:ahLst/>
              <a:cxnLst/>
              <a:rect l="l" t="t" r="r" b="b"/>
              <a:pathLst>
                <a:path w="10032" h="68675" extrusionOk="0">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45;p24">
              <a:extLst>
                <a:ext uri="{FF2B5EF4-FFF2-40B4-BE49-F238E27FC236}">
                  <a16:creationId xmlns:a16="http://schemas.microsoft.com/office/drawing/2014/main" id="{1D1DBDFF-1C6D-C63F-3978-69D3B2E0B829}"/>
                </a:ext>
              </a:extLst>
            </p:cNvPr>
            <p:cNvSpPr/>
            <p:nvPr/>
          </p:nvSpPr>
          <p:spPr>
            <a:xfrm>
              <a:off x="2091500" y="3667875"/>
              <a:ext cx="257025" cy="849400"/>
            </a:xfrm>
            <a:custGeom>
              <a:avLst/>
              <a:gdLst/>
              <a:ahLst/>
              <a:cxnLst/>
              <a:rect l="l" t="t" r="r" b="b"/>
              <a:pathLst>
                <a:path w="10281" h="33976" extrusionOk="0">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846;p24">
              <a:extLst>
                <a:ext uri="{FF2B5EF4-FFF2-40B4-BE49-F238E27FC236}">
                  <a16:creationId xmlns:a16="http://schemas.microsoft.com/office/drawing/2014/main" id="{EABB9762-3A61-28E4-27B5-1F4730B97E1D}"/>
                </a:ext>
              </a:extLst>
            </p:cNvPr>
            <p:cNvSpPr/>
            <p:nvPr/>
          </p:nvSpPr>
          <p:spPr>
            <a:xfrm>
              <a:off x="2061550" y="3414800"/>
              <a:ext cx="865200" cy="1064950"/>
            </a:xfrm>
            <a:custGeom>
              <a:avLst/>
              <a:gdLst/>
              <a:ahLst/>
              <a:cxnLst/>
              <a:rect l="l" t="t" r="r" b="b"/>
              <a:pathLst>
                <a:path w="34608" h="42598" extrusionOk="0">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847;p24">
              <a:extLst>
                <a:ext uri="{FF2B5EF4-FFF2-40B4-BE49-F238E27FC236}">
                  <a16:creationId xmlns:a16="http://schemas.microsoft.com/office/drawing/2014/main" id="{FE6C3219-E132-CF23-F79F-6462B8F322C5}"/>
                </a:ext>
              </a:extLst>
            </p:cNvPr>
            <p:cNvSpPr/>
            <p:nvPr/>
          </p:nvSpPr>
          <p:spPr>
            <a:xfrm>
              <a:off x="1319125" y="1581450"/>
              <a:ext cx="375525" cy="375525"/>
            </a:xfrm>
            <a:custGeom>
              <a:avLst/>
              <a:gdLst/>
              <a:ahLst/>
              <a:cxnLst/>
              <a:rect l="l" t="t" r="r" b="b"/>
              <a:pathLst>
                <a:path w="15021" h="15021" extrusionOk="0">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848;p24">
              <a:extLst>
                <a:ext uri="{FF2B5EF4-FFF2-40B4-BE49-F238E27FC236}">
                  <a16:creationId xmlns:a16="http://schemas.microsoft.com/office/drawing/2014/main" id="{3F59D3FE-7D64-CF08-D1C9-A9719936D68E}"/>
                </a:ext>
              </a:extLst>
            </p:cNvPr>
            <p:cNvSpPr/>
            <p:nvPr/>
          </p:nvSpPr>
          <p:spPr>
            <a:xfrm>
              <a:off x="4040350" y="3435525"/>
              <a:ext cx="375500" cy="375525"/>
            </a:xfrm>
            <a:custGeom>
              <a:avLst/>
              <a:gdLst/>
              <a:ahLst/>
              <a:cxnLst/>
              <a:rect l="l" t="t" r="r" b="b"/>
              <a:pathLst>
                <a:path w="15020" h="15021" extrusionOk="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849;p24">
              <a:extLst>
                <a:ext uri="{FF2B5EF4-FFF2-40B4-BE49-F238E27FC236}">
                  <a16:creationId xmlns:a16="http://schemas.microsoft.com/office/drawing/2014/main" id="{9D12EBC3-B853-0576-3268-C9ECA32D3313}"/>
                </a:ext>
              </a:extLst>
            </p:cNvPr>
            <p:cNvSpPr/>
            <p:nvPr/>
          </p:nvSpPr>
          <p:spPr>
            <a:xfrm>
              <a:off x="6204425" y="2754325"/>
              <a:ext cx="380450" cy="380450"/>
            </a:xfrm>
            <a:custGeom>
              <a:avLst/>
              <a:gdLst/>
              <a:ahLst/>
              <a:cxnLst/>
              <a:rect l="l" t="t" r="r" b="b"/>
              <a:pathLst>
                <a:path w="15218" h="15218" extrusionOk="0">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850;p24">
              <a:extLst>
                <a:ext uri="{FF2B5EF4-FFF2-40B4-BE49-F238E27FC236}">
                  <a16:creationId xmlns:a16="http://schemas.microsoft.com/office/drawing/2014/main" id="{04755417-29E9-615C-944B-5F01AD582EF9}"/>
                </a:ext>
              </a:extLst>
            </p:cNvPr>
            <p:cNvSpPr/>
            <p:nvPr/>
          </p:nvSpPr>
          <p:spPr>
            <a:xfrm>
              <a:off x="2745050" y="784075"/>
              <a:ext cx="481500" cy="119150"/>
            </a:xfrm>
            <a:custGeom>
              <a:avLst/>
              <a:gdLst/>
              <a:ahLst/>
              <a:cxnLst/>
              <a:rect l="l" t="t" r="r" b="b"/>
              <a:pathLst>
                <a:path w="19260" h="4766" extrusionOk="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851;p24">
              <a:extLst>
                <a:ext uri="{FF2B5EF4-FFF2-40B4-BE49-F238E27FC236}">
                  <a16:creationId xmlns:a16="http://schemas.microsoft.com/office/drawing/2014/main" id="{582A86FE-E62A-A8B3-3EE6-CE5696C9C925}"/>
                </a:ext>
              </a:extLst>
            </p:cNvPr>
            <p:cNvSpPr/>
            <p:nvPr/>
          </p:nvSpPr>
          <p:spPr>
            <a:xfrm>
              <a:off x="1265475" y="1018700"/>
              <a:ext cx="4767200" cy="4229150"/>
            </a:xfrm>
            <a:custGeom>
              <a:avLst/>
              <a:gdLst/>
              <a:ahLst/>
              <a:cxnLst/>
              <a:rect l="l" t="t" r="r" b="b"/>
              <a:pathLst>
                <a:path w="190688" h="169166" extrusionOk="0">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87;p24">
            <a:extLst>
              <a:ext uri="{FF2B5EF4-FFF2-40B4-BE49-F238E27FC236}">
                <a16:creationId xmlns:a16="http://schemas.microsoft.com/office/drawing/2014/main" id="{8A8940B0-0213-A507-84C1-A27FC3635A0F}"/>
              </a:ext>
            </a:extLst>
          </p:cNvPr>
          <p:cNvSpPr/>
          <p:nvPr/>
        </p:nvSpPr>
        <p:spPr>
          <a:xfrm>
            <a:off x="2623850" y="265232"/>
            <a:ext cx="3883268" cy="665682"/>
          </a:xfrm>
          <a:prstGeom prst="roundRect">
            <a:avLst>
              <a:gd name="adj" fmla="val 50000"/>
            </a:avLst>
          </a:prstGeom>
          <a:solidFill>
            <a:schemeClr val="accent4">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46639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3" name="Google Shape;743;p23"/>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Kết luận</a:t>
            </a:r>
            <a:endParaRPr/>
          </a:p>
        </p:txBody>
      </p:sp>
      <p:sp>
        <p:nvSpPr>
          <p:cNvPr id="3" name="TextBox 2">
            <a:extLst>
              <a:ext uri="{FF2B5EF4-FFF2-40B4-BE49-F238E27FC236}">
                <a16:creationId xmlns:a16="http://schemas.microsoft.com/office/drawing/2014/main" id="{46C5F38C-4502-9504-B39A-B0DE8A07CCEF}"/>
              </a:ext>
            </a:extLst>
          </p:cNvPr>
          <p:cNvSpPr txBox="1"/>
          <p:nvPr/>
        </p:nvSpPr>
        <p:spPr>
          <a:xfrm>
            <a:off x="751757" y="1549525"/>
            <a:ext cx="6714616" cy="2462021"/>
          </a:xfrm>
          <a:prstGeom prst="rect">
            <a:avLst/>
          </a:prstGeom>
          <a:noFill/>
        </p:spPr>
        <p:txBody>
          <a:bodyPr wrap="square">
            <a:spAutoFit/>
          </a:bodyPr>
          <a:lstStyle/>
          <a:p>
            <a:pPr algn="just">
              <a:lnSpc>
                <a:spcPct val="107000"/>
              </a:lnSpc>
              <a:spcAft>
                <a:spcPts val="800"/>
              </a:spcAft>
            </a:pPr>
            <a:r>
              <a:rPr lang="en-US" err="1">
                <a:solidFill>
                  <a:schemeClr val="dk1"/>
                </a:solidFill>
                <a:latin typeface="Roboto" pitchFamily="2" charset="0"/>
                <a:ea typeface="Roboto" pitchFamily="2" charset="0"/>
              </a:rPr>
              <a:t>Khám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phá</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một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bước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thiết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yếu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trong</a:t>
            </a:r>
            <a:r>
              <a:rPr lang="en-US">
                <a:solidFill>
                  <a:schemeClr val="dk1"/>
                </a:solidFill>
                <a:latin typeface="Roboto" pitchFamily="2" charset="0"/>
                <a:ea typeface="Roboto" pitchFamily="2" charset="0"/>
              </a:rPr>
              <a:t> CTF  -&gt; Agent </a:t>
            </a:r>
            <a:r>
              <a:rPr lang="en-US" err="1">
                <a:solidFill>
                  <a:schemeClr val="dk1"/>
                </a:solidFill>
                <a:latin typeface="Roboto" pitchFamily="2" charset="0"/>
                <a:ea typeface="Roboto" pitchFamily="2" charset="0"/>
              </a:rPr>
              <a:t>học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tưởng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cân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hợp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giữa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việc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khám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phá</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cấu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trúc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dựa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kiến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tiên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nghiệm</a:t>
            </a:r>
            <a:r>
              <a:rPr lang="en-US">
                <a:solidFill>
                  <a:schemeClr val="dk1"/>
                </a:solidFill>
                <a:latin typeface="Roboto" pitchFamily="2" charset="0"/>
                <a:ea typeface="Roboto" pitchFamily="2" charset="0"/>
              </a:rPr>
              <a:t>. </a:t>
            </a:r>
          </a:p>
          <a:p>
            <a:pPr algn="just">
              <a:lnSpc>
                <a:spcPct val="107000"/>
              </a:lnSpc>
              <a:spcAft>
                <a:spcPts val="800"/>
              </a:spcAft>
            </a:pPr>
            <a:endParaRPr lang="en-150">
              <a:solidFill>
                <a:schemeClr val="dk1"/>
              </a:solidFill>
              <a:latin typeface="Roboto" pitchFamily="2" charset="0"/>
              <a:ea typeface="Roboto" pitchFamily="2" charset="0"/>
            </a:endParaRPr>
          </a:p>
          <a:p>
            <a:pPr algn="just">
              <a:lnSpc>
                <a:spcPct val="107000"/>
              </a:lnSpc>
              <a:spcAft>
                <a:spcPts val="800"/>
              </a:spcAft>
            </a:pPr>
            <a:r>
              <a:rPr lang="en-US" err="1">
                <a:solidFill>
                  <a:schemeClr val="dk1"/>
                </a:solidFill>
                <a:latin typeface="Roboto" pitchFamily="2" charset="0"/>
                <a:ea typeface="Roboto" pitchFamily="2" charset="0"/>
              </a:rPr>
              <a:t>Cân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nhắc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về</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độ</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phức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tạp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những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hạn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chế</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thực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tế</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thấy</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việc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đưa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ra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kiến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tiên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nghiệm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điều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cần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thiết</a:t>
            </a:r>
            <a:r>
              <a:rPr lang="en-US">
                <a:solidFill>
                  <a:schemeClr val="dk1"/>
                </a:solidFill>
                <a:latin typeface="Roboto" pitchFamily="2" charset="0"/>
                <a:ea typeface="Roboto" pitchFamily="2" charset="0"/>
              </a:rPr>
              <a:t>. </a:t>
            </a:r>
            <a:endParaRPr lang="en-150">
              <a:solidFill>
                <a:schemeClr val="dk1"/>
              </a:solidFill>
              <a:latin typeface="Roboto" pitchFamily="2" charset="0"/>
              <a:ea typeface="Roboto" pitchFamily="2" charset="0"/>
            </a:endParaRPr>
          </a:p>
          <a:p>
            <a:pPr marL="342900" lvl="0" indent="-342900" algn="just">
              <a:lnSpc>
                <a:spcPct val="107000"/>
              </a:lnSpc>
              <a:buFont typeface="Times New Roman" panose="02020603050405020304" pitchFamily="18" charset="0"/>
              <a:buChar char="-"/>
            </a:pPr>
            <a:r>
              <a:rPr lang="en-US">
                <a:solidFill>
                  <a:schemeClr val="dk1"/>
                </a:solidFill>
                <a:latin typeface="Roboto" pitchFamily="2" charset="0"/>
                <a:ea typeface="Roboto" pitchFamily="2" charset="0"/>
              </a:rPr>
              <a:t>Agent </a:t>
            </a:r>
            <a:r>
              <a:rPr lang="en-US" err="1">
                <a:solidFill>
                  <a:schemeClr val="dk1"/>
                </a:solidFill>
                <a:latin typeface="Roboto" pitchFamily="2" charset="0"/>
                <a:ea typeface="Roboto" pitchFamily="2" charset="0"/>
              </a:rPr>
              <a:t>hoàn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toàn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dựa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trên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mô</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hình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tưởng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vì</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hóa</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linh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hoạt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lắm</a:t>
            </a:r>
            <a:endParaRPr lang="en-150">
              <a:solidFill>
                <a:schemeClr val="dk1"/>
              </a:solidFill>
              <a:latin typeface="Roboto" pitchFamily="2" charset="0"/>
              <a:ea typeface="Roboto" pitchFamily="2" charset="0"/>
            </a:endParaRPr>
          </a:p>
          <a:p>
            <a:pPr marL="342900" lvl="0" indent="-342900" algn="just">
              <a:lnSpc>
                <a:spcPct val="107000"/>
              </a:lnSpc>
              <a:spcAft>
                <a:spcPts val="800"/>
              </a:spcAft>
              <a:buFont typeface="Times New Roman" panose="02020603050405020304" pitchFamily="18" charset="0"/>
              <a:buChar char="-"/>
            </a:pPr>
            <a:r>
              <a:rPr lang="en-US">
                <a:solidFill>
                  <a:schemeClr val="dk1"/>
                </a:solidFill>
                <a:latin typeface="Roboto" pitchFamily="2" charset="0"/>
                <a:ea typeface="Roboto" pitchFamily="2" charset="0"/>
              </a:rPr>
              <a:t>Agent </a:t>
            </a:r>
            <a:r>
              <a:rPr lang="en-US" err="1">
                <a:solidFill>
                  <a:schemeClr val="dk1"/>
                </a:solidFill>
                <a:latin typeface="Roboto" pitchFamily="2" charset="0"/>
                <a:ea typeface="Roboto" pitchFamily="2" charset="0"/>
              </a:rPr>
              <a:t>kết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hợp</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thuật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toán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không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mô</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hình</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với</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kiến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thức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tiên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nghiệm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có</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thể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đạt</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được</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sự</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cân</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bằng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lý</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tưởng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để</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làm</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cho</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chúng</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hiệu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quả</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và</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hữu</a:t>
            </a:r>
            <a:r>
              <a:rPr lang="en-US">
                <a:solidFill>
                  <a:schemeClr val="dk1"/>
                </a:solidFill>
                <a:latin typeface="Roboto" pitchFamily="2" charset="0"/>
                <a:ea typeface="Roboto" pitchFamily="2" charset="0"/>
              </a:rPr>
              <a:t> </a:t>
            </a:r>
            <a:r>
              <a:rPr lang="en-US" err="1">
                <a:solidFill>
                  <a:schemeClr val="dk1"/>
                </a:solidFill>
                <a:latin typeface="Roboto" pitchFamily="2" charset="0"/>
                <a:ea typeface="Roboto" pitchFamily="2" charset="0"/>
              </a:rPr>
              <a:t>ích</a:t>
            </a:r>
            <a:r>
              <a:rPr lang="en-US">
                <a:solidFill>
                  <a:schemeClr val="dk1"/>
                </a:solidFill>
                <a:latin typeface="Roboto" pitchFamily="2" charset="0"/>
                <a:ea typeface="Roboto" pitchFamily="2" charset="0"/>
              </a:rPr>
              <a:t>.</a:t>
            </a:r>
            <a:endParaRPr lang="en-150">
              <a:solidFill>
                <a:schemeClr val="dk1"/>
              </a:solidFill>
              <a:latin typeface="Roboto" pitchFamily="2" charset="0"/>
              <a:ea typeface="Roboto" pitchFamily="2" charset="0"/>
            </a:endParaRPr>
          </a:p>
        </p:txBody>
      </p:sp>
      <p:grpSp>
        <p:nvGrpSpPr>
          <p:cNvPr id="2" name="Google Shape;788;p24">
            <a:extLst>
              <a:ext uri="{FF2B5EF4-FFF2-40B4-BE49-F238E27FC236}">
                <a16:creationId xmlns:a16="http://schemas.microsoft.com/office/drawing/2014/main" id="{2D3DCE15-6187-FDC0-8EEC-F6310E5D35E0}"/>
              </a:ext>
            </a:extLst>
          </p:cNvPr>
          <p:cNvGrpSpPr/>
          <p:nvPr/>
        </p:nvGrpSpPr>
        <p:grpSpPr>
          <a:xfrm>
            <a:off x="0" y="0"/>
            <a:ext cx="1142000" cy="969989"/>
            <a:chOff x="726125" y="238125"/>
            <a:chExt cx="6167750" cy="5238750"/>
          </a:xfrm>
        </p:grpSpPr>
        <p:sp>
          <p:nvSpPr>
            <p:cNvPr id="4" name="Google Shape;789;p24">
              <a:extLst>
                <a:ext uri="{FF2B5EF4-FFF2-40B4-BE49-F238E27FC236}">
                  <a16:creationId xmlns:a16="http://schemas.microsoft.com/office/drawing/2014/main" id="{1612BD0C-4666-E89C-3987-92F04A2E13CB}"/>
                </a:ext>
              </a:extLst>
            </p:cNvPr>
            <p:cNvSpPr/>
            <p:nvPr/>
          </p:nvSpPr>
          <p:spPr>
            <a:xfrm>
              <a:off x="726125" y="238125"/>
              <a:ext cx="6167750" cy="5238750"/>
            </a:xfrm>
            <a:custGeom>
              <a:avLst/>
              <a:gdLst/>
              <a:ahLst/>
              <a:cxnLst/>
              <a:rect l="l" t="t" r="r" b="b"/>
              <a:pathLst>
                <a:path w="246710" h="209550" extrusionOk="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0;p24">
              <a:extLst>
                <a:ext uri="{FF2B5EF4-FFF2-40B4-BE49-F238E27FC236}">
                  <a16:creationId xmlns:a16="http://schemas.microsoft.com/office/drawing/2014/main" id="{B86CA484-94F8-27D6-FED3-B7C131ACFD0C}"/>
                </a:ext>
              </a:extLst>
            </p:cNvPr>
            <p:cNvSpPr/>
            <p:nvPr/>
          </p:nvSpPr>
          <p:spPr>
            <a:xfrm>
              <a:off x="4780475" y="3381225"/>
              <a:ext cx="1092925" cy="285350"/>
            </a:xfrm>
            <a:custGeom>
              <a:avLst/>
              <a:gdLst/>
              <a:ahLst/>
              <a:cxnLst/>
              <a:rect l="l" t="t" r="r" b="b"/>
              <a:pathLst>
                <a:path w="43717" h="11414" extrusionOk="0">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1;p24">
              <a:extLst>
                <a:ext uri="{FF2B5EF4-FFF2-40B4-BE49-F238E27FC236}">
                  <a16:creationId xmlns:a16="http://schemas.microsoft.com/office/drawing/2014/main" id="{554D35C2-1EB4-6EE8-2E9F-FC6D2D2ADA6E}"/>
                </a:ext>
              </a:extLst>
            </p:cNvPr>
            <p:cNvSpPr/>
            <p:nvPr/>
          </p:nvSpPr>
          <p:spPr>
            <a:xfrm>
              <a:off x="4627775" y="3408875"/>
              <a:ext cx="1245625" cy="398875"/>
            </a:xfrm>
            <a:custGeom>
              <a:avLst/>
              <a:gdLst/>
              <a:ahLst/>
              <a:cxnLst/>
              <a:rect l="l" t="t" r="r" b="b"/>
              <a:pathLst>
                <a:path w="49825" h="15955" extrusionOk="0">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2;p24">
              <a:extLst>
                <a:ext uri="{FF2B5EF4-FFF2-40B4-BE49-F238E27FC236}">
                  <a16:creationId xmlns:a16="http://schemas.microsoft.com/office/drawing/2014/main" id="{BFB37D0F-09F5-ED63-EFF1-4CA7D38A43FD}"/>
                </a:ext>
              </a:extLst>
            </p:cNvPr>
            <p:cNvSpPr/>
            <p:nvPr/>
          </p:nvSpPr>
          <p:spPr>
            <a:xfrm>
              <a:off x="326667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3;p24">
              <a:extLst>
                <a:ext uri="{FF2B5EF4-FFF2-40B4-BE49-F238E27FC236}">
                  <a16:creationId xmlns:a16="http://schemas.microsoft.com/office/drawing/2014/main" id="{FED3DC9C-3807-1EF6-0EF8-B447F1884574}"/>
                </a:ext>
              </a:extLst>
            </p:cNvPr>
            <p:cNvSpPr/>
            <p:nvPr/>
          </p:nvSpPr>
          <p:spPr>
            <a:xfrm>
              <a:off x="3416725" y="1856250"/>
              <a:ext cx="330100" cy="1567450"/>
            </a:xfrm>
            <a:custGeom>
              <a:avLst/>
              <a:gdLst/>
              <a:ahLst/>
              <a:cxnLst/>
              <a:rect l="l" t="t" r="r" b="b"/>
              <a:pathLst>
                <a:path w="13204" h="62698" extrusionOk="0">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4;p24">
              <a:extLst>
                <a:ext uri="{FF2B5EF4-FFF2-40B4-BE49-F238E27FC236}">
                  <a16:creationId xmlns:a16="http://schemas.microsoft.com/office/drawing/2014/main" id="{403F99E2-419B-5021-4261-88617051D502}"/>
                </a:ext>
              </a:extLst>
            </p:cNvPr>
            <p:cNvSpPr/>
            <p:nvPr/>
          </p:nvSpPr>
          <p:spPr>
            <a:xfrm>
              <a:off x="3839600" y="1316875"/>
              <a:ext cx="642400" cy="242550"/>
            </a:xfrm>
            <a:custGeom>
              <a:avLst/>
              <a:gdLst/>
              <a:ahLst/>
              <a:cxnLst/>
              <a:rect l="l" t="t" r="r" b="b"/>
              <a:pathLst>
                <a:path w="25696" h="9702" extrusionOk="0">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5;p24">
              <a:extLst>
                <a:ext uri="{FF2B5EF4-FFF2-40B4-BE49-F238E27FC236}">
                  <a16:creationId xmlns:a16="http://schemas.microsoft.com/office/drawing/2014/main" id="{2AF93708-8043-BE5F-EAAC-3500AB4D85E9}"/>
                </a:ext>
              </a:extLst>
            </p:cNvPr>
            <p:cNvSpPr/>
            <p:nvPr/>
          </p:nvSpPr>
          <p:spPr>
            <a:xfrm>
              <a:off x="3839600" y="1601200"/>
              <a:ext cx="642400" cy="935625"/>
            </a:xfrm>
            <a:custGeom>
              <a:avLst/>
              <a:gdLst/>
              <a:ahLst/>
              <a:cxnLst/>
              <a:rect l="l" t="t" r="r" b="b"/>
              <a:pathLst>
                <a:path w="25696" h="37425" extrusionOk="0">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6;p24">
              <a:extLst>
                <a:ext uri="{FF2B5EF4-FFF2-40B4-BE49-F238E27FC236}">
                  <a16:creationId xmlns:a16="http://schemas.microsoft.com/office/drawing/2014/main" id="{CFFEB691-3A47-67F8-A4D9-282E766B915A}"/>
                </a:ext>
              </a:extLst>
            </p:cNvPr>
            <p:cNvSpPr/>
            <p:nvPr/>
          </p:nvSpPr>
          <p:spPr>
            <a:xfrm>
              <a:off x="4503050" y="1503450"/>
              <a:ext cx="1081400" cy="686500"/>
            </a:xfrm>
            <a:custGeom>
              <a:avLst/>
              <a:gdLst/>
              <a:ahLst/>
              <a:cxnLst/>
              <a:rect l="l" t="t" r="r" b="b"/>
              <a:pathLst>
                <a:path w="43256" h="27460" extrusionOk="0">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97;p24">
              <a:extLst>
                <a:ext uri="{FF2B5EF4-FFF2-40B4-BE49-F238E27FC236}">
                  <a16:creationId xmlns:a16="http://schemas.microsoft.com/office/drawing/2014/main" id="{58805228-8EB7-DD70-E3A9-3CD195D7E60F}"/>
                </a:ext>
              </a:extLst>
            </p:cNvPr>
            <p:cNvSpPr/>
            <p:nvPr/>
          </p:nvSpPr>
          <p:spPr>
            <a:xfrm>
              <a:off x="4503050" y="2207050"/>
              <a:ext cx="195175" cy="387675"/>
            </a:xfrm>
            <a:custGeom>
              <a:avLst/>
              <a:gdLst/>
              <a:ahLst/>
              <a:cxnLst/>
              <a:rect l="l" t="t" r="r" b="b"/>
              <a:pathLst>
                <a:path w="7807" h="15507" extrusionOk="0">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8;p24">
              <a:extLst>
                <a:ext uri="{FF2B5EF4-FFF2-40B4-BE49-F238E27FC236}">
                  <a16:creationId xmlns:a16="http://schemas.microsoft.com/office/drawing/2014/main" id="{BD7B975A-AF7C-2991-7DB3-629F1A851DC2}"/>
                </a:ext>
              </a:extLst>
            </p:cNvPr>
            <p:cNvSpPr/>
            <p:nvPr/>
          </p:nvSpPr>
          <p:spPr>
            <a:xfrm>
              <a:off x="4514575" y="1581125"/>
              <a:ext cx="543325" cy="118825"/>
            </a:xfrm>
            <a:custGeom>
              <a:avLst/>
              <a:gdLst/>
              <a:ahLst/>
              <a:cxnLst/>
              <a:rect l="l" t="t" r="r" b="b"/>
              <a:pathLst>
                <a:path w="21733" h="4753" extrusionOk="0">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9;p24">
              <a:extLst>
                <a:ext uri="{FF2B5EF4-FFF2-40B4-BE49-F238E27FC236}">
                  <a16:creationId xmlns:a16="http://schemas.microsoft.com/office/drawing/2014/main" id="{64203B72-6DAA-67F3-E0B1-A22B57577470}"/>
                </a:ext>
              </a:extLst>
            </p:cNvPr>
            <p:cNvSpPr/>
            <p:nvPr/>
          </p:nvSpPr>
          <p:spPr>
            <a:xfrm>
              <a:off x="4514575" y="1714725"/>
              <a:ext cx="543325" cy="118825"/>
            </a:xfrm>
            <a:custGeom>
              <a:avLst/>
              <a:gdLst/>
              <a:ahLst/>
              <a:cxnLst/>
              <a:rect l="l" t="t" r="r" b="b"/>
              <a:pathLst>
                <a:path w="21733" h="4753" extrusionOk="0">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00;p24">
              <a:extLst>
                <a:ext uri="{FF2B5EF4-FFF2-40B4-BE49-F238E27FC236}">
                  <a16:creationId xmlns:a16="http://schemas.microsoft.com/office/drawing/2014/main" id="{9C1676E1-2919-84BF-2C09-49AC4CB738C8}"/>
                </a:ext>
              </a:extLst>
            </p:cNvPr>
            <p:cNvSpPr/>
            <p:nvPr/>
          </p:nvSpPr>
          <p:spPr>
            <a:xfrm>
              <a:off x="5244800" y="2763850"/>
              <a:ext cx="1016575" cy="721400"/>
            </a:xfrm>
            <a:custGeom>
              <a:avLst/>
              <a:gdLst/>
              <a:ahLst/>
              <a:cxnLst/>
              <a:rect l="l" t="t" r="r" b="b"/>
              <a:pathLst>
                <a:path w="40663" h="28856" extrusionOk="0">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01;p24">
              <a:extLst>
                <a:ext uri="{FF2B5EF4-FFF2-40B4-BE49-F238E27FC236}">
                  <a16:creationId xmlns:a16="http://schemas.microsoft.com/office/drawing/2014/main" id="{37C72347-2CF1-D468-76DF-048E9D5199F2}"/>
                </a:ext>
              </a:extLst>
            </p:cNvPr>
            <p:cNvSpPr/>
            <p:nvPr/>
          </p:nvSpPr>
          <p:spPr>
            <a:xfrm>
              <a:off x="5370525" y="2744125"/>
              <a:ext cx="1047825" cy="619025"/>
            </a:xfrm>
            <a:custGeom>
              <a:avLst/>
              <a:gdLst/>
              <a:ahLst/>
              <a:cxnLst/>
              <a:rect l="l" t="t" r="r" b="b"/>
              <a:pathLst>
                <a:path w="41913" h="24761" extrusionOk="0">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02;p24">
              <a:extLst>
                <a:ext uri="{FF2B5EF4-FFF2-40B4-BE49-F238E27FC236}">
                  <a16:creationId xmlns:a16="http://schemas.microsoft.com/office/drawing/2014/main" id="{9A4CE1E1-20CE-458A-B894-3A5C35DC75B3}"/>
                </a:ext>
              </a:extLst>
            </p:cNvPr>
            <p:cNvSpPr/>
            <p:nvPr/>
          </p:nvSpPr>
          <p:spPr>
            <a:xfrm>
              <a:off x="4481975" y="1997075"/>
              <a:ext cx="863225" cy="642425"/>
            </a:xfrm>
            <a:custGeom>
              <a:avLst/>
              <a:gdLst/>
              <a:ahLst/>
              <a:cxnLst/>
              <a:rect l="l" t="t" r="r" b="b"/>
              <a:pathLst>
                <a:path w="34529" h="25697" extrusionOk="0">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03;p24">
              <a:extLst>
                <a:ext uri="{FF2B5EF4-FFF2-40B4-BE49-F238E27FC236}">
                  <a16:creationId xmlns:a16="http://schemas.microsoft.com/office/drawing/2014/main" id="{58A3A4C7-2E49-D1ED-B4F8-9B25A47735EF}"/>
                </a:ext>
              </a:extLst>
            </p:cNvPr>
            <p:cNvSpPr/>
            <p:nvPr/>
          </p:nvSpPr>
          <p:spPr>
            <a:xfrm>
              <a:off x="5823350" y="1374775"/>
              <a:ext cx="554850" cy="548300"/>
            </a:xfrm>
            <a:custGeom>
              <a:avLst/>
              <a:gdLst/>
              <a:ahLst/>
              <a:cxnLst/>
              <a:rect l="l" t="t" r="r" b="b"/>
              <a:pathLst>
                <a:path w="22194" h="21932" extrusionOk="0">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4;p24">
              <a:extLst>
                <a:ext uri="{FF2B5EF4-FFF2-40B4-BE49-F238E27FC236}">
                  <a16:creationId xmlns:a16="http://schemas.microsoft.com/office/drawing/2014/main" id="{62D93D88-E88C-9651-189A-3A0DF795DA16}"/>
                </a:ext>
              </a:extLst>
            </p:cNvPr>
            <p:cNvSpPr/>
            <p:nvPr/>
          </p:nvSpPr>
          <p:spPr>
            <a:xfrm>
              <a:off x="5554800" y="2456500"/>
              <a:ext cx="1028750" cy="321200"/>
            </a:xfrm>
            <a:custGeom>
              <a:avLst/>
              <a:gdLst/>
              <a:ahLst/>
              <a:cxnLst/>
              <a:rect l="l" t="t" r="r" b="b"/>
              <a:pathLst>
                <a:path w="41150" h="12848" extrusionOk="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5;p24">
              <a:extLst>
                <a:ext uri="{FF2B5EF4-FFF2-40B4-BE49-F238E27FC236}">
                  <a16:creationId xmlns:a16="http://schemas.microsoft.com/office/drawing/2014/main" id="{631ED958-8F1D-2D94-2D98-55E1FB09F0BE}"/>
                </a:ext>
              </a:extLst>
            </p:cNvPr>
            <p:cNvSpPr/>
            <p:nvPr/>
          </p:nvSpPr>
          <p:spPr>
            <a:xfrm>
              <a:off x="2383075" y="650125"/>
              <a:ext cx="330100" cy="1344350"/>
            </a:xfrm>
            <a:custGeom>
              <a:avLst/>
              <a:gdLst/>
              <a:ahLst/>
              <a:cxnLst/>
              <a:rect l="l" t="t" r="r" b="b"/>
              <a:pathLst>
                <a:path w="13204" h="53774" extrusionOk="0">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6;p24">
              <a:extLst>
                <a:ext uri="{FF2B5EF4-FFF2-40B4-BE49-F238E27FC236}">
                  <a16:creationId xmlns:a16="http://schemas.microsoft.com/office/drawing/2014/main" id="{53572CF1-EC14-5885-9D8D-C6682FA182C7}"/>
                </a:ext>
              </a:extLst>
            </p:cNvPr>
            <p:cNvSpPr/>
            <p:nvPr/>
          </p:nvSpPr>
          <p:spPr>
            <a:xfrm>
              <a:off x="2233000" y="650125"/>
              <a:ext cx="330100" cy="1344350"/>
            </a:xfrm>
            <a:custGeom>
              <a:avLst/>
              <a:gdLst/>
              <a:ahLst/>
              <a:cxnLst/>
              <a:rect l="l" t="t" r="r" b="b"/>
              <a:pathLst>
                <a:path w="13204" h="53774" extrusionOk="0">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7;p24">
              <a:extLst>
                <a:ext uri="{FF2B5EF4-FFF2-40B4-BE49-F238E27FC236}">
                  <a16:creationId xmlns:a16="http://schemas.microsoft.com/office/drawing/2014/main" id="{783B8947-E66F-191C-527C-13578A269EB6}"/>
                </a:ext>
              </a:extLst>
            </p:cNvPr>
            <p:cNvSpPr/>
            <p:nvPr/>
          </p:nvSpPr>
          <p:spPr>
            <a:xfrm>
              <a:off x="1807825" y="1140475"/>
              <a:ext cx="250775" cy="1716875"/>
            </a:xfrm>
            <a:custGeom>
              <a:avLst/>
              <a:gdLst/>
              <a:ahLst/>
              <a:cxnLst/>
              <a:rect l="l" t="t" r="r" b="b"/>
              <a:pathLst>
                <a:path w="10031" h="68675" extrusionOk="0">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p24">
              <a:extLst>
                <a:ext uri="{FF2B5EF4-FFF2-40B4-BE49-F238E27FC236}">
                  <a16:creationId xmlns:a16="http://schemas.microsoft.com/office/drawing/2014/main" id="{75DBB98C-7838-0AA3-DAD6-AA387820A455}"/>
                </a:ext>
              </a:extLst>
            </p:cNvPr>
            <p:cNvSpPr/>
            <p:nvPr/>
          </p:nvSpPr>
          <p:spPr>
            <a:xfrm>
              <a:off x="2707875" y="605375"/>
              <a:ext cx="681575" cy="1406550"/>
            </a:xfrm>
            <a:custGeom>
              <a:avLst/>
              <a:gdLst/>
              <a:ahLst/>
              <a:cxnLst/>
              <a:rect l="l" t="t" r="r" b="b"/>
              <a:pathLst>
                <a:path w="27263" h="56262" extrusionOk="0">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9;p24">
              <a:extLst>
                <a:ext uri="{FF2B5EF4-FFF2-40B4-BE49-F238E27FC236}">
                  <a16:creationId xmlns:a16="http://schemas.microsoft.com/office/drawing/2014/main" id="{AF2426C9-7FA8-E423-0FB2-913327D3551E}"/>
                </a:ext>
              </a:extLst>
            </p:cNvPr>
            <p:cNvSpPr/>
            <p:nvPr/>
          </p:nvSpPr>
          <p:spPr>
            <a:xfrm>
              <a:off x="3940300" y="605375"/>
              <a:ext cx="687500" cy="639125"/>
            </a:xfrm>
            <a:custGeom>
              <a:avLst/>
              <a:gdLst/>
              <a:ahLst/>
              <a:cxnLst/>
              <a:rect l="l" t="t" r="r" b="b"/>
              <a:pathLst>
                <a:path w="27500" h="25565" extrusionOk="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10;p24">
              <a:extLst>
                <a:ext uri="{FF2B5EF4-FFF2-40B4-BE49-F238E27FC236}">
                  <a16:creationId xmlns:a16="http://schemas.microsoft.com/office/drawing/2014/main" id="{608FF6A1-52CC-3FDE-2568-F968A8C837CF}"/>
                </a:ext>
              </a:extLst>
            </p:cNvPr>
            <p:cNvSpPr/>
            <p:nvPr/>
          </p:nvSpPr>
          <p:spPr>
            <a:xfrm>
              <a:off x="4630725" y="784075"/>
              <a:ext cx="118825" cy="460425"/>
            </a:xfrm>
            <a:custGeom>
              <a:avLst/>
              <a:gdLst/>
              <a:ahLst/>
              <a:cxnLst/>
              <a:rect l="l" t="t" r="r" b="b"/>
              <a:pathLst>
                <a:path w="4753" h="18417" extrusionOk="0">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11;p24">
              <a:extLst>
                <a:ext uri="{FF2B5EF4-FFF2-40B4-BE49-F238E27FC236}">
                  <a16:creationId xmlns:a16="http://schemas.microsoft.com/office/drawing/2014/main" id="{059A94BF-EC02-8D58-C266-B8915A2376AC}"/>
                </a:ext>
              </a:extLst>
            </p:cNvPr>
            <p:cNvSpPr/>
            <p:nvPr/>
          </p:nvSpPr>
          <p:spPr>
            <a:xfrm>
              <a:off x="4760725" y="784075"/>
              <a:ext cx="118825" cy="460425"/>
            </a:xfrm>
            <a:custGeom>
              <a:avLst/>
              <a:gdLst/>
              <a:ahLst/>
              <a:cxnLst/>
              <a:rect l="l" t="t" r="r" b="b"/>
              <a:pathLst>
                <a:path w="4753" h="18417" extrusionOk="0">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12;p24">
              <a:extLst>
                <a:ext uri="{FF2B5EF4-FFF2-40B4-BE49-F238E27FC236}">
                  <a16:creationId xmlns:a16="http://schemas.microsoft.com/office/drawing/2014/main" id="{0C1FE089-F5D8-2106-A555-5FC215EFFBDB}"/>
                </a:ext>
              </a:extLst>
            </p:cNvPr>
            <p:cNvSpPr/>
            <p:nvPr/>
          </p:nvSpPr>
          <p:spPr>
            <a:xfrm>
              <a:off x="2939550" y="694875"/>
              <a:ext cx="1050800" cy="1344350"/>
            </a:xfrm>
            <a:custGeom>
              <a:avLst/>
              <a:gdLst/>
              <a:ahLst/>
              <a:cxnLst/>
              <a:rect l="l" t="t" r="r" b="b"/>
              <a:pathLst>
                <a:path w="42032" h="53774" extrusionOk="0">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13;p24">
              <a:extLst>
                <a:ext uri="{FF2B5EF4-FFF2-40B4-BE49-F238E27FC236}">
                  <a16:creationId xmlns:a16="http://schemas.microsoft.com/office/drawing/2014/main" id="{C093EDA6-330C-480F-7E1A-DC8CAB1E30FB}"/>
                </a:ext>
              </a:extLst>
            </p:cNvPr>
            <p:cNvSpPr/>
            <p:nvPr/>
          </p:nvSpPr>
          <p:spPr>
            <a:xfrm>
              <a:off x="297082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14;p24">
              <a:extLst>
                <a:ext uri="{FF2B5EF4-FFF2-40B4-BE49-F238E27FC236}">
                  <a16:creationId xmlns:a16="http://schemas.microsoft.com/office/drawing/2014/main" id="{EFA96905-89CF-D6E2-6953-AE47BA17EC1F}"/>
                </a:ext>
              </a:extLst>
            </p:cNvPr>
            <p:cNvSpPr/>
            <p:nvPr/>
          </p:nvSpPr>
          <p:spPr>
            <a:xfrm>
              <a:off x="2441325" y="3138025"/>
              <a:ext cx="481475" cy="119175"/>
            </a:xfrm>
            <a:custGeom>
              <a:avLst/>
              <a:gdLst/>
              <a:ahLst/>
              <a:cxnLst/>
              <a:rect l="l" t="t" r="r" b="b"/>
              <a:pathLst>
                <a:path w="19259" h="4767" extrusionOk="0">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5;p24">
              <a:extLst>
                <a:ext uri="{FF2B5EF4-FFF2-40B4-BE49-F238E27FC236}">
                  <a16:creationId xmlns:a16="http://schemas.microsoft.com/office/drawing/2014/main" id="{7F612DAC-9060-20F9-ABC5-7EBE0557BB3E}"/>
                </a:ext>
              </a:extLst>
            </p:cNvPr>
            <p:cNvSpPr/>
            <p:nvPr/>
          </p:nvSpPr>
          <p:spPr>
            <a:xfrm>
              <a:off x="1084150" y="2637825"/>
              <a:ext cx="931350" cy="455800"/>
            </a:xfrm>
            <a:custGeom>
              <a:avLst/>
              <a:gdLst/>
              <a:ahLst/>
              <a:cxnLst/>
              <a:rect l="l" t="t" r="r" b="b"/>
              <a:pathLst>
                <a:path w="37254" h="18232" extrusionOk="0">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16;p24">
              <a:extLst>
                <a:ext uri="{FF2B5EF4-FFF2-40B4-BE49-F238E27FC236}">
                  <a16:creationId xmlns:a16="http://schemas.microsoft.com/office/drawing/2014/main" id="{E096670F-3663-A980-2E6D-2666F0F27F32}"/>
                </a:ext>
              </a:extLst>
            </p:cNvPr>
            <p:cNvSpPr/>
            <p:nvPr/>
          </p:nvSpPr>
          <p:spPr>
            <a:xfrm>
              <a:off x="1084150" y="2820125"/>
              <a:ext cx="931350" cy="443650"/>
            </a:xfrm>
            <a:custGeom>
              <a:avLst/>
              <a:gdLst/>
              <a:ahLst/>
              <a:cxnLst/>
              <a:rect l="l" t="t" r="r" b="b"/>
              <a:pathLst>
                <a:path w="37254" h="17746" extrusionOk="0">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7;p24">
              <a:extLst>
                <a:ext uri="{FF2B5EF4-FFF2-40B4-BE49-F238E27FC236}">
                  <a16:creationId xmlns:a16="http://schemas.microsoft.com/office/drawing/2014/main" id="{B19BC16B-64B1-1235-F8D7-F82713C64EF1}"/>
                </a:ext>
              </a:extLst>
            </p:cNvPr>
            <p:cNvSpPr/>
            <p:nvPr/>
          </p:nvSpPr>
          <p:spPr>
            <a:xfrm>
              <a:off x="1084150" y="3024175"/>
              <a:ext cx="931350" cy="434425"/>
            </a:xfrm>
            <a:custGeom>
              <a:avLst/>
              <a:gdLst/>
              <a:ahLst/>
              <a:cxnLst/>
              <a:rect l="l" t="t" r="r" b="b"/>
              <a:pathLst>
                <a:path w="37254" h="17377" extrusionOk="0">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8;p24">
              <a:extLst>
                <a:ext uri="{FF2B5EF4-FFF2-40B4-BE49-F238E27FC236}">
                  <a16:creationId xmlns:a16="http://schemas.microsoft.com/office/drawing/2014/main" id="{1334866C-9435-2F78-1FFE-E280BDC4EA35}"/>
                </a:ext>
              </a:extLst>
            </p:cNvPr>
            <p:cNvSpPr/>
            <p:nvPr/>
          </p:nvSpPr>
          <p:spPr>
            <a:xfrm>
              <a:off x="1128575" y="3519125"/>
              <a:ext cx="933000" cy="118825"/>
            </a:xfrm>
            <a:custGeom>
              <a:avLst/>
              <a:gdLst/>
              <a:ahLst/>
              <a:cxnLst/>
              <a:rect l="l" t="t" r="r" b="b"/>
              <a:pathLst>
                <a:path w="37320" h="4753" extrusionOk="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9;p24">
              <a:extLst>
                <a:ext uri="{FF2B5EF4-FFF2-40B4-BE49-F238E27FC236}">
                  <a16:creationId xmlns:a16="http://schemas.microsoft.com/office/drawing/2014/main" id="{B6DF4C92-9082-D279-A6B5-5F0843828889}"/>
                </a:ext>
              </a:extLst>
            </p:cNvPr>
            <p:cNvSpPr/>
            <p:nvPr/>
          </p:nvSpPr>
          <p:spPr>
            <a:xfrm>
              <a:off x="1294775" y="3652725"/>
              <a:ext cx="766800" cy="118825"/>
            </a:xfrm>
            <a:custGeom>
              <a:avLst/>
              <a:gdLst/>
              <a:ahLst/>
              <a:cxnLst/>
              <a:rect l="l" t="t" r="r" b="b"/>
              <a:pathLst>
                <a:path w="30672" h="4753" extrusionOk="0">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20;p24">
              <a:extLst>
                <a:ext uri="{FF2B5EF4-FFF2-40B4-BE49-F238E27FC236}">
                  <a16:creationId xmlns:a16="http://schemas.microsoft.com/office/drawing/2014/main" id="{8749879D-1354-AC5D-1E97-27ADD60E03BA}"/>
                </a:ext>
              </a:extLst>
            </p:cNvPr>
            <p:cNvSpPr/>
            <p:nvPr/>
          </p:nvSpPr>
          <p:spPr>
            <a:xfrm>
              <a:off x="2461400" y="3703400"/>
              <a:ext cx="119150" cy="1067925"/>
            </a:xfrm>
            <a:custGeom>
              <a:avLst/>
              <a:gdLst/>
              <a:ahLst/>
              <a:cxnLst/>
              <a:rect l="l" t="t" r="r" b="b"/>
              <a:pathLst>
                <a:path w="4766" h="42717" extrusionOk="0">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21;p24">
              <a:extLst>
                <a:ext uri="{FF2B5EF4-FFF2-40B4-BE49-F238E27FC236}">
                  <a16:creationId xmlns:a16="http://schemas.microsoft.com/office/drawing/2014/main" id="{63CFCCC5-84C9-79DF-8B74-E255CEDA29EC}"/>
                </a:ext>
              </a:extLst>
            </p:cNvPr>
            <p:cNvSpPr/>
            <p:nvPr/>
          </p:nvSpPr>
          <p:spPr>
            <a:xfrm>
              <a:off x="2685825" y="3741900"/>
              <a:ext cx="403825" cy="1186075"/>
            </a:xfrm>
            <a:custGeom>
              <a:avLst/>
              <a:gdLst/>
              <a:ahLst/>
              <a:cxnLst/>
              <a:rect l="l" t="t" r="r" b="b"/>
              <a:pathLst>
                <a:path w="16153" h="47443" extrusionOk="0">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22;p24">
              <a:extLst>
                <a:ext uri="{FF2B5EF4-FFF2-40B4-BE49-F238E27FC236}">
                  <a16:creationId xmlns:a16="http://schemas.microsoft.com/office/drawing/2014/main" id="{AFDA688B-DA87-7D11-17EC-6FB49AEAF85A}"/>
                </a:ext>
              </a:extLst>
            </p:cNvPr>
            <p:cNvSpPr/>
            <p:nvPr/>
          </p:nvSpPr>
          <p:spPr>
            <a:xfrm>
              <a:off x="3121200" y="2079350"/>
              <a:ext cx="330100" cy="1344350"/>
            </a:xfrm>
            <a:custGeom>
              <a:avLst/>
              <a:gdLst/>
              <a:ahLst/>
              <a:cxnLst/>
              <a:rect l="l" t="t" r="r" b="b"/>
              <a:pathLst>
                <a:path w="13204" h="53774" extrusionOk="0">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3;p24">
              <a:extLst>
                <a:ext uri="{FF2B5EF4-FFF2-40B4-BE49-F238E27FC236}">
                  <a16:creationId xmlns:a16="http://schemas.microsoft.com/office/drawing/2014/main" id="{77F60EEF-F1DE-5BE9-4972-ECBAA633EA59}"/>
                </a:ext>
              </a:extLst>
            </p:cNvPr>
            <p:cNvSpPr/>
            <p:nvPr/>
          </p:nvSpPr>
          <p:spPr>
            <a:xfrm>
              <a:off x="3971900" y="1701900"/>
              <a:ext cx="510100" cy="834925"/>
            </a:xfrm>
            <a:custGeom>
              <a:avLst/>
              <a:gdLst/>
              <a:ahLst/>
              <a:cxnLst/>
              <a:rect l="l" t="t" r="r" b="b"/>
              <a:pathLst>
                <a:path w="20404" h="33397" extrusionOk="0">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4;p24">
              <a:extLst>
                <a:ext uri="{FF2B5EF4-FFF2-40B4-BE49-F238E27FC236}">
                  <a16:creationId xmlns:a16="http://schemas.microsoft.com/office/drawing/2014/main" id="{6B5EE833-DB23-B216-8AD2-E0661F75FA04}"/>
                </a:ext>
              </a:extLst>
            </p:cNvPr>
            <p:cNvSpPr/>
            <p:nvPr/>
          </p:nvSpPr>
          <p:spPr>
            <a:xfrm>
              <a:off x="4109775" y="1804900"/>
              <a:ext cx="372225" cy="731925"/>
            </a:xfrm>
            <a:custGeom>
              <a:avLst/>
              <a:gdLst/>
              <a:ahLst/>
              <a:cxnLst/>
              <a:rect l="l" t="t" r="r" b="b"/>
              <a:pathLst>
                <a:path w="14889" h="29277" extrusionOk="0">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5;p24">
              <a:extLst>
                <a:ext uri="{FF2B5EF4-FFF2-40B4-BE49-F238E27FC236}">
                  <a16:creationId xmlns:a16="http://schemas.microsoft.com/office/drawing/2014/main" id="{52C3E2A0-4494-DCB4-35A9-D8A643DE1479}"/>
                </a:ext>
              </a:extLst>
            </p:cNvPr>
            <p:cNvSpPr/>
            <p:nvPr/>
          </p:nvSpPr>
          <p:spPr>
            <a:xfrm>
              <a:off x="3884350" y="1915475"/>
              <a:ext cx="571000" cy="841175"/>
            </a:xfrm>
            <a:custGeom>
              <a:avLst/>
              <a:gdLst/>
              <a:ahLst/>
              <a:cxnLst/>
              <a:rect l="l" t="t" r="r" b="b"/>
              <a:pathLst>
                <a:path w="22840" h="33647" extrusionOk="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6;p24">
              <a:extLst>
                <a:ext uri="{FF2B5EF4-FFF2-40B4-BE49-F238E27FC236}">
                  <a16:creationId xmlns:a16="http://schemas.microsoft.com/office/drawing/2014/main" id="{26182973-41DA-7B72-B563-CBD8FCAC540C}"/>
                </a:ext>
              </a:extLst>
            </p:cNvPr>
            <p:cNvSpPr/>
            <p:nvPr/>
          </p:nvSpPr>
          <p:spPr>
            <a:xfrm>
              <a:off x="3839600" y="2840875"/>
              <a:ext cx="999800" cy="265925"/>
            </a:xfrm>
            <a:custGeom>
              <a:avLst/>
              <a:gdLst/>
              <a:ahLst/>
              <a:cxnLst/>
              <a:rect l="l" t="t" r="r" b="b"/>
              <a:pathLst>
                <a:path w="39992" h="10637" extrusionOk="0">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27;p24">
              <a:extLst>
                <a:ext uri="{FF2B5EF4-FFF2-40B4-BE49-F238E27FC236}">
                  <a16:creationId xmlns:a16="http://schemas.microsoft.com/office/drawing/2014/main" id="{B212388E-9EDB-67C5-C2CD-628C1981EC9C}"/>
                </a:ext>
              </a:extLst>
            </p:cNvPr>
            <p:cNvSpPr/>
            <p:nvPr/>
          </p:nvSpPr>
          <p:spPr>
            <a:xfrm>
              <a:off x="3839600" y="2976450"/>
              <a:ext cx="999800" cy="270200"/>
            </a:xfrm>
            <a:custGeom>
              <a:avLst/>
              <a:gdLst/>
              <a:ahLst/>
              <a:cxnLst/>
              <a:rect l="l" t="t" r="r" b="b"/>
              <a:pathLst>
                <a:path w="39992" h="10808" extrusionOk="0">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28;p24">
              <a:extLst>
                <a:ext uri="{FF2B5EF4-FFF2-40B4-BE49-F238E27FC236}">
                  <a16:creationId xmlns:a16="http://schemas.microsoft.com/office/drawing/2014/main" id="{D19DE0A3-A70D-1C1C-C7DD-C64D6D685EF4}"/>
                </a:ext>
              </a:extLst>
            </p:cNvPr>
            <p:cNvSpPr/>
            <p:nvPr/>
          </p:nvSpPr>
          <p:spPr>
            <a:xfrm>
              <a:off x="3839600" y="3113675"/>
              <a:ext cx="998800" cy="282050"/>
            </a:xfrm>
            <a:custGeom>
              <a:avLst/>
              <a:gdLst/>
              <a:ahLst/>
              <a:cxnLst/>
              <a:rect l="l" t="t" r="r" b="b"/>
              <a:pathLst>
                <a:path w="39952" h="11282" extrusionOk="0">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29;p24">
              <a:extLst>
                <a:ext uri="{FF2B5EF4-FFF2-40B4-BE49-F238E27FC236}">
                  <a16:creationId xmlns:a16="http://schemas.microsoft.com/office/drawing/2014/main" id="{B63730C6-F6A4-AC3A-A2F5-79AEC445AA0F}"/>
                </a:ext>
              </a:extLst>
            </p:cNvPr>
            <p:cNvSpPr/>
            <p:nvPr/>
          </p:nvSpPr>
          <p:spPr>
            <a:xfrm>
              <a:off x="2810225" y="580025"/>
              <a:ext cx="1066600" cy="1448350"/>
            </a:xfrm>
            <a:custGeom>
              <a:avLst/>
              <a:gdLst/>
              <a:ahLst/>
              <a:cxnLst/>
              <a:rect l="l" t="t" r="r" b="b"/>
              <a:pathLst>
                <a:path w="42664" h="57934" extrusionOk="0">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30;p24">
              <a:extLst>
                <a:ext uri="{FF2B5EF4-FFF2-40B4-BE49-F238E27FC236}">
                  <a16:creationId xmlns:a16="http://schemas.microsoft.com/office/drawing/2014/main" id="{42B74469-5C4F-84A4-FD13-19D0A242CFEF}"/>
                </a:ext>
              </a:extLst>
            </p:cNvPr>
            <p:cNvSpPr/>
            <p:nvPr/>
          </p:nvSpPr>
          <p:spPr>
            <a:xfrm>
              <a:off x="3802425" y="605375"/>
              <a:ext cx="687800" cy="639125"/>
            </a:xfrm>
            <a:custGeom>
              <a:avLst/>
              <a:gdLst/>
              <a:ahLst/>
              <a:cxnLst/>
              <a:rect l="l" t="t" r="r" b="b"/>
              <a:pathLst>
                <a:path w="27512" h="25565" extrusionOk="0">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1;p24">
              <a:extLst>
                <a:ext uri="{FF2B5EF4-FFF2-40B4-BE49-F238E27FC236}">
                  <a16:creationId xmlns:a16="http://schemas.microsoft.com/office/drawing/2014/main" id="{99EFB92F-E326-885C-6753-054D9D9728E6}"/>
                </a:ext>
              </a:extLst>
            </p:cNvPr>
            <p:cNvSpPr/>
            <p:nvPr/>
          </p:nvSpPr>
          <p:spPr>
            <a:xfrm>
              <a:off x="4481975" y="1366550"/>
              <a:ext cx="1241350" cy="823400"/>
            </a:xfrm>
            <a:custGeom>
              <a:avLst/>
              <a:gdLst/>
              <a:ahLst/>
              <a:cxnLst/>
              <a:rect l="l" t="t" r="r" b="b"/>
              <a:pathLst>
                <a:path w="49654" h="32936" extrusionOk="0">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2;p24">
              <a:extLst>
                <a:ext uri="{FF2B5EF4-FFF2-40B4-BE49-F238E27FC236}">
                  <a16:creationId xmlns:a16="http://schemas.microsoft.com/office/drawing/2014/main" id="{85747EF5-66D1-9B68-7236-7220D5FA3BD5}"/>
                </a:ext>
              </a:extLst>
            </p:cNvPr>
            <p:cNvSpPr/>
            <p:nvPr/>
          </p:nvSpPr>
          <p:spPr>
            <a:xfrm>
              <a:off x="4481975" y="2128725"/>
              <a:ext cx="347550" cy="466000"/>
            </a:xfrm>
            <a:custGeom>
              <a:avLst/>
              <a:gdLst/>
              <a:ahLst/>
              <a:cxnLst/>
              <a:rect l="l" t="t" r="r" b="b"/>
              <a:pathLst>
                <a:path w="13902" h="18640" extrusionOk="0">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3;p24">
              <a:extLst>
                <a:ext uri="{FF2B5EF4-FFF2-40B4-BE49-F238E27FC236}">
                  <a16:creationId xmlns:a16="http://schemas.microsoft.com/office/drawing/2014/main" id="{9E0EAFD0-E7F0-A1E8-5088-F54EEE9CCF1D}"/>
                </a:ext>
              </a:extLst>
            </p:cNvPr>
            <p:cNvSpPr/>
            <p:nvPr/>
          </p:nvSpPr>
          <p:spPr>
            <a:xfrm>
              <a:off x="4953900" y="2739175"/>
              <a:ext cx="118825" cy="793450"/>
            </a:xfrm>
            <a:custGeom>
              <a:avLst/>
              <a:gdLst/>
              <a:ahLst/>
              <a:cxnLst/>
              <a:rect l="l" t="t" r="r" b="b"/>
              <a:pathLst>
                <a:path w="4753" h="31738" extrusionOk="0">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4;p24">
              <a:extLst>
                <a:ext uri="{FF2B5EF4-FFF2-40B4-BE49-F238E27FC236}">
                  <a16:creationId xmlns:a16="http://schemas.microsoft.com/office/drawing/2014/main" id="{14F2ED11-2490-17E2-69BA-E62C37DDDED7}"/>
                </a:ext>
              </a:extLst>
            </p:cNvPr>
            <p:cNvSpPr/>
            <p:nvPr/>
          </p:nvSpPr>
          <p:spPr>
            <a:xfrm>
              <a:off x="5085525" y="2744125"/>
              <a:ext cx="118825" cy="788500"/>
            </a:xfrm>
            <a:custGeom>
              <a:avLst/>
              <a:gdLst/>
              <a:ahLst/>
              <a:cxnLst/>
              <a:rect l="l" t="t" r="r" b="b"/>
              <a:pathLst>
                <a:path w="4753" h="31540" extrusionOk="0">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5;p24">
              <a:extLst>
                <a:ext uri="{FF2B5EF4-FFF2-40B4-BE49-F238E27FC236}">
                  <a16:creationId xmlns:a16="http://schemas.microsoft.com/office/drawing/2014/main" id="{DBBDFF98-5CD9-3BFD-0B06-65DF5343AAD3}"/>
                </a:ext>
              </a:extLst>
            </p:cNvPr>
            <p:cNvSpPr/>
            <p:nvPr/>
          </p:nvSpPr>
          <p:spPr>
            <a:xfrm>
              <a:off x="5006550" y="986775"/>
              <a:ext cx="1118925" cy="1140650"/>
            </a:xfrm>
            <a:custGeom>
              <a:avLst/>
              <a:gdLst/>
              <a:ahLst/>
              <a:cxnLst/>
              <a:rect l="l" t="t" r="r" b="b"/>
              <a:pathLst>
                <a:path w="44757" h="45626" extrusionOk="0">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6;p24">
              <a:extLst>
                <a:ext uri="{FF2B5EF4-FFF2-40B4-BE49-F238E27FC236}">
                  <a16:creationId xmlns:a16="http://schemas.microsoft.com/office/drawing/2014/main" id="{F43B4255-BBAB-70B6-8485-6EA2C62B78F8}"/>
                </a:ext>
              </a:extLst>
            </p:cNvPr>
            <p:cNvSpPr/>
            <p:nvPr/>
          </p:nvSpPr>
          <p:spPr>
            <a:xfrm>
              <a:off x="4918025" y="908800"/>
              <a:ext cx="1323275" cy="1119900"/>
            </a:xfrm>
            <a:custGeom>
              <a:avLst/>
              <a:gdLst/>
              <a:ahLst/>
              <a:cxnLst/>
              <a:rect l="l" t="t" r="r" b="b"/>
              <a:pathLst>
                <a:path w="52931" h="44796" extrusionOk="0">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7;p24">
              <a:extLst>
                <a:ext uri="{FF2B5EF4-FFF2-40B4-BE49-F238E27FC236}">
                  <a16:creationId xmlns:a16="http://schemas.microsoft.com/office/drawing/2014/main" id="{15760A4F-D528-4892-0AAF-3702FA4D556D}"/>
                </a:ext>
              </a:extLst>
            </p:cNvPr>
            <p:cNvSpPr/>
            <p:nvPr/>
          </p:nvSpPr>
          <p:spPr>
            <a:xfrm>
              <a:off x="5449825" y="2297550"/>
              <a:ext cx="1133725" cy="441650"/>
            </a:xfrm>
            <a:custGeom>
              <a:avLst/>
              <a:gdLst/>
              <a:ahLst/>
              <a:cxnLst/>
              <a:rect l="l" t="t" r="r" b="b"/>
              <a:pathLst>
                <a:path w="45349" h="17666" extrusionOk="0">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38;p24">
              <a:extLst>
                <a:ext uri="{FF2B5EF4-FFF2-40B4-BE49-F238E27FC236}">
                  <a16:creationId xmlns:a16="http://schemas.microsoft.com/office/drawing/2014/main" id="{64F0E2E5-9CEA-C556-2035-ED46BDE4EB2E}"/>
                </a:ext>
              </a:extLst>
            </p:cNvPr>
            <p:cNvSpPr/>
            <p:nvPr/>
          </p:nvSpPr>
          <p:spPr>
            <a:xfrm>
              <a:off x="5057875" y="1888150"/>
              <a:ext cx="1240025" cy="393300"/>
            </a:xfrm>
            <a:custGeom>
              <a:avLst/>
              <a:gdLst/>
              <a:ahLst/>
              <a:cxnLst/>
              <a:rect l="l" t="t" r="r" b="b"/>
              <a:pathLst>
                <a:path w="49601" h="15732" extrusionOk="0">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39;p24">
              <a:extLst>
                <a:ext uri="{FF2B5EF4-FFF2-40B4-BE49-F238E27FC236}">
                  <a16:creationId xmlns:a16="http://schemas.microsoft.com/office/drawing/2014/main" id="{7FCBCB69-74F4-BD04-E0DC-698E1F85047B}"/>
                </a:ext>
              </a:extLst>
            </p:cNvPr>
            <p:cNvSpPr/>
            <p:nvPr/>
          </p:nvSpPr>
          <p:spPr>
            <a:xfrm>
              <a:off x="2061550" y="2207050"/>
              <a:ext cx="909950" cy="477200"/>
            </a:xfrm>
            <a:custGeom>
              <a:avLst/>
              <a:gdLst/>
              <a:ahLst/>
              <a:cxnLst/>
              <a:rect l="l" t="t" r="r" b="b"/>
              <a:pathLst>
                <a:path w="36398" h="19088" extrusionOk="0">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0;p24">
              <a:extLst>
                <a:ext uri="{FF2B5EF4-FFF2-40B4-BE49-F238E27FC236}">
                  <a16:creationId xmlns:a16="http://schemas.microsoft.com/office/drawing/2014/main" id="{DA5D5360-E667-6F9A-DCCA-B06BBE14B605}"/>
                </a:ext>
              </a:extLst>
            </p:cNvPr>
            <p:cNvSpPr/>
            <p:nvPr/>
          </p:nvSpPr>
          <p:spPr>
            <a:xfrm>
              <a:off x="2015475" y="2312675"/>
              <a:ext cx="804325" cy="371575"/>
            </a:xfrm>
            <a:custGeom>
              <a:avLst/>
              <a:gdLst/>
              <a:ahLst/>
              <a:cxnLst/>
              <a:rect l="l" t="t" r="r" b="b"/>
              <a:pathLst>
                <a:path w="32173" h="14863" extrusionOk="0">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1;p24">
              <a:extLst>
                <a:ext uri="{FF2B5EF4-FFF2-40B4-BE49-F238E27FC236}">
                  <a16:creationId xmlns:a16="http://schemas.microsoft.com/office/drawing/2014/main" id="{A6332CE8-71DF-8605-4AD8-79C10FB9C1DD}"/>
                </a:ext>
              </a:extLst>
            </p:cNvPr>
            <p:cNvSpPr/>
            <p:nvPr/>
          </p:nvSpPr>
          <p:spPr>
            <a:xfrm>
              <a:off x="2061550" y="2526250"/>
              <a:ext cx="216900" cy="675650"/>
            </a:xfrm>
            <a:custGeom>
              <a:avLst/>
              <a:gdLst/>
              <a:ahLst/>
              <a:cxnLst/>
              <a:rect l="l" t="t" r="r" b="b"/>
              <a:pathLst>
                <a:path w="8676" h="27026" extrusionOk="0">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2;p24">
              <a:extLst>
                <a:ext uri="{FF2B5EF4-FFF2-40B4-BE49-F238E27FC236}">
                  <a16:creationId xmlns:a16="http://schemas.microsoft.com/office/drawing/2014/main" id="{51734478-4C39-658D-254B-0DFA89B79F36}"/>
                </a:ext>
              </a:extLst>
            </p:cNvPr>
            <p:cNvSpPr/>
            <p:nvPr/>
          </p:nvSpPr>
          <p:spPr>
            <a:xfrm>
              <a:off x="2061550" y="2682575"/>
              <a:ext cx="331750" cy="621350"/>
            </a:xfrm>
            <a:custGeom>
              <a:avLst/>
              <a:gdLst/>
              <a:ahLst/>
              <a:cxnLst/>
              <a:rect l="l" t="t" r="r" b="b"/>
              <a:pathLst>
                <a:path w="13270" h="24854" extrusionOk="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3;p24">
              <a:extLst>
                <a:ext uri="{FF2B5EF4-FFF2-40B4-BE49-F238E27FC236}">
                  <a16:creationId xmlns:a16="http://schemas.microsoft.com/office/drawing/2014/main" id="{45E530DE-BAA7-4AB9-3A61-892D6A7E6160}"/>
                </a:ext>
              </a:extLst>
            </p:cNvPr>
            <p:cNvSpPr/>
            <p:nvPr/>
          </p:nvSpPr>
          <p:spPr>
            <a:xfrm>
              <a:off x="2061550" y="2426550"/>
              <a:ext cx="561775" cy="257700"/>
            </a:xfrm>
            <a:custGeom>
              <a:avLst/>
              <a:gdLst/>
              <a:ahLst/>
              <a:cxnLst/>
              <a:rect l="l" t="t" r="r" b="b"/>
              <a:pathLst>
                <a:path w="22471" h="10308" extrusionOk="0">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44;p24">
              <a:extLst>
                <a:ext uri="{FF2B5EF4-FFF2-40B4-BE49-F238E27FC236}">
                  <a16:creationId xmlns:a16="http://schemas.microsoft.com/office/drawing/2014/main" id="{D6910AE3-C4A6-8219-353D-D5DD361E7934}"/>
                </a:ext>
              </a:extLst>
            </p:cNvPr>
            <p:cNvSpPr/>
            <p:nvPr/>
          </p:nvSpPr>
          <p:spPr>
            <a:xfrm>
              <a:off x="1645575" y="1140475"/>
              <a:ext cx="250800" cy="1716875"/>
            </a:xfrm>
            <a:custGeom>
              <a:avLst/>
              <a:gdLst/>
              <a:ahLst/>
              <a:cxnLst/>
              <a:rect l="l" t="t" r="r" b="b"/>
              <a:pathLst>
                <a:path w="10032" h="68675" extrusionOk="0">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45;p24">
              <a:extLst>
                <a:ext uri="{FF2B5EF4-FFF2-40B4-BE49-F238E27FC236}">
                  <a16:creationId xmlns:a16="http://schemas.microsoft.com/office/drawing/2014/main" id="{C8892850-36C3-2F08-6DF6-E6934E1D751B}"/>
                </a:ext>
              </a:extLst>
            </p:cNvPr>
            <p:cNvSpPr/>
            <p:nvPr/>
          </p:nvSpPr>
          <p:spPr>
            <a:xfrm>
              <a:off x="2091500" y="3667875"/>
              <a:ext cx="257025" cy="849400"/>
            </a:xfrm>
            <a:custGeom>
              <a:avLst/>
              <a:gdLst/>
              <a:ahLst/>
              <a:cxnLst/>
              <a:rect l="l" t="t" r="r" b="b"/>
              <a:pathLst>
                <a:path w="10281" h="33976" extrusionOk="0">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46;p24">
              <a:extLst>
                <a:ext uri="{FF2B5EF4-FFF2-40B4-BE49-F238E27FC236}">
                  <a16:creationId xmlns:a16="http://schemas.microsoft.com/office/drawing/2014/main" id="{3927D005-DBC6-D347-806D-964CB0013605}"/>
                </a:ext>
              </a:extLst>
            </p:cNvPr>
            <p:cNvSpPr/>
            <p:nvPr/>
          </p:nvSpPr>
          <p:spPr>
            <a:xfrm>
              <a:off x="2061550" y="3414800"/>
              <a:ext cx="865200" cy="1064950"/>
            </a:xfrm>
            <a:custGeom>
              <a:avLst/>
              <a:gdLst/>
              <a:ahLst/>
              <a:cxnLst/>
              <a:rect l="l" t="t" r="r" b="b"/>
              <a:pathLst>
                <a:path w="34608" h="42598" extrusionOk="0">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47;p24">
              <a:extLst>
                <a:ext uri="{FF2B5EF4-FFF2-40B4-BE49-F238E27FC236}">
                  <a16:creationId xmlns:a16="http://schemas.microsoft.com/office/drawing/2014/main" id="{DAA0B953-E3E0-EFA8-6EA3-8CC21846D1D9}"/>
                </a:ext>
              </a:extLst>
            </p:cNvPr>
            <p:cNvSpPr/>
            <p:nvPr/>
          </p:nvSpPr>
          <p:spPr>
            <a:xfrm>
              <a:off x="1319125" y="1581450"/>
              <a:ext cx="375525" cy="375525"/>
            </a:xfrm>
            <a:custGeom>
              <a:avLst/>
              <a:gdLst/>
              <a:ahLst/>
              <a:cxnLst/>
              <a:rect l="l" t="t" r="r" b="b"/>
              <a:pathLst>
                <a:path w="15021" h="15021" extrusionOk="0">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48;p24">
              <a:extLst>
                <a:ext uri="{FF2B5EF4-FFF2-40B4-BE49-F238E27FC236}">
                  <a16:creationId xmlns:a16="http://schemas.microsoft.com/office/drawing/2014/main" id="{7E22012F-91F1-EC16-165C-F2E00927F30E}"/>
                </a:ext>
              </a:extLst>
            </p:cNvPr>
            <p:cNvSpPr/>
            <p:nvPr/>
          </p:nvSpPr>
          <p:spPr>
            <a:xfrm>
              <a:off x="4040350" y="3435525"/>
              <a:ext cx="375500" cy="375525"/>
            </a:xfrm>
            <a:custGeom>
              <a:avLst/>
              <a:gdLst/>
              <a:ahLst/>
              <a:cxnLst/>
              <a:rect l="l" t="t" r="r" b="b"/>
              <a:pathLst>
                <a:path w="15020" h="15021" extrusionOk="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849;p24">
              <a:extLst>
                <a:ext uri="{FF2B5EF4-FFF2-40B4-BE49-F238E27FC236}">
                  <a16:creationId xmlns:a16="http://schemas.microsoft.com/office/drawing/2014/main" id="{02A65047-60FA-23CD-678B-8979234E8163}"/>
                </a:ext>
              </a:extLst>
            </p:cNvPr>
            <p:cNvSpPr/>
            <p:nvPr/>
          </p:nvSpPr>
          <p:spPr>
            <a:xfrm>
              <a:off x="6204425" y="2754325"/>
              <a:ext cx="380450" cy="380450"/>
            </a:xfrm>
            <a:custGeom>
              <a:avLst/>
              <a:gdLst/>
              <a:ahLst/>
              <a:cxnLst/>
              <a:rect l="l" t="t" r="r" b="b"/>
              <a:pathLst>
                <a:path w="15218" h="15218" extrusionOk="0">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850;p24">
              <a:extLst>
                <a:ext uri="{FF2B5EF4-FFF2-40B4-BE49-F238E27FC236}">
                  <a16:creationId xmlns:a16="http://schemas.microsoft.com/office/drawing/2014/main" id="{2562CC5E-08A8-6B08-4CBE-D4CEF7266E0D}"/>
                </a:ext>
              </a:extLst>
            </p:cNvPr>
            <p:cNvSpPr/>
            <p:nvPr/>
          </p:nvSpPr>
          <p:spPr>
            <a:xfrm>
              <a:off x="2745050" y="784075"/>
              <a:ext cx="481500" cy="119150"/>
            </a:xfrm>
            <a:custGeom>
              <a:avLst/>
              <a:gdLst/>
              <a:ahLst/>
              <a:cxnLst/>
              <a:rect l="l" t="t" r="r" b="b"/>
              <a:pathLst>
                <a:path w="19260" h="4766" extrusionOk="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851;p24">
              <a:extLst>
                <a:ext uri="{FF2B5EF4-FFF2-40B4-BE49-F238E27FC236}">
                  <a16:creationId xmlns:a16="http://schemas.microsoft.com/office/drawing/2014/main" id="{3DF2E36E-8832-B1AD-F3D6-7383FA22F10A}"/>
                </a:ext>
              </a:extLst>
            </p:cNvPr>
            <p:cNvSpPr/>
            <p:nvPr/>
          </p:nvSpPr>
          <p:spPr>
            <a:xfrm>
              <a:off x="1265475" y="1018700"/>
              <a:ext cx="4767200" cy="4229150"/>
            </a:xfrm>
            <a:custGeom>
              <a:avLst/>
              <a:gdLst/>
              <a:ahLst/>
              <a:cxnLst/>
              <a:rect l="l" t="t" r="r" b="b"/>
              <a:pathLst>
                <a:path w="190688" h="169166" extrusionOk="0">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937;p26">
            <a:extLst>
              <a:ext uri="{FF2B5EF4-FFF2-40B4-BE49-F238E27FC236}">
                <a16:creationId xmlns:a16="http://schemas.microsoft.com/office/drawing/2014/main" id="{2F313666-A051-F363-679D-9DFD2AE483D3}"/>
              </a:ext>
            </a:extLst>
          </p:cNvPr>
          <p:cNvGrpSpPr/>
          <p:nvPr/>
        </p:nvGrpSpPr>
        <p:grpSpPr>
          <a:xfrm>
            <a:off x="7210927" y="3160820"/>
            <a:ext cx="1764824" cy="1822280"/>
            <a:chOff x="5449625" y="1389325"/>
            <a:chExt cx="3237261" cy="3342655"/>
          </a:xfrm>
        </p:grpSpPr>
        <p:sp>
          <p:nvSpPr>
            <p:cNvPr id="708" name="Google Shape;938;p26">
              <a:extLst>
                <a:ext uri="{FF2B5EF4-FFF2-40B4-BE49-F238E27FC236}">
                  <a16:creationId xmlns:a16="http://schemas.microsoft.com/office/drawing/2014/main" id="{9344E861-C592-99B4-F0E6-A56ACF5297E4}"/>
                </a:ext>
              </a:extLst>
            </p:cNvPr>
            <p:cNvSpPr/>
            <p:nvPr/>
          </p:nvSpPr>
          <p:spPr>
            <a:xfrm>
              <a:off x="6533088" y="4360137"/>
              <a:ext cx="1749195" cy="185374"/>
            </a:xfrm>
            <a:custGeom>
              <a:avLst/>
              <a:gdLst/>
              <a:ahLst/>
              <a:cxnLst/>
              <a:rect l="l" t="t" r="r" b="b"/>
              <a:pathLst>
                <a:path w="44472" h="4713" extrusionOk="0">
                  <a:moveTo>
                    <a:pt x="21091" y="0"/>
                  </a:moveTo>
                  <a:lnTo>
                    <a:pt x="19961" y="10"/>
                  </a:lnTo>
                  <a:lnTo>
                    <a:pt x="18850" y="29"/>
                  </a:lnTo>
                  <a:lnTo>
                    <a:pt x="17758" y="48"/>
                  </a:lnTo>
                  <a:lnTo>
                    <a:pt x="16676" y="77"/>
                  </a:lnTo>
                  <a:lnTo>
                    <a:pt x="15622" y="105"/>
                  </a:lnTo>
                  <a:lnTo>
                    <a:pt x="14587" y="144"/>
                  </a:lnTo>
                  <a:lnTo>
                    <a:pt x="13582" y="182"/>
                  </a:lnTo>
                  <a:lnTo>
                    <a:pt x="12595" y="230"/>
                  </a:lnTo>
                  <a:lnTo>
                    <a:pt x="11637" y="287"/>
                  </a:lnTo>
                  <a:lnTo>
                    <a:pt x="10708" y="335"/>
                  </a:lnTo>
                  <a:lnTo>
                    <a:pt x="9808" y="402"/>
                  </a:lnTo>
                  <a:lnTo>
                    <a:pt x="8936" y="469"/>
                  </a:lnTo>
                  <a:lnTo>
                    <a:pt x="8094" y="536"/>
                  </a:lnTo>
                  <a:lnTo>
                    <a:pt x="7289" y="613"/>
                  </a:lnTo>
                  <a:lnTo>
                    <a:pt x="6513" y="690"/>
                  </a:lnTo>
                  <a:lnTo>
                    <a:pt x="5776" y="776"/>
                  </a:lnTo>
                  <a:lnTo>
                    <a:pt x="5076" y="852"/>
                  </a:lnTo>
                  <a:lnTo>
                    <a:pt x="4416" y="948"/>
                  </a:lnTo>
                  <a:lnTo>
                    <a:pt x="3803" y="1034"/>
                  </a:lnTo>
                  <a:lnTo>
                    <a:pt x="3218" y="1130"/>
                  </a:lnTo>
                  <a:lnTo>
                    <a:pt x="2682" y="1236"/>
                  </a:lnTo>
                  <a:lnTo>
                    <a:pt x="2193" y="1331"/>
                  </a:lnTo>
                  <a:lnTo>
                    <a:pt x="1753" y="1437"/>
                  </a:lnTo>
                  <a:lnTo>
                    <a:pt x="1351" y="1542"/>
                  </a:lnTo>
                  <a:lnTo>
                    <a:pt x="1006" y="1657"/>
                  </a:lnTo>
                  <a:lnTo>
                    <a:pt x="699" y="1772"/>
                  </a:lnTo>
                  <a:lnTo>
                    <a:pt x="575" y="1829"/>
                  </a:lnTo>
                  <a:lnTo>
                    <a:pt x="450" y="1877"/>
                  </a:lnTo>
                  <a:lnTo>
                    <a:pt x="345" y="1944"/>
                  </a:lnTo>
                  <a:lnTo>
                    <a:pt x="259" y="2002"/>
                  </a:lnTo>
                  <a:lnTo>
                    <a:pt x="182" y="2059"/>
                  </a:lnTo>
                  <a:lnTo>
                    <a:pt x="115" y="2117"/>
                  </a:lnTo>
                  <a:lnTo>
                    <a:pt x="67" y="2174"/>
                  </a:lnTo>
                  <a:lnTo>
                    <a:pt x="29" y="2232"/>
                  </a:lnTo>
                  <a:lnTo>
                    <a:pt x="10" y="2299"/>
                  </a:lnTo>
                  <a:lnTo>
                    <a:pt x="0" y="2356"/>
                  </a:lnTo>
                  <a:lnTo>
                    <a:pt x="10" y="2423"/>
                  </a:lnTo>
                  <a:lnTo>
                    <a:pt x="29" y="2481"/>
                  </a:lnTo>
                  <a:lnTo>
                    <a:pt x="67" y="2538"/>
                  </a:lnTo>
                  <a:lnTo>
                    <a:pt x="115" y="2596"/>
                  </a:lnTo>
                  <a:lnTo>
                    <a:pt x="182" y="2663"/>
                  </a:lnTo>
                  <a:lnTo>
                    <a:pt x="259" y="2720"/>
                  </a:lnTo>
                  <a:lnTo>
                    <a:pt x="345" y="2778"/>
                  </a:lnTo>
                  <a:lnTo>
                    <a:pt x="450" y="2835"/>
                  </a:lnTo>
                  <a:lnTo>
                    <a:pt x="575" y="2893"/>
                  </a:lnTo>
                  <a:lnTo>
                    <a:pt x="699" y="2950"/>
                  </a:lnTo>
                  <a:lnTo>
                    <a:pt x="1006" y="3055"/>
                  </a:lnTo>
                  <a:lnTo>
                    <a:pt x="1351" y="3170"/>
                  </a:lnTo>
                  <a:lnTo>
                    <a:pt x="1753" y="3276"/>
                  </a:lnTo>
                  <a:lnTo>
                    <a:pt x="2193" y="3381"/>
                  </a:lnTo>
                  <a:lnTo>
                    <a:pt x="2682" y="3486"/>
                  </a:lnTo>
                  <a:lnTo>
                    <a:pt x="3218" y="3582"/>
                  </a:lnTo>
                  <a:lnTo>
                    <a:pt x="3803" y="3678"/>
                  </a:lnTo>
                  <a:lnTo>
                    <a:pt x="4416" y="3774"/>
                  </a:lnTo>
                  <a:lnTo>
                    <a:pt x="5076" y="3860"/>
                  </a:lnTo>
                  <a:lnTo>
                    <a:pt x="5776" y="3946"/>
                  </a:lnTo>
                  <a:lnTo>
                    <a:pt x="6513" y="4023"/>
                  </a:lnTo>
                  <a:lnTo>
                    <a:pt x="7289" y="4099"/>
                  </a:lnTo>
                  <a:lnTo>
                    <a:pt x="8094" y="4176"/>
                  </a:lnTo>
                  <a:lnTo>
                    <a:pt x="8936" y="4253"/>
                  </a:lnTo>
                  <a:lnTo>
                    <a:pt x="9808" y="4310"/>
                  </a:lnTo>
                  <a:lnTo>
                    <a:pt x="10708" y="4377"/>
                  </a:lnTo>
                  <a:lnTo>
                    <a:pt x="11637" y="4435"/>
                  </a:lnTo>
                  <a:lnTo>
                    <a:pt x="12595" y="4483"/>
                  </a:lnTo>
                  <a:lnTo>
                    <a:pt x="13582" y="4530"/>
                  </a:lnTo>
                  <a:lnTo>
                    <a:pt x="14587" y="4578"/>
                  </a:lnTo>
                  <a:lnTo>
                    <a:pt x="15622" y="4607"/>
                  </a:lnTo>
                  <a:lnTo>
                    <a:pt x="16676" y="4645"/>
                  </a:lnTo>
                  <a:lnTo>
                    <a:pt x="17758" y="4665"/>
                  </a:lnTo>
                  <a:lnTo>
                    <a:pt x="18850" y="4693"/>
                  </a:lnTo>
                  <a:lnTo>
                    <a:pt x="19961" y="4703"/>
                  </a:lnTo>
                  <a:lnTo>
                    <a:pt x="21091" y="4712"/>
                  </a:lnTo>
                  <a:lnTo>
                    <a:pt x="23380" y="4712"/>
                  </a:lnTo>
                  <a:lnTo>
                    <a:pt x="24510" y="4703"/>
                  </a:lnTo>
                  <a:lnTo>
                    <a:pt x="25621" y="4693"/>
                  </a:lnTo>
                  <a:lnTo>
                    <a:pt x="26713" y="4665"/>
                  </a:lnTo>
                  <a:lnTo>
                    <a:pt x="27796" y="4645"/>
                  </a:lnTo>
                  <a:lnTo>
                    <a:pt x="28849" y="4607"/>
                  </a:lnTo>
                  <a:lnTo>
                    <a:pt x="29884" y="4578"/>
                  </a:lnTo>
                  <a:lnTo>
                    <a:pt x="30889" y="4530"/>
                  </a:lnTo>
                  <a:lnTo>
                    <a:pt x="31876" y="4483"/>
                  </a:lnTo>
                  <a:lnTo>
                    <a:pt x="32834" y="4435"/>
                  </a:lnTo>
                  <a:lnTo>
                    <a:pt x="33763" y="4377"/>
                  </a:lnTo>
                  <a:lnTo>
                    <a:pt x="34663" y="4310"/>
                  </a:lnTo>
                  <a:lnTo>
                    <a:pt x="35535" y="4253"/>
                  </a:lnTo>
                  <a:lnTo>
                    <a:pt x="36378" y="4176"/>
                  </a:lnTo>
                  <a:lnTo>
                    <a:pt x="37182" y="4099"/>
                  </a:lnTo>
                  <a:lnTo>
                    <a:pt x="37958" y="4023"/>
                  </a:lnTo>
                  <a:lnTo>
                    <a:pt x="38696" y="3946"/>
                  </a:lnTo>
                  <a:lnTo>
                    <a:pt x="39395" y="3860"/>
                  </a:lnTo>
                  <a:lnTo>
                    <a:pt x="40056" y="3774"/>
                  </a:lnTo>
                  <a:lnTo>
                    <a:pt x="40669" y="3678"/>
                  </a:lnTo>
                  <a:lnTo>
                    <a:pt x="41253" y="3582"/>
                  </a:lnTo>
                  <a:lnTo>
                    <a:pt x="41789" y="3486"/>
                  </a:lnTo>
                  <a:lnTo>
                    <a:pt x="42278" y="3381"/>
                  </a:lnTo>
                  <a:lnTo>
                    <a:pt x="42718" y="3276"/>
                  </a:lnTo>
                  <a:lnTo>
                    <a:pt x="43121" y="3170"/>
                  </a:lnTo>
                  <a:lnTo>
                    <a:pt x="43465" y="3055"/>
                  </a:lnTo>
                  <a:lnTo>
                    <a:pt x="43772" y="2950"/>
                  </a:lnTo>
                  <a:lnTo>
                    <a:pt x="43896" y="2893"/>
                  </a:lnTo>
                  <a:lnTo>
                    <a:pt x="44021" y="2835"/>
                  </a:lnTo>
                  <a:lnTo>
                    <a:pt x="44126" y="2778"/>
                  </a:lnTo>
                  <a:lnTo>
                    <a:pt x="44213" y="2720"/>
                  </a:lnTo>
                  <a:lnTo>
                    <a:pt x="44289" y="2663"/>
                  </a:lnTo>
                  <a:lnTo>
                    <a:pt x="44356" y="2596"/>
                  </a:lnTo>
                  <a:lnTo>
                    <a:pt x="44404" y="2538"/>
                  </a:lnTo>
                  <a:lnTo>
                    <a:pt x="44442" y="2481"/>
                  </a:lnTo>
                  <a:lnTo>
                    <a:pt x="44462" y="2423"/>
                  </a:lnTo>
                  <a:lnTo>
                    <a:pt x="44471" y="2356"/>
                  </a:lnTo>
                  <a:lnTo>
                    <a:pt x="44462" y="2299"/>
                  </a:lnTo>
                  <a:lnTo>
                    <a:pt x="44442" y="2232"/>
                  </a:lnTo>
                  <a:lnTo>
                    <a:pt x="44404" y="2174"/>
                  </a:lnTo>
                  <a:lnTo>
                    <a:pt x="44356" y="2117"/>
                  </a:lnTo>
                  <a:lnTo>
                    <a:pt x="44289" y="2059"/>
                  </a:lnTo>
                  <a:lnTo>
                    <a:pt x="44213" y="2002"/>
                  </a:lnTo>
                  <a:lnTo>
                    <a:pt x="44126" y="1944"/>
                  </a:lnTo>
                  <a:lnTo>
                    <a:pt x="44021" y="1877"/>
                  </a:lnTo>
                  <a:lnTo>
                    <a:pt x="43896" y="1829"/>
                  </a:lnTo>
                  <a:lnTo>
                    <a:pt x="43772" y="1772"/>
                  </a:lnTo>
                  <a:lnTo>
                    <a:pt x="43465" y="1657"/>
                  </a:lnTo>
                  <a:lnTo>
                    <a:pt x="43121" y="1542"/>
                  </a:lnTo>
                  <a:lnTo>
                    <a:pt x="42718" y="1437"/>
                  </a:lnTo>
                  <a:lnTo>
                    <a:pt x="42278" y="1331"/>
                  </a:lnTo>
                  <a:lnTo>
                    <a:pt x="41789" y="1236"/>
                  </a:lnTo>
                  <a:lnTo>
                    <a:pt x="41253" y="1130"/>
                  </a:lnTo>
                  <a:lnTo>
                    <a:pt x="40669" y="1034"/>
                  </a:lnTo>
                  <a:lnTo>
                    <a:pt x="40056" y="948"/>
                  </a:lnTo>
                  <a:lnTo>
                    <a:pt x="39395" y="852"/>
                  </a:lnTo>
                  <a:lnTo>
                    <a:pt x="38696" y="776"/>
                  </a:lnTo>
                  <a:lnTo>
                    <a:pt x="37958" y="690"/>
                  </a:lnTo>
                  <a:lnTo>
                    <a:pt x="37182" y="613"/>
                  </a:lnTo>
                  <a:lnTo>
                    <a:pt x="36378" y="536"/>
                  </a:lnTo>
                  <a:lnTo>
                    <a:pt x="35535" y="469"/>
                  </a:lnTo>
                  <a:lnTo>
                    <a:pt x="34663" y="402"/>
                  </a:lnTo>
                  <a:lnTo>
                    <a:pt x="33763" y="335"/>
                  </a:lnTo>
                  <a:lnTo>
                    <a:pt x="32834" y="287"/>
                  </a:lnTo>
                  <a:lnTo>
                    <a:pt x="31876" y="230"/>
                  </a:lnTo>
                  <a:lnTo>
                    <a:pt x="30889" y="182"/>
                  </a:lnTo>
                  <a:lnTo>
                    <a:pt x="29884" y="144"/>
                  </a:lnTo>
                  <a:lnTo>
                    <a:pt x="28849" y="105"/>
                  </a:lnTo>
                  <a:lnTo>
                    <a:pt x="27796" y="77"/>
                  </a:lnTo>
                  <a:lnTo>
                    <a:pt x="26713" y="48"/>
                  </a:lnTo>
                  <a:lnTo>
                    <a:pt x="25621" y="29"/>
                  </a:lnTo>
                  <a:lnTo>
                    <a:pt x="24510" y="10"/>
                  </a:lnTo>
                  <a:lnTo>
                    <a:pt x="23380"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939;p26">
              <a:extLst>
                <a:ext uri="{FF2B5EF4-FFF2-40B4-BE49-F238E27FC236}">
                  <a16:creationId xmlns:a16="http://schemas.microsoft.com/office/drawing/2014/main" id="{0A2770AF-A39F-1C64-A3AF-30A6543EF9A9}"/>
                </a:ext>
              </a:extLst>
            </p:cNvPr>
            <p:cNvSpPr/>
            <p:nvPr/>
          </p:nvSpPr>
          <p:spPr>
            <a:xfrm>
              <a:off x="5449625" y="4579763"/>
              <a:ext cx="3237261" cy="152217"/>
            </a:xfrm>
            <a:custGeom>
              <a:avLst/>
              <a:gdLst/>
              <a:ahLst/>
              <a:cxnLst/>
              <a:rect l="l" t="t" r="r" b="b"/>
              <a:pathLst>
                <a:path w="82305" h="3870" extrusionOk="0">
                  <a:moveTo>
                    <a:pt x="41148" y="0"/>
                  </a:moveTo>
                  <a:lnTo>
                    <a:pt x="36943" y="10"/>
                  </a:lnTo>
                  <a:lnTo>
                    <a:pt x="32853" y="38"/>
                  </a:lnTo>
                  <a:lnTo>
                    <a:pt x="28907" y="86"/>
                  </a:lnTo>
                  <a:lnTo>
                    <a:pt x="25133" y="153"/>
                  </a:lnTo>
                  <a:lnTo>
                    <a:pt x="21532" y="230"/>
                  </a:lnTo>
                  <a:lnTo>
                    <a:pt x="18141" y="335"/>
                  </a:lnTo>
                  <a:lnTo>
                    <a:pt x="14971" y="441"/>
                  </a:lnTo>
                  <a:lnTo>
                    <a:pt x="13477" y="508"/>
                  </a:lnTo>
                  <a:lnTo>
                    <a:pt x="12050" y="565"/>
                  </a:lnTo>
                  <a:lnTo>
                    <a:pt x="10690" y="632"/>
                  </a:lnTo>
                  <a:lnTo>
                    <a:pt x="9397" y="709"/>
                  </a:lnTo>
                  <a:lnTo>
                    <a:pt x="8171" y="776"/>
                  </a:lnTo>
                  <a:lnTo>
                    <a:pt x="7021" y="853"/>
                  </a:lnTo>
                  <a:lnTo>
                    <a:pt x="5958" y="929"/>
                  </a:lnTo>
                  <a:lnTo>
                    <a:pt x="4962" y="1015"/>
                  </a:lnTo>
                  <a:lnTo>
                    <a:pt x="4052" y="1092"/>
                  </a:lnTo>
                  <a:lnTo>
                    <a:pt x="3228" y="1178"/>
                  </a:lnTo>
                  <a:lnTo>
                    <a:pt x="2491" y="1264"/>
                  </a:lnTo>
                  <a:lnTo>
                    <a:pt x="1849" y="1360"/>
                  </a:lnTo>
                  <a:lnTo>
                    <a:pt x="1294" y="1446"/>
                  </a:lnTo>
                  <a:lnTo>
                    <a:pt x="834" y="1542"/>
                  </a:lnTo>
                  <a:lnTo>
                    <a:pt x="642" y="1590"/>
                  </a:lnTo>
                  <a:lnTo>
                    <a:pt x="470" y="1638"/>
                  </a:lnTo>
                  <a:lnTo>
                    <a:pt x="326" y="1686"/>
                  </a:lnTo>
                  <a:lnTo>
                    <a:pt x="211" y="1734"/>
                  </a:lnTo>
                  <a:lnTo>
                    <a:pt x="115" y="1782"/>
                  </a:lnTo>
                  <a:lnTo>
                    <a:pt x="48" y="1829"/>
                  </a:lnTo>
                  <a:lnTo>
                    <a:pt x="10" y="1887"/>
                  </a:lnTo>
                  <a:lnTo>
                    <a:pt x="0" y="1906"/>
                  </a:lnTo>
                  <a:lnTo>
                    <a:pt x="0" y="1935"/>
                  </a:lnTo>
                  <a:lnTo>
                    <a:pt x="0" y="1954"/>
                  </a:lnTo>
                  <a:lnTo>
                    <a:pt x="10" y="1983"/>
                  </a:lnTo>
                  <a:lnTo>
                    <a:pt x="48" y="2031"/>
                  </a:lnTo>
                  <a:lnTo>
                    <a:pt x="115" y="2079"/>
                  </a:lnTo>
                  <a:lnTo>
                    <a:pt x="211" y="2126"/>
                  </a:lnTo>
                  <a:lnTo>
                    <a:pt x="326" y="2184"/>
                  </a:lnTo>
                  <a:lnTo>
                    <a:pt x="470" y="2232"/>
                  </a:lnTo>
                  <a:lnTo>
                    <a:pt x="642" y="2280"/>
                  </a:lnTo>
                  <a:lnTo>
                    <a:pt x="834" y="2318"/>
                  </a:lnTo>
                  <a:lnTo>
                    <a:pt x="1294" y="2414"/>
                  </a:lnTo>
                  <a:lnTo>
                    <a:pt x="1849" y="2510"/>
                  </a:lnTo>
                  <a:lnTo>
                    <a:pt x="2491" y="2596"/>
                  </a:lnTo>
                  <a:lnTo>
                    <a:pt x="3228" y="2682"/>
                  </a:lnTo>
                  <a:lnTo>
                    <a:pt x="4052" y="2768"/>
                  </a:lnTo>
                  <a:lnTo>
                    <a:pt x="4962" y="2854"/>
                  </a:lnTo>
                  <a:lnTo>
                    <a:pt x="5958" y="2931"/>
                  </a:lnTo>
                  <a:lnTo>
                    <a:pt x="7021" y="3017"/>
                  </a:lnTo>
                  <a:lnTo>
                    <a:pt x="8171" y="3094"/>
                  </a:lnTo>
                  <a:lnTo>
                    <a:pt x="9397" y="3161"/>
                  </a:lnTo>
                  <a:lnTo>
                    <a:pt x="10690" y="3228"/>
                  </a:lnTo>
                  <a:lnTo>
                    <a:pt x="12050" y="3295"/>
                  </a:lnTo>
                  <a:lnTo>
                    <a:pt x="13477" y="3362"/>
                  </a:lnTo>
                  <a:lnTo>
                    <a:pt x="14971" y="3419"/>
                  </a:lnTo>
                  <a:lnTo>
                    <a:pt x="18141" y="3534"/>
                  </a:lnTo>
                  <a:lnTo>
                    <a:pt x="21532" y="3630"/>
                  </a:lnTo>
                  <a:lnTo>
                    <a:pt x="25133" y="3716"/>
                  </a:lnTo>
                  <a:lnTo>
                    <a:pt x="28907" y="3774"/>
                  </a:lnTo>
                  <a:lnTo>
                    <a:pt x="32853" y="3822"/>
                  </a:lnTo>
                  <a:lnTo>
                    <a:pt x="36943" y="3860"/>
                  </a:lnTo>
                  <a:lnTo>
                    <a:pt x="41148" y="3870"/>
                  </a:lnTo>
                  <a:lnTo>
                    <a:pt x="45353" y="3860"/>
                  </a:lnTo>
                  <a:lnTo>
                    <a:pt x="49443" y="3822"/>
                  </a:lnTo>
                  <a:lnTo>
                    <a:pt x="53389" y="3774"/>
                  </a:lnTo>
                  <a:lnTo>
                    <a:pt x="57172" y="3716"/>
                  </a:lnTo>
                  <a:lnTo>
                    <a:pt x="60764" y="3630"/>
                  </a:lnTo>
                  <a:lnTo>
                    <a:pt x="64155" y="3534"/>
                  </a:lnTo>
                  <a:lnTo>
                    <a:pt x="67325" y="3419"/>
                  </a:lnTo>
                  <a:lnTo>
                    <a:pt x="68819" y="3362"/>
                  </a:lnTo>
                  <a:lnTo>
                    <a:pt x="70246" y="3295"/>
                  </a:lnTo>
                  <a:lnTo>
                    <a:pt x="71616" y="3228"/>
                  </a:lnTo>
                  <a:lnTo>
                    <a:pt x="72909" y="3161"/>
                  </a:lnTo>
                  <a:lnTo>
                    <a:pt x="74125" y="3094"/>
                  </a:lnTo>
                  <a:lnTo>
                    <a:pt x="75275" y="3017"/>
                  </a:lnTo>
                  <a:lnTo>
                    <a:pt x="76347" y="2931"/>
                  </a:lnTo>
                  <a:lnTo>
                    <a:pt x="77334" y="2854"/>
                  </a:lnTo>
                  <a:lnTo>
                    <a:pt x="78244" y="2768"/>
                  </a:lnTo>
                  <a:lnTo>
                    <a:pt x="79068" y="2682"/>
                  </a:lnTo>
                  <a:lnTo>
                    <a:pt x="79805" y="2596"/>
                  </a:lnTo>
                  <a:lnTo>
                    <a:pt x="80456" y="2510"/>
                  </a:lnTo>
                  <a:lnTo>
                    <a:pt x="81012" y="2414"/>
                  </a:lnTo>
                  <a:lnTo>
                    <a:pt x="81462" y="2318"/>
                  </a:lnTo>
                  <a:lnTo>
                    <a:pt x="81663" y="2280"/>
                  </a:lnTo>
                  <a:lnTo>
                    <a:pt x="81826" y="2232"/>
                  </a:lnTo>
                  <a:lnTo>
                    <a:pt x="81970" y="2184"/>
                  </a:lnTo>
                  <a:lnTo>
                    <a:pt x="82094" y="2126"/>
                  </a:lnTo>
                  <a:lnTo>
                    <a:pt x="82180" y="2079"/>
                  </a:lnTo>
                  <a:lnTo>
                    <a:pt x="82248" y="2031"/>
                  </a:lnTo>
                  <a:lnTo>
                    <a:pt x="82286" y="1983"/>
                  </a:lnTo>
                  <a:lnTo>
                    <a:pt x="82295" y="1954"/>
                  </a:lnTo>
                  <a:lnTo>
                    <a:pt x="82305" y="1935"/>
                  </a:lnTo>
                  <a:lnTo>
                    <a:pt x="82295" y="1906"/>
                  </a:lnTo>
                  <a:lnTo>
                    <a:pt x="82286" y="1887"/>
                  </a:lnTo>
                  <a:lnTo>
                    <a:pt x="82248" y="1829"/>
                  </a:lnTo>
                  <a:lnTo>
                    <a:pt x="82180" y="1782"/>
                  </a:lnTo>
                  <a:lnTo>
                    <a:pt x="82094" y="1734"/>
                  </a:lnTo>
                  <a:lnTo>
                    <a:pt x="81970" y="1686"/>
                  </a:lnTo>
                  <a:lnTo>
                    <a:pt x="81826" y="1638"/>
                  </a:lnTo>
                  <a:lnTo>
                    <a:pt x="81663" y="1590"/>
                  </a:lnTo>
                  <a:lnTo>
                    <a:pt x="81462" y="1542"/>
                  </a:lnTo>
                  <a:lnTo>
                    <a:pt x="81012" y="1446"/>
                  </a:lnTo>
                  <a:lnTo>
                    <a:pt x="80456" y="1360"/>
                  </a:lnTo>
                  <a:lnTo>
                    <a:pt x="79805" y="1264"/>
                  </a:lnTo>
                  <a:lnTo>
                    <a:pt x="79068" y="1178"/>
                  </a:lnTo>
                  <a:lnTo>
                    <a:pt x="78244" y="1092"/>
                  </a:lnTo>
                  <a:lnTo>
                    <a:pt x="77334" y="1015"/>
                  </a:lnTo>
                  <a:lnTo>
                    <a:pt x="76347" y="929"/>
                  </a:lnTo>
                  <a:lnTo>
                    <a:pt x="75275" y="853"/>
                  </a:lnTo>
                  <a:lnTo>
                    <a:pt x="74125" y="776"/>
                  </a:lnTo>
                  <a:lnTo>
                    <a:pt x="72909" y="709"/>
                  </a:lnTo>
                  <a:lnTo>
                    <a:pt x="71616" y="632"/>
                  </a:lnTo>
                  <a:lnTo>
                    <a:pt x="70246" y="565"/>
                  </a:lnTo>
                  <a:lnTo>
                    <a:pt x="68819" y="508"/>
                  </a:lnTo>
                  <a:lnTo>
                    <a:pt x="67325" y="441"/>
                  </a:lnTo>
                  <a:lnTo>
                    <a:pt x="64155" y="335"/>
                  </a:lnTo>
                  <a:lnTo>
                    <a:pt x="60764" y="230"/>
                  </a:lnTo>
                  <a:lnTo>
                    <a:pt x="57172" y="153"/>
                  </a:lnTo>
                  <a:lnTo>
                    <a:pt x="53389" y="86"/>
                  </a:lnTo>
                  <a:lnTo>
                    <a:pt x="49443" y="38"/>
                  </a:lnTo>
                  <a:lnTo>
                    <a:pt x="45353" y="10"/>
                  </a:lnTo>
                  <a:lnTo>
                    <a:pt x="41148"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940;p26">
              <a:extLst>
                <a:ext uri="{FF2B5EF4-FFF2-40B4-BE49-F238E27FC236}">
                  <a16:creationId xmlns:a16="http://schemas.microsoft.com/office/drawing/2014/main" id="{0FC298B6-BC69-09E2-67B3-D5934DB88949}"/>
                </a:ext>
              </a:extLst>
            </p:cNvPr>
            <p:cNvSpPr/>
            <p:nvPr/>
          </p:nvSpPr>
          <p:spPr>
            <a:xfrm>
              <a:off x="8191774" y="3231092"/>
              <a:ext cx="378261" cy="86296"/>
            </a:xfrm>
            <a:custGeom>
              <a:avLst/>
              <a:gdLst/>
              <a:ahLst/>
              <a:cxnLst/>
              <a:rect l="l" t="t" r="r" b="b"/>
              <a:pathLst>
                <a:path w="9617" h="2194" extrusionOk="0">
                  <a:moveTo>
                    <a:pt x="4473" y="0"/>
                  </a:moveTo>
                  <a:lnTo>
                    <a:pt x="4186" y="10"/>
                  </a:lnTo>
                  <a:lnTo>
                    <a:pt x="3860" y="29"/>
                  </a:lnTo>
                  <a:lnTo>
                    <a:pt x="3075" y="77"/>
                  </a:lnTo>
                  <a:lnTo>
                    <a:pt x="2223" y="154"/>
                  </a:lnTo>
                  <a:lnTo>
                    <a:pt x="1389" y="240"/>
                  </a:lnTo>
                  <a:lnTo>
                    <a:pt x="680" y="307"/>
                  </a:lnTo>
                  <a:lnTo>
                    <a:pt x="0" y="384"/>
                  </a:lnTo>
                  <a:lnTo>
                    <a:pt x="1657" y="1322"/>
                  </a:lnTo>
                  <a:lnTo>
                    <a:pt x="2184" y="1466"/>
                  </a:lnTo>
                  <a:lnTo>
                    <a:pt x="2730" y="1590"/>
                  </a:lnTo>
                  <a:lnTo>
                    <a:pt x="3305" y="1705"/>
                  </a:lnTo>
                  <a:lnTo>
                    <a:pt x="3899" y="1811"/>
                  </a:lnTo>
                  <a:lnTo>
                    <a:pt x="4502" y="1897"/>
                  </a:lnTo>
                  <a:lnTo>
                    <a:pt x="5096" y="1973"/>
                  </a:lnTo>
                  <a:lnTo>
                    <a:pt x="5690" y="2041"/>
                  </a:lnTo>
                  <a:lnTo>
                    <a:pt x="6264" y="2098"/>
                  </a:lnTo>
                  <a:lnTo>
                    <a:pt x="6820" y="2136"/>
                  </a:lnTo>
                  <a:lnTo>
                    <a:pt x="7337" y="2165"/>
                  </a:lnTo>
                  <a:lnTo>
                    <a:pt x="7826" y="2184"/>
                  </a:lnTo>
                  <a:lnTo>
                    <a:pt x="8266" y="2194"/>
                  </a:lnTo>
                  <a:lnTo>
                    <a:pt x="8649" y="2184"/>
                  </a:lnTo>
                  <a:lnTo>
                    <a:pt x="8975" y="2165"/>
                  </a:lnTo>
                  <a:lnTo>
                    <a:pt x="9234" y="2127"/>
                  </a:lnTo>
                  <a:lnTo>
                    <a:pt x="9339" y="2108"/>
                  </a:lnTo>
                  <a:lnTo>
                    <a:pt x="9416" y="2088"/>
                  </a:lnTo>
                  <a:lnTo>
                    <a:pt x="9483" y="2060"/>
                  </a:lnTo>
                  <a:lnTo>
                    <a:pt x="9531" y="2031"/>
                  </a:lnTo>
                  <a:lnTo>
                    <a:pt x="9569" y="2002"/>
                  </a:lnTo>
                  <a:lnTo>
                    <a:pt x="9598" y="1983"/>
                  </a:lnTo>
                  <a:lnTo>
                    <a:pt x="9617" y="1954"/>
                  </a:lnTo>
                  <a:lnTo>
                    <a:pt x="9617" y="1926"/>
                  </a:lnTo>
                  <a:lnTo>
                    <a:pt x="9617" y="1897"/>
                  </a:lnTo>
                  <a:lnTo>
                    <a:pt x="9598" y="1868"/>
                  </a:lnTo>
                  <a:lnTo>
                    <a:pt x="9578" y="1839"/>
                  </a:lnTo>
                  <a:lnTo>
                    <a:pt x="9540" y="1811"/>
                  </a:lnTo>
                  <a:lnTo>
                    <a:pt x="9464" y="1753"/>
                  </a:lnTo>
                  <a:lnTo>
                    <a:pt x="9349" y="1696"/>
                  </a:lnTo>
                  <a:lnTo>
                    <a:pt x="9224" y="1638"/>
                  </a:lnTo>
                  <a:lnTo>
                    <a:pt x="8927" y="1523"/>
                  </a:lnTo>
                  <a:lnTo>
                    <a:pt x="8611" y="1408"/>
                  </a:lnTo>
                  <a:lnTo>
                    <a:pt x="8314" y="1313"/>
                  </a:lnTo>
                  <a:lnTo>
                    <a:pt x="8190" y="1255"/>
                  </a:lnTo>
                  <a:lnTo>
                    <a:pt x="8084" y="1217"/>
                  </a:lnTo>
                  <a:lnTo>
                    <a:pt x="7605" y="997"/>
                  </a:lnTo>
                  <a:lnTo>
                    <a:pt x="7107" y="786"/>
                  </a:lnTo>
                  <a:lnTo>
                    <a:pt x="6628" y="604"/>
                  </a:lnTo>
                  <a:lnTo>
                    <a:pt x="6169" y="431"/>
                  </a:lnTo>
                  <a:lnTo>
                    <a:pt x="5747" y="288"/>
                  </a:lnTo>
                  <a:lnTo>
                    <a:pt x="5364" y="173"/>
                  </a:lnTo>
                  <a:lnTo>
                    <a:pt x="5058" y="77"/>
                  </a:lnTo>
                  <a:lnTo>
                    <a:pt x="4828" y="20"/>
                  </a:lnTo>
                  <a:lnTo>
                    <a:pt x="4761" y="10"/>
                  </a:lnTo>
                  <a:lnTo>
                    <a:pt x="4684" y="0"/>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941;p26">
              <a:extLst>
                <a:ext uri="{FF2B5EF4-FFF2-40B4-BE49-F238E27FC236}">
                  <a16:creationId xmlns:a16="http://schemas.microsoft.com/office/drawing/2014/main" id="{DD4FC659-2B53-FD83-ED3A-886C03223E20}"/>
                </a:ext>
              </a:extLst>
            </p:cNvPr>
            <p:cNvSpPr/>
            <p:nvPr/>
          </p:nvSpPr>
          <p:spPr>
            <a:xfrm>
              <a:off x="8252423" y="3224681"/>
              <a:ext cx="342114" cy="102500"/>
            </a:xfrm>
            <a:custGeom>
              <a:avLst/>
              <a:gdLst/>
              <a:ahLst/>
              <a:cxnLst/>
              <a:rect l="l" t="t" r="r" b="b"/>
              <a:pathLst>
                <a:path w="8698" h="2606" extrusionOk="0">
                  <a:moveTo>
                    <a:pt x="2998" y="1"/>
                  </a:moveTo>
                  <a:lnTo>
                    <a:pt x="2797" y="10"/>
                  </a:lnTo>
                  <a:lnTo>
                    <a:pt x="2558" y="20"/>
                  </a:lnTo>
                  <a:lnTo>
                    <a:pt x="2021" y="68"/>
                  </a:lnTo>
                  <a:lnTo>
                    <a:pt x="1456" y="144"/>
                  </a:lnTo>
                  <a:lnTo>
                    <a:pt x="901" y="211"/>
                  </a:lnTo>
                  <a:lnTo>
                    <a:pt x="441" y="278"/>
                  </a:lnTo>
                  <a:lnTo>
                    <a:pt x="0" y="345"/>
                  </a:lnTo>
                  <a:lnTo>
                    <a:pt x="0" y="403"/>
                  </a:lnTo>
                  <a:lnTo>
                    <a:pt x="249" y="432"/>
                  </a:lnTo>
                  <a:lnTo>
                    <a:pt x="489" y="479"/>
                  </a:lnTo>
                  <a:lnTo>
                    <a:pt x="728" y="527"/>
                  </a:lnTo>
                  <a:lnTo>
                    <a:pt x="949" y="594"/>
                  </a:lnTo>
                  <a:lnTo>
                    <a:pt x="1169" y="661"/>
                  </a:lnTo>
                  <a:lnTo>
                    <a:pt x="1380" y="748"/>
                  </a:lnTo>
                  <a:lnTo>
                    <a:pt x="1571" y="843"/>
                  </a:lnTo>
                  <a:lnTo>
                    <a:pt x="1763" y="949"/>
                  </a:lnTo>
                  <a:lnTo>
                    <a:pt x="1945" y="1064"/>
                  </a:lnTo>
                  <a:lnTo>
                    <a:pt x="2117" y="1188"/>
                  </a:lnTo>
                  <a:lnTo>
                    <a:pt x="2270" y="1322"/>
                  </a:lnTo>
                  <a:lnTo>
                    <a:pt x="2424" y="1476"/>
                  </a:lnTo>
                  <a:lnTo>
                    <a:pt x="2558" y="1638"/>
                  </a:lnTo>
                  <a:lnTo>
                    <a:pt x="2692" y="1811"/>
                  </a:lnTo>
                  <a:lnTo>
                    <a:pt x="2807" y="2002"/>
                  </a:lnTo>
                  <a:lnTo>
                    <a:pt x="2912" y="2204"/>
                  </a:lnTo>
                  <a:lnTo>
                    <a:pt x="4205" y="2347"/>
                  </a:lnTo>
                  <a:lnTo>
                    <a:pt x="4770" y="2414"/>
                  </a:lnTo>
                  <a:lnTo>
                    <a:pt x="5335" y="2472"/>
                  </a:lnTo>
                  <a:lnTo>
                    <a:pt x="5747" y="2500"/>
                  </a:lnTo>
                  <a:lnTo>
                    <a:pt x="6207" y="2539"/>
                  </a:lnTo>
                  <a:lnTo>
                    <a:pt x="6686" y="2568"/>
                  </a:lnTo>
                  <a:lnTo>
                    <a:pt x="7155" y="2587"/>
                  </a:lnTo>
                  <a:lnTo>
                    <a:pt x="7586" y="2606"/>
                  </a:lnTo>
                  <a:lnTo>
                    <a:pt x="7950" y="2606"/>
                  </a:lnTo>
                  <a:lnTo>
                    <a:pt x="8218" y="2596"/>
                  </a:lnTo>
                  <a:lnTo>
                    <a:pt x="8314" y="2587"/>
                  </a:lnTo>
                  <a:lnTo>
                    <a:pt x="8381" y="2577"/>
                  </a:lnTo>
                  <a:lnTo>
                    <a:pt x="8506" y="2520"/>
                  </a:lnTo>
                  <a:lnTo>
                    <a:pt x="8602" y="2462"/>
                  </a:lnTo>
                  <a:lnTo>
                    <a:pt x="8640" y="2433"/>
                  </a:lnTo>
                  <a:lnTo>
                    <a:pt x="8659" y="2395"/>
                  </a:lnTo>
                  <a:lnTo>
                    <a:pt x="8678" y="2366"/>
                  </a:lnTo>
                  <a:lnTo>
                    <a:pt x="8697" y="2328"/>
                  </a:lnTo>
                  <a:lnTo>
                    <a:pt x="8697" y="2290"/>
                  </a:lnTo>
                  <a:lnTo>
                    <a:pt x="8697" y="2251"/>
                  </a:lnTo>
                  <a:lnTo>
                    <a:pt x="8678" y="2213"/>
                  </a:lnTo>
                  <a:lnTo>
                    <a:pt x="8659" y="2175"/>
                  </a:lnTo>
                  <a:lnTo>
                    <a:pt x="8592" y="2089"/>
                  </a:lnTo>
                  <a:lnTo>
                    <a:pt x="8496" y="1993"/>
                  </a:lnTo>
                  <a:lnTo>
                    <a:pt x="8362" y="1897"/>
                  </a:lnTo>
                  <a:lnTo>
                    <a:pt x="8199" y="1792"/>
                  </a:lnTo>
                  <a:lnTo>
                    <a:pt x="8008" y="1677"/>
                  </a:lnTo>
                  <a:lnTo>
                    <a:pt x="7778" y="1562"/>
                  </a:lnTo>
                  <a:lnTo>
                    <a:pt x="7519" y="1437"/>
                  </a:lnTo>
                  <a:lnTo>
                    <a:pt x="7232" y="1303"/>
                  </a:lnTo>
                  <a:lnTo>
                    <a:pt x="6906" y="1169"/>
                  </a:lnTo>
                  <a:lnTo>
                    <a:pt x="6542" y="1016"/>
                  </a:lnTo>
                  <a:lnTo>
                    <a:pt x="6063" y="834"/>
                  </a:lnTo>
                  <a:lnTo>
                    <a:pt x="5565" y="671"/>
                  </a:lnTo>
                  <a:lnTo>
                    <a:pt x="5086" y="518"/>
                  </a:lnTo>
                  <a:lnTo>
                    <a:pt x="4627" y="374"/>
                  </a:lnTo>
                  <a:lnTo>
                    <a:pt x="4205" y="259"/>
                  </a:lnTo>
                  <a:lnTo>
                    <a:pt x="3832" y="154"/>
                  </a:lnTo>
                  <a:lnTo>
                    <a:pt x="3286" y="20"/>
                  </a:lnTo>
                  <a:lnTo>
                    <a:pt x="3171" y="10"/>
                  </a:lnTo>
                  <a:lnTo>
                    <a:pt x="29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942;p26">
              <a:extLst>
                <a:ext uri="{FF2B5EF4-FFF2-40B4-BE49-F238E27FC236}">
                  <a16:creationId xmlns:a16="http://schemas.microsoft.com/office/drawing/2014/main" id="{2F7F1111-4063-DA26-6009-58C712279C69}"/>
                </a:ext>
              </a:extLst>
            </p:cNvPr>
            <p:cNvSpPr/>
            <p:nvPr/>
          </p:nvSpPr>
          <p:spPr>
            <a:xfrm>
              <a:off x="7744222" y="3452213"/>
              <a:ext cx="62185" cy="898944"/>
            </a:xfrm>
            <a:custGeom>
              <a:avLst/>
              <a:gdLst/>
              <a:ahLst/>
              <a:cxnLst/>
              <a:rect l="l" t="t" r="r" b="b"/>
              <a:pathLst>
                <a:path w="1581" h="22855" extrusionOk="0">
                  <a:moveTo>
                    <a:pt x="1" y="1"/>
                  </a:moveTo>
                  <a:lnTo>
                    <a:pt x="1" y="22854"/>
                  </a:lnTo>
                  <a:lnTo>
                    <a:pt x="1581" y="22854"/>
                  </a:lnTo>
                  <a:lnTo>
                    <a:pt x="1581" y="1"/>
                  </a:lnTo>
                  <a:close/>
                </a:path>
              </a:pathLst>
            </a:custGeom>
            <a:solidFill>
              <a:srgbClr val="959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943;p26">
              <a:extLst>
                <a:ext uri="{FF2B5EF4-FFF2-40B4-BE49-F238E27FC236}">
                  <a16:creationId xmlns:a16="http://schemas.microsoft.com/office/drawing/2014/main" id="{1D57DD60-54F7-A1B6-413D-6995FC049214}"/>
                </a:ext>
              </a:extLst>
            </p:cNvPr>
            <p:cNvSpPr/>
            <p:nvPr/>
          </p:nvSpPr>
          <p:spPr>
            <a:xfrm>
              <a:off x="7478656" y="4279862"/>
              <a:ext cx="592977" cy="160162"/>
            </a:xfrm>
            <a:custGeom>
              <a:avLst/>
              <a:gdLst/>
              <a:ahLst/>
              <a:cxnLst/>
              <a:rect l="l" t="t" r="r" b="b"/>
              <a:pathLst>
                <a:path w="15076" h="4072" extrusionOk="0">
                  <a:moveTo>
                    <a:pt x="4071" y="1"/>
                  </a:moveTo>
                  <a:lnTo>
                    <a:pt x="3860" y="10"/>
                  </a:lnTo>
                  <a:lnTo>
                    <a:pt x="3659" y="30"/>
                  </a:lnTo>
                  <a:lnTo>
                    <a:pt x="3458" y="49"/>
                  </a:lnTo>
                  <a:lnTo>
                    <a:pt x="3257" y="87"/>
                  </a:lnTo>
                  <a:lnTo>
                    <a:pt x="3055" y="135"/>
                  </a:lnTo>
                  <a:lnTo>
                    <a:pt x="2864" y="192"/>
                  </a:lnTo>
                  <a:lnTo>
                    <a:pt x="2672" y="250"/>
                  </a:lnTo>
                  <a:lnTo>
                    <a:pt x="2490" y="327"/>
                  </a:lnTo>
                  <a:lnTo>
                    <a:pt x="2308" y="403"/>
                  </a:lnTo>
                  <a:lnTo>
                    <a:pt x="2136" y="499"/>
                  </a:lnTo>
                  <a:lnTo>
                    <a:pt x="1964" y="595"/>
                  </a:lnTo>
                  <a:lnTo>
                    <a:pt x="1801" y="700"/>
                  </a:lnTo>
                  <a:lnTo>
                    <a:pt x="1638" y="815"/>
                  </a:lnTo>
                  <a:lnTo>
                    <a:pt x="1485" y="940"/>
                  </a:lnTo>
                  <a:lnTo>
                    <a:pt x="1341" y="1064"/>
                  </a:lnTo>
                  <a:lnTo>
                    <a:pt x="1197" y="1198"/>
                  </a:lnTo>
                  <a:lnTo>
                    <a:pt x="1063" y="1342"/>
                  </a:lnTo>
                  <a:lnTo>
                    <a:pt x="929" y="1485"/>
                  </a:lnTo>
                  <a:lnTo>
                    <a:pt x="814" y="1639"/>
                  </a:lnTo>
                  <a:lnTo>
                    <a:pt x="699" y="1802"/>
                  </a:lnTo>
                  <a:lnTo>
                    <a:pt x="594" y="1964"/>
                  </a:lnTo>
                  <a:lnTo>
                    <a:pt x="498" y="2137"/>
                  </a:lnTo>
                  <a:lnTo>
                    <a:pt x="402" y="2309"/>
                  </a:lnTo>
                  <a:lnTo>
                    <a:pt x="326" y="2491"/>
                  </a:lnTo>
                  <a:lnTo>
                    <a:pt x="249" y="2673"/>
                  </a:lnTo>
                  <a:lnTo>
                    <a:pt x="182" y="2865"/>
                  </a:lnTo>
                  <a:lnTo>
                    <a:pt x="134" y="3056"/>
                  </a:lnTo>
                  <a:lnTo>
                    <a:pt x="86" y="3257"/>
                  </a:lnTo>
                  <a:lnTo>
                    <a:pt x="48" y="3459"/>
                  </a:lnTo>
                  <a:lnTo>
                    <a:pt x="29" y="3660"/>
                  </a:lnTo>
                  <a:lnTo>
                    <a:pt x="10" y="3861"/>
                  </a:lnTo>
                  <a:lnTo>
                    <a:pt x="0" y="4072"/>
                  </a:lnTo>
                  <a:lnTo>
                    <a:pt x="1293" y="4072"/>
                  </a:lnTo>
                  <a:lnTo>
                    <a:pt x="1303" y="3928"/>
                  </a:lnTo>
                  <a:lnTo>
                    <a:pt x="1312" y="3794"/>
                  </a:lnTo>
                  <a:lnTo>
                    <a:pt x="1331" y="3650"/>
                  </a:lnTo>
                  <a:lnTo>
                    <a:pt x="1351" y="3516"/>
                  </a:lnTo>
                  <a:lnTo>
                    <a:pt x="1389" y="3382"/>
                  </a:lnTo>
                  <a:lnTo>
                    <a:pt x="1427" y="3248"/>
                  </a:lnTo>
                  <a:lnTo>
                    <a:pt x="1466" y="3123"/>
                  </a:lnTo>
                  <a:lnTo>
                    <a:pt x="1513" y="2999"/>
                  </a:lnTo>
                  <a:lnTo>
                    <a:pt x="1571" y="2874"/>
                  </a:lnTo>
                  <a:lnTo>
                    <a:pt x="1628" y="2750"/>
                  </a:lnTo>
                  <a:lnTo>
                    <a:pt x="1695" y="2635"/>
                  </a:lnTo>
                  <a:lnTo>
                    <a:pt x="1772" y="2520"/>
                  </a:lnTo>
                  <a:lnTo>
                    <a:pt x="1849" y="2415"/>
                  </a:lnTo>
                  <a:lnTo>
                    <a:pt x="1935" y="2309"/>
                  </a:lnTo>
                  <a:lnTo>
                    <a:pt x="2021" y="2213"/>
                  </a:lnTo>
                  <a:lnTo>
                    <a:pt x="2107" y="2108"/>
                  </a:lnTo>
                  <a:lnTo>
                    <a:pt x="2203" y="2022"/>
                  </a:lnTo>
                  <a:lnTo>
                    <a:pt x="2308" y="1936"/>
                  </a:lnTo>
                  <a:lnTo>
                    <a:pt x="2414" y="1849"/>
                  </a:lnTo>
                  <a:lnTo>
                    <a:pt x="2519" y="1773"/>
                  </a:lnTo>
                  <a:lnTo>
                    <a:pt x="2634" y="1706"/>
                  </a:lnTo>
                  <a:lnTo>
                    <a:pt x="2749" y="1639"/>
                  </a:lnTo>
                  <a:lnTo>
                    <a:pt x="2873" y="1572"/>
                  </a:lnTo>
                  <a:lnTo>
                    <a:pt x="2998" y="1514"/>
                  </a:lnTo>
                  <a:lnTo>
                    <a:pt x="3123" y="1466"/>
                  </a:lnTo>
                  <a:lnTo>
                    <a:pt x="3247" y="1428"/>
                  </a:lnTo>
                  <a:lnTo>
                    <a:pt x="3381" y="1390"/>
                  </a:lnTo>
                  <a:lnTo>
                    <a:pt x="3515" y="1351"/>
                  </a:lnTo>
                  <a:lnTo>
                    <a:pt x="3649" y="1332"/>
                  </a:lnTo>
                  <a:lnTo>
                    <a:pt x="3793" y="1313"/>
                  </a:lnTo>
                  <a:lnTo>
                    <a:pt x="3927" y="1304"/>
                  </a:lnTo>
                  <a:lnTo>
                    <a:pt x="11149" y="1304"/>
                  </a:lnTo>
                  <a:lnTo>
                    <a:pt x="11293" y="1313"/>
                  </a:lnTo>
                  <a:lnTo>
                    <a:pt x="11427" y="1332"/>
                  </a:lnTo>
                  <a:lnTo>
                    <a:pt x="11570" y="1351"/>
                  </a:lnTo>
                  <a:lnTo>
                    <a:pt x="11704" y="1390"/>
                  </a:lnTo>
                  <a:lnTo>
                    <a:pt x="11829" y="1428"/>
                  </a:lnTo>
                  <a:lnTo>
                    <a:pt x="11963" y="1466"/>
                  </a:lnTo>
                  <a:lnTo>
                    <a:pt x="12088" y="1514"/>
                  </a:lnTo>
                  <a:lnTo>
                    <a:pt x="12212" y="1572"/>
                  </a:lnTo>
                  <a:lnTo>
                    <a:pt x="12327" y="1639"/>
                  </a:lnTo>
                  <a:lnTo>
                    <a:pt x="12442" y="1706"/>
                  </a:lnTo>
                  <a:lnTo>
                    <a:pt x="12557" y="1773"/>
                  </a:lnTo>
                  <a:lnTo>
                    <a:pt x="12662" y="1849"/>
                  </a:lnTo>
                  <a:lnTo>
                    <a:pt x="12768" y="1936"/>
                  </a:lnTo>
                  <a:lnTo>
                    <a:pt x="12873" y="2022"/>
                  </a:lnTo>
                  <a:lnTo>
                    <a:pt x="12969" y="2108"/>
                  </a:lnTo>
                  <a:lnTo>
                    <a:pt x="13065" y="2213"/>
                  </a:lnTo>
                  <a:lnTo>
                    <a:pt x="13151" y="2309"/>
                  </a:lnTo>
                  <a:lnTo>
                    <a:pt x="13227" y="2415"/>
                  </a:lnTo>
                  <a:lnTo>
                    <a:pt x="13304" y="2520"/>
                  </a:lnTo>
                  <a:lnTo>
                    <a:pt x="13381" y="2635"/>
                  </a:lnTo>
                  <a:lnTo>
                    <a:pt x="13448" y="2750"/>
                  </a:lnTo>
                  <a:lnTo>
                    <a:pt x="13505" y="2874"/>
                  </a:lnTo>
                  <a:lnTo>
                    <a:pt x="13563" y="2999"/>
                  </a:lnTo>
                  <a:lnTo>
                    <a:pt x="13611" y="3123"/>
                  </a:lnTo>
                  <a:lnTo>
                    <a:pt x="13658" y="3248"/>
                  </a:lnTo>
                  <a:lnTo>
                    <a:pt x="13697" y="3382"/>
                  </a:lnTo>
                  <a:lnTo>
                    <a:pt x="13725" y="3516"/>
                  </a:lnTo>
                  <a:lnTo>
                    <a:pt x="13754" y="3650"/>
                  </a:lnTo>
                  <a:lnTo>
                    <a:pt x="13764" y="3794"/>
                  </a:lnTo>
                  <a:lnTo>
                    <a:pt x="13783" y="3928"/>
                  </a:lnTo>
                  <a:lnTo>
                    <a:pt x="13783" y="4072"/>
                  </a:lnTo>
                  <a:lnTo>
                    <a:pt x="15076" y="4072"/>
                  </a:lnTo>
                  <a:lnTo>
                    <a:pt x="15076" y="3861"/>
                  </a:lnTo>
                  <a:lnTo>
                    <a:pt x="15057" y="3660"/>
                  </a:lnTo>
                  <a:lnTo>
                    <a:pt x="15028" y="3459"/>
                  </a:lnTo>
                  <a:lnTo>
                    <a:pt x="14990" y="3257"/>
                  </a:lnTo>
                  <a:lnTo>
                    <a:pt x="14951" y="3056"/>
                  </a:lnTo>
                  <a:lnTo>
                    <a:pt x="14894" y="2865"/>
                  </a:lnTo>
                  <a:lnTo>
                    <a:pt x="14827" y="2673"/>
                  </a:lnTo>
                  <a:lnTo>
                    <a:pt x="14760" y="2491"/>
                  </a:lnTo>
                  <a:lnTo>
                    <a:pt x="14674" y="2309"/>
                  </a:lnTo>
                  <a:lnTo>
                    <a:pt x="14588" y="2137"/>
                  </a:lnTo>
                  <a:lnTo>
                    <a:pt x="14492" y="1964"/>
                  </a:lnTo>
                  <a:lnTo>
                    <a:pt x="14377" y="1802"/>
                  </a:lnTo>
                  <a:lnTo>
                    <a:pt x="14271" y="1639"/>
                  </a:lnTo>
                  <a:lnTo>
                    <a:pt x="14147" y="1485"/>
                  </a:lnTo>
                  <a:lnTo>
                    <a:pt x="14022" y="1342"/>
                  </a:lnTo>
                  <a:lnTo>
                    <a:pt x="13888" y="1198"/>
                  </a:lnTo>
                  <a:lnTo>
                    <a:pt x="13745" y="1064"/>
                  </a:lnTo>
                  <a:lnTo>
                    <a:pt x="13591" y="940"/>
                  </a:lnTo>
                  <a:lnTo>
                    <a:pt x="13438" y="815"/>
                  </a:lnTo>
                  <a:lnTo>
                    <a:pt x="13285" y="700"/>
                  </a:lnTo>
                  <a:lnTo>
                    <a:pt x="13112" y="595"/>
                  </a:lnTo>
                  <a:lnTo>
                    <a:pt x="12950" y="499"/>
                  </a:lnTo>
                  <a:lnTo>
                    <a:pt x="12768" y="403"/>
                  </a:lnTo>
                  <a:lnTo>
                    <a:pt x="12586" y="327"/>
                  </a:lnTo>
                  <a:lnTo>
                    <a:pt x="12404" y="250"/>
                  </a:lnTo>
                  <a:lnTo>
                    <a:pt x="12212" y="192"/>
                  </a:lnTo>
                  <a:lnTo>
                    <a:pt x="12021" y="135"/>
                  </a:lnTo>
                  <a:lnTo>
                    <a:pt x="11829" y="87"/>
                  </a:lnTo>
                  <a:lnTo>
                    <a:pt x="11628" y="49"/>
                  </a:lnTo>
                  <a:lnTo>
                    <a:pt x="11427" y="30"/>
                  </a:lnTo>
                  <a:lnTo>
                    <a:pt x="11216" y="10"/>
                  </a:lnTo>
                  <a:lnTo>
                    <a:pt x="110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944;p26">
              <a:extLst>
                <a:ext uri="{FF2B5EF4-FFF2-40B4-BE49-F238E27FC236}">
                  <a16:creationId xmlns:a16="http://schemas.microsoft.com/office/drawing/2014/main" id="{DBD423AA-0151-1B09-4DB5-2C52721D5A77}"/>
                </a:ext>
              </a:extLst>
            </p:cNvPr>
            <p:cNvSpPr/>
            <p:nvPr/>
          </p:nvSpPr>
          <p:spPr>
            <a:xfrm>
              <a:off x="7708076" y="3426608"/>
              <a:ext cx="134517" cy="208738"/>
            </a:xfrm>
            <a:custGeom>
              <a:avLst/>
              <a:gdLst/>
              <a:ahLst/>
              <a:cxnLst/>
              <a:rect l="l" t="t" r="r" b="b"/>
              <a:pathLst>
                <a:path w="3420" h="5307" extrusionOk="0">
                  <a:moveTo>
                    <a:pt x="0" y="0"/>
                  </a:moveTo>
                  <a:lnTo>
                    <a:pt x="642" y="5307"/>
                  </a:lnTo>
                  <a:lnTo>
                    <a:pt x="2768" y="5307"/>
                  </a:lnTo>
                  <a:lnTo>
                    <a:pt x="3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945;p26">
              <a:extLst>
                <a:ext uri="{FF2B5EF4-FFF2-40B4-BE49-F238E27FC236}">
                  <a16:creationId xmlns:a16="http://schemas.microsoft.com/office/drawing/2014/main" id="{1FBC5738-6EEC-36BB-89D9-08DB78F1C0C9}"/>
                </a:ext>
              </a:extLst>
            </p:cNvPr>
            <p:cNvSpPr/>
            <p:nvPr/>
          </p:nvSpPr>
          <p:spPr>
            <a:xfrm>
              <a:off x="7343002" y="3414179"/>
              <a:ext cx="864646" cy="71624"/>
            </a:xfrm>
            <a:custGeom>
              <a:avLst/>
              <a:gdLst/>
              <a:ahLst/>
              <a:cxnLst/>
              <a:rect l="l" t="t" r="r" b="b"/>
              <a:pathLst>
                <a:path w="21983" h="1821" extrusionOk="0">
                  <a:moveTo>
                    <a:pt x="1" y="0"/>
                  </a:moveTo>
                  <a:lnTo>
                    <a:pt x="1" y="1820"/>
                  </a:lnTo>
                  <a:lnTo>
                    <a:pt x="21983" y="1820"/>
                  </a:lnTo>
                  <a:lnTo>
                    <a:pt x="21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946;p26">
              <a:extLst>
                <a:ext uri="{FF2B5EF4-FFF2-40B4-BE49-F238E27FC236}">
                  <a16:creationId xmlns:a16="http://schemas.microsoft.com/office/drawing/2014/main" id="{676CB540-FB27-17BF-F29C-008277C98432}"/>
                </a:ext>
              </a:extLst>
            </p:cNvPr>
            <p:cNvSpPr/>
            <p:nvPr/>
          </p:nvSpPr>
          <p:spPr>
            <a:xfrm>
              <a:off x="7311733" y="3305310"/>
              <a:ext cx="926831" cy="137152"/>
            </a:xfrm>
            <a:custGeom>
              <a:avLst/>
              <a:gdLst/>
              <a:ahLst/>
              <a:cxnLst/>
              <a:rect l="l" t="t" r="r" b="b"/>
              <a:pathLst>
                <a:path w="23564" h="3487" extrusionOk="0">
                  <a:moveTo>
                    <a:pt x="3181" y="0"/>
                  </a:moveTo>
                  <a:lnTo>
                    <a:pt x="3008" y="19"/>
                  </a:lnTo>
                  <a:lnTo>
                    <a:pt x="2846" y="39"/>
                  </a:lnTo>
                  <a:lnTo>
                    <a:pt x="2683" y="67"/>
                  </a:lnTo>
                  <a:lnTo>
                    <a:pt x="2520" y="106"/>
                  </a:lnTo>
                  <a:lnTo>
                    <a:pt x="2357" y="154"/>
                  </a:lnTo>
                  <a:lnTo>
                    <a:pt x="2204" y="201"/>
                  </a:lnTo>
                  <a:lnTo>
                    <a:pt x="2051" y="259"/>
                  </a:lnTo>
                  <a:lnTo>
                    <a:pt x="1897" y="326"/>
                  </a:lnTo>
                  <a:lnTo>
                    <a:pt x="1754" y="403"/>
                  </a:lnTo>
                  <a:lnTo>
                    <a:pt x="1620" y="489"/>
                  </a:lnTo>
                  <a:lnTo>
                    <a:pt x="1476" y="575"/>
                  </a:lnTo>
                  <a:lnTo>
                    <a:pt x="1351" y="661"/>
                  </a:lnTo>
                  <a:lnTo>
                    <a:pt x="1227" y="767"/>
                  </a:lnTo>
                  <a:lnTo>
                    <a:pt x="1102" y="872"/>
                  </a:lnTo>
                  <a:lnTo>
                    <a:pt x="988" y="977"/>
                  </a:lnTo>
                  <a:lnTo>
                    <a:pt x="873" y="1092"/>
                  </a:lnTo>
                  <a:lnTo>
                    <a:pt x="767" y="1217"/>
                  </a:lnTo>
                  <a:lnTo>
                    <a:pt x="671" y="1341"/>
                  </a:lnTo>
                  <a:lnTo>
                    <a:pt x="576" y="1475"/>
                  </a:lnTo>
                  <a:lnTo>
                    <a:pt x="489" y="1609"/>
                  </a:lnTo>
                  <a:lnTo>
                    <a:pt x="403" y="1753"/>
                  </a:lnTo>
                  <a:lnTo>
                    <a:pt x="336" y="1897"/>
                  </a:lnTo>
                  <a:lnTo>
                    <a:pt x="269" y="2050"/>
                  </a:lnTo>
                  <a:lnTo>
                    <a:pt x="202" y="2194"/>
                  </a:lnTo>
                  <a:lnTo>
                    <a:pt x="154" y="2357"/>
                  </a:lnTo>
                  <a:lnTo>
                    <a:pt x="106" y="2510"/>
                  </a:lnTo>
                  <a:lnTo>
                    <a:pt x="68" y="2673"/>
                  </a:lnTo>
                  <a:lnTo>
                    <a:pt x="39" y="2835"/>
                  </a:lnTo>
                  <a:lnTo>
                    <a:pt x="20" y="3008"/>
                  </a:lnTo>
                  <a:lnTo>
                    <a:pt x="11" y="3180"/>
                  </a:lnTo>
                  <a:lnTo>
                    <a:pt x="1" y="3353"/>
                  </a:lnTo>
                  <a:lnTo>
                    <a:pt x="1" y="3487"/>
                  </a:lnTo>
                  <a:lnTo>
                    <a:pt x="23563" y="3487"/>
                  </a:lnTo>
                  <a:lnTo>
                    <a:pt x="23563" y="3353"/>
                  </a:lnTo>
                  <a:lnTo>
                    <a:pt x="23563" y="3180"/>
                  </a:lnTo>
                  <a:lnTo>
                    <a:pt x="23544" y="3008"/>
                  </a:lnTo>
                  <a:lnTo>
                    <a:pt x="23525" y="2835"/>
                  </a:lnTo>
                  <a:lnTo>
                    <a:pt x="23496" y="2673"/>
                  </a:lnTo>
                  <a:lnTo>
                    <a:pt x="23458" y="2510"/>
                  </a:lnTo>
                  <a:lnTo>
                    <a:pt x="23419" y="2357"/>
                  </a:lnTo>
                  <a:lnTo>
                    <a:pt x="23362" y="2194"/>
                  </a:lnTo>
                  <a:lnTo>
                    <a:pt x="23304" y="2050"/>
                  </a:lnTo>
                  <a:lnTo>
                    <a:pt x="23237" y="1897"/>
                  </a:lnTo>
                  <a:lnTo>
                    <a:pt x="23161" y="1753"/>
                  </a:lnTo>
                  <a:lnTo>
                    <a:pt x="23084" y="1609"/>
                  </a:lnTo>
                  <a:lnTo>
                    <a:pt x="22998" y="1475"/>
                  </a:lnTo>
                  <a:lnTo>
                    <a:pt x="22902" y="1341"/>
                  </a:lnTo>
                  <a:lnTo>
                    <a:pt x="22797" y="1217"/>
                  </a:lnTo>
                  <a:lnTo>
                    <a:pt x="22691" y="1092"/>
                  </a:lnTo>
                  <a:lnTo>
                    <a:pt x="22586" y="977"/>
                  </a:lnTo>
                  <a:lnTo>
                    <a:pt x="22471" y="872"/>
                  </a:lnTo>
                  <a:lnTo>
                    <a:pt x="22347" y="767"/>
                  </a:lnTo>
                  <a:lnTo>
                    <a:pt x="22222" y="661"/>
                  </a:lnTo>
                  <a:lnTo>
                    <a:pt x="22088" y="575"/>
                  </a:lnTo>
                  <a:lnTo>
                    <a:pt x="21954" y="489"/>
                  </a:lnTo>
                  <a:lnTo>
                    <a:pt x="21810" y="403"/>
                  </a:lnTo>
                  <a:lnTo>
                    <a:pt x="21667" y="326"/>
                  </a:lnTo>
                  <a:lnTo>
                    <a:pt x="21523" y="259"/>
                  </a:lnTo>
                  <a:lnTo>
                    <a:pt x="21370" y="201"/>
                  </a:lnTo>
                  <a:lnTo>
                    <a:pt x="21207" y="154"/>
                  </a:lnTo>
                  <a:lnTo>
                    <a:pt x="21054" y="106"/>
                  </a:lnTo>
                  <a:lnTo>
                    <a:pt x="20891" y="67"/>
                  </a:lnTo>
                  <a:lnTo>
                    <a:pt x="20728" y="39"/>
                  </a:lnTo>
                  <a:lnTo>
                    <a:pt x="20556" y="19"/>
                  </a:lnTo>
                  <a:lnTo>
                    <a:pt x="20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947;p26">
              <a:extLst>
                <a:ext uri="{FF2B5EF4-FFF2-40B4-BE49-F238E27FC236}">
                  <a16:creationId xmlns:a16="http://schemas.microsoft.com/office/drawing/2014/main" id="{4E746938-2320-209C-0BB8-084F97BB50FE}"/>
                </a:ext>
              </a:extLst>
            </p:cNvPr>
            <p:cNvSpPr/>
            <p:nvPr/>
          </p:nvSpPr>
          <p:spPr>
            <a:xfrm>
              <a:off x="7532147" y="1433376"/>
              <a:ext cx="1154684" cy="1453100"/>
            </a:xfrm>
            <a:custGeom>
              <a:avLst/>
              <a:gdLst/>
              <a:ahLst/>
              <a:cxnLst/>
              <a:rect l="l" t="t" r="r" b="b"/>
              <a:pathLst>
                <a:path w="29357" h="36944" extrusionOk="0">
                  <a:moveTo>
                    <a:pt x="4818" y="1"/>
                  </a:moveTo>
                  <a:lnTo>
                    <a:pt x="3276" y="6399"/>
                  </a:lnTo>
                  <a:lnTo>
                    <a:pt x="3391" y="6351"/>
                  </a:lnTo>
                  <a:lnTo>
                    <a:pt x="3707" y="6236"/>
                  </a:lnTo>
                  <a:lnTo>
                    <a:pt x="3927" y="6159"/>
                  </a:lnTo>
                  <a:lnTo>
                    <a:pt x="4176" y="6083"/>
                  </a:lnTo>
                  <a:lnTo>
                    <a:pt x="4454" y="6006"/>
                  </a:lnTo>
                  <a:lnTo>
                    <a:pt x="4751" y="5929"/>
                  </a:lnTo>
                  <a:lnTo>
                    <a:pt x="5048" y="5862"/>
                  </a:lnTo>
                  <a:lnTo>
                    <a:pt x="5364" y="5815"/>
                  </a:lnTo>
                  <a:lnTo>
                    <a:pt x="5670" y="5776"/>
                  </a:lnTo>
                  <a:lnTo>
                    <a:pt x="5824" y="5767"/>
                  </a:lnTo>
                  <a:lnTo>
                    <a:pt x="6111" y="5767"/>
                  </a:lnTo>
                  <a:lnTo>
                    <a:pt x="6255" y="5776"/>
                  </a:lnTo>
                  <a:lnTo>
                    <a:pt x="6389" y="5795"/>
                  </a:lnTo>
                  <a:lnTo>
                    <a:pt x="6523" y="5824"/>
                  </a:lnTo>
                  <a:lnTo>
                    <a:pt x="6647" y="5853"/>
                  </a:lnTo>
                  <a:lnTo>
                    <a:pt x="6762" y="5901"/>
                  </a:lnTo>
                  <a:lnTo>
                    <a:pt x="6868" y="5958"/>
                  </a:lnTo>
                  <a:lnTo>
                    <a:pt x="6963" y="6016"/>
                  </a:lnTo>
                  <a:lnTo>
                    <a:pt x="7059" y="6092"/>
                  </a:lnTo>
                  <a:lnTo>
                    <a:pt x="7145" y="6169"/>
                  </a:lnTo>
                  <a:lnTo>
                    <a:pt x="7318" y="6341"/>
                  </a:lnTo>
                  <a:lnTo>
                    <a:pt x="7471" y="6533"/>
                  </a:lnTo>
                  <a:lnTo>
                    <a:pt x="7615" y="6744"/>
                  </a:lnTo>
                  <a:lnTo>
                    <a:pt x="7739" y="6964"/>
                  </a:lnTo>
                  <a:lnTo>
                    <a:pt x="7854" y="7203"/>
                  </a:lnTo>
                  <a:lnTo>
                    <a:pt x="7940" y="7452"/>
                  </a:lnTo>
                  <a:lnTo>
                    <a:pt x="7979" y="7587"/>
                  </a:lnTo>
                  <a:lnTo>
                    <a:pt x="8017" y="7711"/>
                  </a:lnTo>
                  <a:lnTo>
                    <a:pt x="8036" y="7845"/>
                  </a:lnTo>
                  <a:lnTo>
                    <a:pt x="8065" y="7979"/>
                  </a:lnTo>
                  <a:lnTo>
                    <a:pt x="8074" y="8113"/>
                  </a:lnTo>
                  <a:lnTo>
                    <a:pt x="8084" y="8247"/>
                  </a:lnTo>
                  <a:lnTo>
                    <a:pt x="8084" y="8381"/>
                  </a:lnTo>
                  <a:lnTo>
                    <a:pt x="8084" y="8525"/>
                  </a:lnTo>
                  <a:lnTo>
                    <a:pt x="8065" y="8659"/>
                  </a:lnTo>
                  <a:lnTo>
                    <a:pt x="8046" y="8793"/>
                  </a:lnTo>
                  <a:lnTo>
                    <a:pt x="8027" y="8927"/>
                  </a:lnTo>
                  <a:lnTo>
                    <a:pt x="7988" y="9062"/>
                  </a:lnTo>
                  <a:lnTo>
                    <a:pt x="7950" y="9196"/>
                  </a:lnTo>
                  <a:lnTo>
                    <a:pt x="7893" y="9330"/>
                  </a:lnTo>
                  <a:lnTo>
                    <a:pt x="7835" y="9464"/>
                  </a:lnTo>
                  <a:lnTo>
                    <a:pt x="7768" y="9588"/>
                  </a:lnTo>
                  <a:lnTo>
                    <a:pt x="7691" y="9713"/>
                  </a:lnTo>
                  <a:lnTo>
                    <a:pt x="7605" y="9837"/>
                  </a:lnTo>
                  <a:lnTo>
                    <a:pt x="7270" y="10288"/>
                  </a:lnTo>
                  <a:lnTo>
                    <a:pt x="6839" y="10833"/>
                  </a:lnTo>
                  <a:lnTo>
                    <a:pt x="5757" y="12194"/>
                  </a:lnTo>
                  <a:lnTo>
                    <a:pt x="5134" y="12989"/>
                  </a:lnTo>
                  <a:lnTo>
                    <a:pt x="4492" y="13841"/>
                  </a:lnTo>
                  <a:lnTo>
                    <a:pt x="4167" y="14291"/>
                  </a:lnTo>
                  <a:lnTo>
                    <a:pt x="3831" y="14751"/>
                  </a:lnTo>
                  <a:lnTo>
                    <a:pt x="3506" y="15220"/>
                  </a:lnTo>
                  <a:lnTo>
                    <a:pt x="3180" y="15699"/>
                  </a:lnTo>
                  <a:lnTo>
                    <a:pt x="2864" y="16188"/>
                  </a:lnTo>
                  <a:lnTo>
                    <a:pt x="2548" y="16686"/>
                  </a:lnTo>
                  <a:lnTo>
                    <a:pt x="2241" y="17184"/>
                  </a:lnTo>
                  <a:lnTo>
                    <a:pt x="1945" y="17691"/>
                  </a:lnTo>
                  <a:lnTo>
                    <a:pt x="1667" y="18209"/>
                  </a:lnTo>
                  <a:lnTo>
                    <a:pt x="1399" y="18716"/>
                  </a:lnTo>
                  <a:lnTo>
                    <a:pt x="1150" y="19233"/>
                  </a:lnTo>
                  <a:lnTo>
                    <a:pt x="920" y="19751"/>
                  </a:lnTo>
                  <a:lnTo>
                    <a:pt x="709" y="20268"/>
                  </a:lnTo>
                  <a:lnTo>
                    <a:pt x="527" y="20776"/>
                  </a:lnTo>
                  <a:lnTo>
                    <a:pt x="441" y="21034"/>
                  </a:lnTo>
                  <a:lnTo>
                    <a:pt x="364" y="21283"/>
                  </a:lnTo>
                  <a:lnTo>
                    <a:pt x="297" y="21532"/>
                  </a:lnTo>
                  <a:lnTo>
                    <a:pt x="230" y="21791"/>
                  </a:lnTo>
                  <a:lnTo>
                    <a:pt x="173" y="22040"/>
                  </a:lnTo>
                  <a:lnTo>
                    <a:pt x="125" y="22289"/>
                  </a:lnTo>
                  <a:lnTo>
                    <a:pt x="86" y="22528"/>
                  </a:lnTo>
                  <a:lnTo>
                    <a:pt x="48" y="22777"/>
                  </a:lnTo>
                  <a:lnTo>
                    <a:pt x="29" y="23017"/>
                  </a:lnTo>
                  <a:lnTo>
                    <a:pt x="10" y="23256"/>
                  </a:lnTo>
                  <a:lnTo>
                    <a:pt x="0" y="23496"/>
                  </a:lnTo>
                  <a:lnTo>
                    <a:pt x="0" y="23735"/>
                  </a:lnTo>
                  <a:lnTo>
                    <a:pt x="10" y="23908"/>
                  </a:lnTo>
                  <a:lnTo>
                    <a:pt x="19" y="24080"/>
                  </a:lnTo>
                  <a:lnTo>
                    <a:pt x="48" y="24272"/>
                  </a:lnTo>
                  <a:lnTo>
                    <a:pt x="77" y="24473"/>
                  </a:lnTo>
                  <a:lnTo>
                    <a:pt x="153" y="24894"/>
                  </a:lnTo>
                  <a:lnTo>
                    <a:pt x="259" y="25344"/>
                  </a:lnTo>
                  <a:lnTo>
                    <a:pt x="402" y="25823"/>
                  </a:lnTo>
                  <a:lnTo>
                    <a:pt x="565" y="26321"/>
                  </a:lnTo>
                  <a:lnTo>
                    <a:pt x="766" y="26839"/>
                  </a:lnTo>
                  <a:lnTo>
                    <a:pt x="996" y="27384"/>
                  </a:lnTo>
                  <a:lnTo>
                    <a:pt x="1245" y="27930"/>
                  </a:lnTo>
                  <a:lnTo>
                    <a:pt x="1389" y="28218"/>
                  </a:lnTo>
                  <a:lnTo>
                    <a:pt x="1542" y="28496"/>
                  </a:lnTo>
                  <a:lnTo>
                    <a:pt x="1695" y="28783"/>
                  </a:lnTo>
                  <a:lnTo>
                    <a:pt x="1858" y="29070"/>
                  </a:lnTo>
                  <a:lnTo>
                    <a:pt x="2031" y="29348"/>
                  </a:lnTo>
                  <a:lnTo>
                    <a:pt x="2213" y="29635"/>
                  </a:lnTo>
                  <a:lnTo>
                    <a:pt x="2395" y="29923"/>
                  </a:lnTo>
                  <a:lnTo>
                    <a:pt x="2586" y="30210"/>
                  </a:lnTo>
                  <a:lnTo>
                    <a:pt x="2797" y="30497"/>
                  </a:lnTo>
                  <a:lnTo>
                    <a:pt x="3008" y="30785"/>
                  </a:lnTo>
                  <a:lnTo>
                    <a:pt x="3218" y="31072"/>
                  </a:lnTo>
                  <a:lnTo>
                    <a:pt x="3448" y="31350"/>
                  </a:lnTo>
                  <a:lnTo>
                    <a:pt x="3688" y="31628"/>
                  </a:lnTo>
                  <a:lnTo>
                    <a:pt x="3927" y="31905"/>
                  </a:lnTo>
                  <a:lnTo>
                    <a:pt x="4176" y="32183"/>
                  </a:lnTo>
                  <a:lnTo>
                    <a:pt x="4444" y="32451"/>
                  </a:lnTo>
                  <a:lnTo>
                    <a:pt x="4703" y="32719"/>
                  </a:lnTo>
                  <a:lnTo>
                    <a:pt x="4981" y="32978"/>
                  </a:lnTo>
                  <a:lnTo>
                    <a:pt x="5268" y="33237"/>
                  </a:lnTo>
                  <a:lnTo>
                    <a:pt x="5565" y="33495"/>
                  </a:lnTo>
                  <a:lnTo>
                    <a:pt x="5862" y="33735"/>
                  </a:lnTo>
                  <a:lnTo>
                    <a:pt x="6168" y="33984"/>
                  </a:lnTo>
                  <a:lnTo>
                    <a:pt x="6494" y="34214"/>
                  </a:lnTo>
                  <a:lnTo>
                    <a:pt x="6820" y="34444"/>
                  </a:lnTo>
                  <a:lnTo>
                    <a:pt x="7155" y="34664"/>
                  </a:lnTo>
                  <a:lnTo>
                    <a:pt x="7500" y="34875"/>
                  </a:lnTo>
                  <a:lnTo>
                    <a:pt x="7845" y="35076"/>
                  </a:lnTo>
                  <a:lnTo>
                    <a:pt x="8209" y="35277"/>
                  </a:lnTo>
                  <a:lnTo>
                    <a:pt x="8582" y="35468"/>
                  </a:lnTo>
                  <a:lnTo>
                    <a:pt x="8956" y="35641"/>
                  </a:lnTo>
                  <a:lnTo>
                    <a:pt x="9339" y="35813"/>
                  </a:lnTo>
                  <a:lnTo>
                    <a:pt x="9741" y="35966"/>
                  </a:lnTo>
                  <a:lnTo>
                    <a:pt x="10143" y="36120"/>
                  </a:lnTo>
                  <a:lnTo>
                    <a:pt x="10555" y="36254"/>
                  </a:lnTo>
                  <a:lnTo>
                    <a:pt x="10977" y="36388"/>
                  </a:lnTo>
                  <a:lnTo>
                    <a:pt x="11408" y="36503"/>
                  </a:lnTo>
                  <a:lnTo>
                    <a:pt x="11848" y="36599"/>
                  </a:lnTo>
                  <a:lnTo>
                    <a:pt x="12298" y="36694"/>
                  </a:lnTo>
                  <a:lnTo>
                    <a:pt x="12758" y="36771"/>
                  </a:lnTo>
                  <a:lnTo>
                    <a:pt x="13228" y="36828"/>
                  </a:lnTo>
                  <a:lnTo>
                    <a:pt x="13697" y="36886"/>
                  </a:lnTo>
                  <a:lnTo>
                    <a:pt x="14185" y="36915"/>
                  </a:lnTo>
                  <a:lnTo>
                    <a:pt x="14683" y="36943"/>
                  </a:lnTo>
                  <a:lnTo>
                    <a:pt x="15699" y="36943"/>
                  </a:lnTo>
                  <a:lnTo>
                    <a:pt x="16216" y="36915"/>
                  </a:lnTo>
                  <a:lnTo>
                    <a:pt x="16570" y="36886"/>
                  </a:lnTo>
                  <a:lnTo>
                    <a:pt x="16915" y="36857"/>
                  </a:lnTo>
                  <a:lnTo>
                    <a:pt x="17260" y="36819"/>
                  </a:lnTo>
                  <a:lnTo>
                    <a:pt x="17595" y="36771"/>
                  </a:lnTo>
                  <a:lnTo>
                    <a:pt x="17930" y="36723"/>
                  </a:lnTo>
                  <a:lnTo>
                    <a:pt x="18266" y="36666"/>
                  </a:lnTo>
                  <a:lnTo>
                    <a:pt x="18591" y="36599"/>
                  </a:lnTo>
                  <a:lnTo>
                    <a:pt x="18907" y="36532"/>
                  </a:lnTo>
                  <a:lnTo>
                    <a:pt x="19233" y="36455"/>
                  </a:lnTo>
                  <a:lnTo>
                    <a:pt x="19539" y="36369"/>
                  </a:lnTo>
                  <a:lnTo>
                    <a:pt x="19856" y="36283"/>
                  </a:lnTo>
                  <a:lnTo>
                    <a:pt x="20152" y="36187"/>
                  </a:lnTo>
                  <a:lnTo>
                    <a:pt x="20459" y="36081"/>
                  </a:lnTo>
                  <a:lnTo>
                    <a:pt x="20756" y="35976"/>
                  </a:lnTo>
                  <a:lnTo>
                    <a:pt x="21043" y="35861"/>
                  </a:lnTo>
                  <a:lnTo>
                    <a:pt x="21331" y="35746"/>
                  </a:lnTo>
                  <a:lnTo>
                    <a:pt x="21608" y="35622"/>
                  </a:lnTo>
                  <a:lnTo>
                    <a:pt x="21886" y="35497"/>
                  </a:lnTo>
                  <a:lnTo>
                    <a:pt x="22164" y="35363"/>
                  </a:lnTo>
                  <a:lnTo>
                    <a:pt x="22432" y="35229"/>
                  </a:lnTo>
                  <a:lnTo>
                    <a:pt x="22700" y="35085"/>
                  </a:lnTo>
                  <a:lnTo>
                    <a:pt x="22959" y="34932"/>
                  </a:lnTo>
                  <a:lnTo>
                    <a:pt x="23208" y="34788"/>
                  </a:lnTo>
                  <a:lnTo>
                    <a:pt x="23457" y="34626"/>
                  </a:lnTo>
                  <a:lnTo>
                    <a:pt x="23706" y="34463"/>
                  </a:lnTo>
                  <a:lnTo>
                    <a:pt x="23945" y="34300"/>
                  </a:lnTo>
                  <a:lnTo>
                    <a:pt x="24185" y="34127"/>
                  </a:lnTo>
                  <a:lnTo>
                    <a:pt x="24415" y="33955"/>
                  </a:lnTo>
                  <a:lnTo>
                    <a:pt x="24635" y="33773"/>
                  </a:lnTo>
                  <a:lnTo>
                    <a:pt x="24855" y="33591"/>
                  </a:lnTo>
                  <a:lnTo>
                    <a:pt x="25076" y="33409"/>
                  </a:lnTo>
                  <a:lnTo>
                    <a:pt x="25286" y="33218"/>
                  </a:lnTo>
                  <a:lnTo>
                    <a:pt x="25497" y="33026"/>
                  </a:lnTo>
                  <a:lnTo>
                    <a:pt x="25698" y="32825"/>
                  </a:lnTo>
                  <a:lnTo>
                    <a:pt x="25890" y="32624"/>
                  </a:lnTo>
                  <a:lnTo>
                    <a:pt x="26081" y="32423"/>
                  </a:lnTo>
                  <a:lnTo>
                    <a:pt x="26273" y="32212"/>
                  </a:lnTo>
                  <a:lnTo>
                    <a:pt x="26455" y="32001"/>
                  </a:lnTo>
                  <a:lnTo>
                    <a:pt x="26627" y="31790"/>
                  </a:lnTo>
                  <a:lnTo>
                    <a:pt x="26800" y="31570"/>
                  </a:lnTo>
                  <a:lnTo>
                    <a:pt x="26962" y="31350"/>
                  </a:lnTo>
                  <a:lnTo>
                    <a:pt x="27125" y="31130"/>
                  </a:lnTo>
                  <a:lnTo>
                    <a:pt x="27279" y="30909"/>
                  </a:lnTo>
                  <a:lnTo>
                    <a:pt x="27432" y="30679"/>
                  </a:lnTo>
                  <a:lnTo>
                    <a:pt x="27575" y="30449"/>
                  </a:lnTo>
                  <a:lnTo>
                    <a:pt x="27719" y="30220"/>
                  </a:lnTo>
                  <a:lnTo>
                    <a:pt x="27978" y="29741"/>
                  </a:lnTo>
                  <a:lnTo>
                    <a:pt x="28217" y="29262"/>
                  </a:lnTo>
                  <a:lnTo>
                    <a:pt x="28438" y="28773"/>
                  </a:lnTo>
                  <a:lnTo>
                    <a:pt x="28639" y="28285"/>
                  </a:lnTo>
                  <a:lnTo>
                    <a:pt x="28811" y="27787"/>
                  </a:lnTo>
                  <a:lnTo>
                    <a:pt x="28964" y="27279"/>
                  </a:lnTo>
                  <a:lnTo>
                    <a:pt x="29098" y="26771"/>
                  </a:lnTo>
                  <a:lnTo>
                    <a:pt x="29156" y="26513"/>
                  </a:lnTo>
                  <a:lnTo>
                    <a:pt x="29204" y="26264"/>
                  </a:lnTo>
                  <a:lnTo>
                    <a:pt x="29252" y="26005"/>
                  </a:lnTo>
                  <a:lnTo>
                    <a:pt x="29290" y="25747"/>
                  </a:lnTo>
                  <a:lnTo>
                    <a:pt x="29319" y="25536"/>
                  </a:lnTo>
                  <a:lnTo>
                    <a:pt x="29338" y="25325"/>
                  </a:lnTo>
                  <a:lnTo>
                    <a:pt x="29347" y="25105"/>
                  </a:lnTo>
                  <a:lnTo>
                    <a:pt x="29357" y="24885"/>
                  </a:lnTo>
                  <a:lnTo>
                    <a:pt x="29357" y="24664"/>
                  </a:lnTo>
                  <a:lnTo>
                    <a:pt x="29347" y="24444"/>
                  </a:lnTo>
                  <a:lnTo>
                    <a:pt x="29328" y="24214"/>
                  </a:lnTo>
                  <a:lnTo>
                    <a:pt x="29309" y="23994"/>
                  </a:lnTo>
                  <a:lnTo>
                    <a:pt x="29280" y="23764"/>
                  </a:lnTo>
                  <a:lnTo>
                    <a:pt x="29252" y="23524"/>
                  </a:lnTo>
                  <a:lnTo>
                    <a:pt x="29165" y="23055"/>
                  </a:lnTo>
                  <a:lnTo>
                    <a:pt x="29060" y="22586"/>
                  </a:lnTo>
                  <a:lnTo>
                    <a:pt x="28926" y="22097"/>
                  </a:lnTo>
                  <a:lnTo>
                    <a:pt x="28773" y="21609"/>
                  </a:lnTo>
                  <a:lnTo>
                    <a:pt x="28600" y="21111"/>
                  </a:lnTo>
                  <a:lnTo>
                    <a:pt x="28409" y="20613"/>
                  </a:lnTo>
                  <a:lnTo>
                    <a:pt x="28188" y="20105"/>
                  </a:lnTo>
                  <a:lnTo>
                    <a:pt x="27959" y="19597"/>
                  </a:lnTo>
                  <a:lnTo>
                    <a:pt x="27710" y="19080"/>
                  </a:lnTo>
                  <a:lnTo>
                    <a:pt x="27441" y="18563"/>
                  </a:lnTo>
                  <a:lnTo>
                    <a:pt x="27154" y="18046"/>
                  </a:lnTo>
                  <a:lnTo>
                    <a:pt x="26857" y="17519"/>
                  </a:lnTo>
                  <a:lnTo>
                    <a:pt x="26541" y="17002"/>
                  </a:lnTo>
                  <a:lnTo>
                    <a:pt x="26215" y="16475"/>
                  </a:lnTo>
                  <a:lnTo>
                    <a:pt x="25871" y="15948"/>
                  </a:lnTo>
                  <a:lnTo>
                    <a:pt x="25526" y="15431"/>
                  </a:lnTo>
                  <a:lnTo>
                    <a:pt x="25152" y="14904"/>
                  </a:lnTo>
                  <a:lnTo>
                    <a:pt x="24779" y="14387"/>
                  </a:lnTo>
                  <a:lnTo>
                    <a:pt x="24396" y="13860"/>
                  </a:lnTo>
                  <a:lnTo>
                    <a:pt x="24003" y="13353"/>
                  </a:lnTo>
                  <a:lnTo>
                    <a:pt x="23601" y="12835"/>
                  </a:lnTo>
                  <a:lnTo>
                    <a:pt x="23189" y="12328"/>
                  </a:lnTo>
                  <a:lnTo>
                    <a:pt x="22767" y="11820"/>
                  </a:lnTo>
                  <a:lnTo>
                    <a:pt x="22346" y="11312"/>
                  </a:lnTo>
                  <a:lnTo>
                    <a:pt x="21924" y="10824"/>
                  </a:lnTo>
                  <a:lnTo>
                    <a:pt x="21493" y="10326"/>
                  </a:lnTo>
                  <a:lnTo>
                    <a:pt x="21053" y="9847"/>
                  </a:lnTo>
                  <a:lnTo>
                    <a:pt x="20622" y="9368"/>
                  </a:lnTo>
                  <a:lnTo>
                    <a:pt x="20181" y="8899"/>
                  </a:lnTo>
                  <a:lnTo>
                    <a:pt x="19741" y="8439"/>
                  </a:lnTo>
                  <a:lnTo>
                    <a:pt x="19300" y="7989"/>
                  </a:lnTo>
                  <a:lnTo>
                    <a:pt x="18859" y="7539"/>
                  </a:lnTo>
                  <a:lnTo>
                    <a:pt x="18419" y="7108"/>
                  </a:lnTo>
                  <a:lnTo>
                    <a:pt x="17547" y="6265"/>
                  </a:lnTo>
                  <a:lnTo>
                    <a:pt x="16695" y="5479"/>
                  </a:lnTo>
                  <a:lnTo>
                    <a:pt x="15871" y="4732"/>
                  </a:lnTo>
                  <a:lnTo>
                    <a:pt x="15066" y="4052"/>
                  </a:lnTo>
                  <a:lnTo>
                    <a:pt x="14674" y="3727"/>
                  </a:lnTo>
                  <a:lnTo>
                    <a:pt x="14300" y="3420"/>
                  </a:lnTo>
                  <a:lnTo>
                    <a:pt x="13927" y="3133"/>
                  </a:lnTo>
                  <a:lnTo>
                    <a:pt x="13572" y="2855"/>
                  </a:lnTo>
                  <a:lnTo>
                    <a:pt x="13228" y="2596"/>
                  </a:lnTo>
                  <a:lnTo>
                    <a:pt x="12892" y="2357"/>
                  </a:lnTo>
                  <a:lnTo>
                    <a:pt x="12576" y="2137"/>
                  </a:lnTo>
                  <a:lnTo>
                    <a:pt x="12270" y="1926"/>
                  </a:lnTo>
                  <a:lnTo>
                    <a:pt x="11982" y="1744"/>
                  </a:lnTo>
                  <a:lnTo>
                    <a:pt x="11705" y="1581"/>
                  </a:lnTo>
                  <a:lnTo>
                    <a:pt x="11446" y="1437"/>
                  </a:lnTo>
                  <a:lnTo>
                    <a:pt x="11207" y="1313"/>
                  </a:lnTo>
                  <a:lnTo>
                    <a:pt x="10986" y="1207"/>
                  </a:lnTo>
                  <a:lnTo>
                    <a:pt x="10785" y="1131"/>
                  </a:lnTo>
                  <a:lnTo>
                    <a:pt x="10603" y="1073"/>
                  </a:lnTo>
                  <a:lnTo>
                    <a:pt x="10450" y="1035"/>
                  </a:lnTo>
                  <a:lnTo>
                    <a:pt x="10306" y="1025"/>
                  </a:lnTo>
                  <a:lnTo>
                    <a:pt x="10249" y="1025"/>
                  </a:lnTo>
                  <a:lnTo>
                    <a:pt x="10191" y="1035"/>
                  </a:lnTo>
                  <a:lnTo>
                    <a:pt x="9981" y="1083"/>
                  </a:lnTo>
                  <a:lnTo>
                    <a:pt x="9760" y="1112"/>
                  </a:lnTo>
                  <a:lnTo>
                    <a:pt x="9540" y="1131"/>
                  </a:lnTo>
                  <a:lnTo>
                    <a:pt x="9320" y="1140"/>
                  </a:lnTo>
                  <a:lnTo>
                    <a:pt x="9090" y="1140"/>
                  </a:lnTo>
                  <a:lnTo>
                    <a:pt x="8869" y="1131"/>
                  </a:lnTo>
                  <a:lnTo>
                    <a:pt x="8640" y="1121"/>
                  </a:lnTo>
                  <a:lnTo>
                    <a:pt x="8410" y="1093"/>
                  </a:lnTo>
                  <a:lnTo>
                    <a:pt x="8180" y="1064"/>
                  </a:lnTo>
                  <a:lnTo>
                    <a:pt x="7950" y="1025"/>
                  </a:lnTo>
                  <a:lnTo>
                    <a:pt x="7509" y="939"/>
                  </a:lnTo>
                  <a:lnTo>
                    <a:pt x="7078" y="834"/>
                  </a:lnTo>
                  <a:lnTo>
                    <a:pt x="6667" y="719"/>
                  </a:lnTo>
                  <a:lnTo>
                    <a:pt x="6283" y="594"/>
                  </a:lnTo>
                  <a:lnTo>
                    <a:pt x="5929" y="470"/>
                  </a:lnTo>
                  <a:lnTo>
                    <a:pt x="5613" y="345"/>
                  </a:lnTo>
                  <a:lnTo>
                    <a:pt x="5345" y="240"/>
                  </a:lnTo>
                  <a:lnTo>
                    <a:pt x="4962" y="68"/>
                  </a:lnTo>
                  <a:lnTo>
                    <a:pt x="48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948;p26">
              <a:extLst>
                <a:ext uri="{FF2B5EF4-FFF2-40B4-BE49-F238E27FC236}">
                  <a16:creationId xmlns:a16="http://schemas.microsoft.com/office/drawing/2014/main" id="{70A34143-049D-304A-41C8-2E0F1212F6EE}"/>
                </a:ext>
              </a:extLst>
            </p:cNvPr>
            <p:cNvSpPr/>
            <p:nvPr/>
          </p:nvSpPr>
          <p:spPr>
            <a:xfrm>
              <a:off x="7128685" y="1433376"/>
              <a:ext cx="722971" cy="837900"/>
            </a:xfrm>
            <a:custGeom>
              <a:avLst/>
              <a:gdLst/>
              <a:ahLst/>
              <a:cxnLst/>
              <a:rect l="l" t="t" r="r" b="b"/>
              <a:pathLst>
                <a:path w="18381" h="21303" extrusionOk="0">
                  <a:moveTo>
                    <a:pt x="11551" y="1"/>
                  </a:moveTo>
                  <a:lnTo>
                    <a:pt x="10919" y="403"/>
                  </a:lnTo>
                  <a:lnTo>
                    <a:pt x="10306" y="815"/>
                  </a:lnTo>
                  <a:lnTo>
                    <a:pt x="9703" y="1236"/>
                  </a:lnTo>
                  <a:lnTo>
                    <a:pt x="9118" y="1658"/>
                  </a:lnTo>
                  <a:lnTo>
                    <a:pt x="8553" y="2079"/>
                  </a:lnTo>
                  <a:lnTo>
                    <a:pt x="8007" y="2501"/>
                  </a:lnTo>
                  <a:lnTo>
                    <a:pt x="7471" y="2932"/>
                  </a:lnTo>
                  <a:lnTo>
                    <a:pt x="6954" y="3353"/>
                  </a:lnTo>
                  <a:lnTo>
                    <a:pt x="6456" y="3784"/>
                  </a:lnTo>
                  <a:lnTo>
                    <a:pt x="5977" y="4205"/>
                  </a:lnTo>
                  <a:lnTo>
                    <a:pt x="5507" y="4627"/>
                  </a:lnTo>
                  <a:lnTo>
                    <a:pt x="5067" y="5039"/>
                  </a:lnTo>
                  <a:lnTo>
                    <a:pt x="4636" y="5451"/>
                  </a:lnTo>
                  <a:lnTo>
                    <a:pt x="4224" y="5862"/>
                  </a:lnTo>
                  <a:lnTo>
                    <a:pt x="3831" y="6265"/>
                  </a:lnTo>
                  <a:lnTo>
                    <a:pt x="3458" y="6657"/>
                  </a:lnTo>
                  <a:lnTo>
                    <a:pt x="3103" y="7041"/>
                  </a:lnTo>
                  <a:lnTo>
                    <a:pt x="2768" y="7405"/>
                  </a:lnTo>
                  <a:lnTo>
                    <a:pt x="2442" y="7768"/>
                  </a:lnTo>
                  <a:lnTo>
                    <a:pt x="2146" y="8123"/>
                  </a:lnTo>
                  <a:lnTo>
                    <a:pt x="1868" y="8458"/>
                  </a:lnTo>
                  <a:lnTo>
                    <a:pt x="1600" y="8784"/>
                  </a:lnTo>
                  <a:lnTo>
                    <a:pt x="1360" y="9090"/>
                  </a:lnTo>
                  <a:lnTo>
                    <a:pt x="1130" y="9387"/>
                  </a:lnTo>
                  <a:lnTo>
                    <a:pt x="929" y="9665"/>
                  </a:lnTo>
                  <a:lnTo>
                    <a:pt x="747" y="9924"/>
                  </a:lnTo>
                  <a:lnTo>
                    <a:pt x="584" y="10173"/>
                  </a:lnTo>
                  <a:lnTo>
                    <a:pt x="441" y="10393"/>
                  </a:lnTo>
                  <a:lnTo>
                    <a:pt x="316" y="10594"/>
                  </a:lnTo>
                  <a:lnTo>
                    <a:pt x="211" y="10776"/>
                  </a:lnTo>
                  <a:lnTo>
                    <a:pt x="125" y="10929"/>
                  </a:lnTo>
                  <a:lnTo>
                    <a:pt x="57" y="11063"/>
                  </a:lnTo>
                  <a:lnTo>
                    <a:pt x="29" y="11159"/>
                  </a:lnTo>
                  <a:lnTo>
                    <a:pt x="10" y="11255"/>
                  </a:lnTo>
                  <a:lnTo>
                    <a:pt x="0" y="11351"/>
                  </a:lnTo>
                  <a:lnTo>
                    <a:pt x="0" y="11446"/>
                  </a:lnTo>
                  <a:lnTo>
                    <a:pt x="19" y="11542"/>
                  </a:lnTo>
                  <a:lnTo>
                    <a:pt x="48" y="11638"/>
                  </a:lnTo>
                  <a:lnTo>
                    <a:pt x="86" y="11734"/>
                  </a:lnTo>
                  <a:lnTo>
                    <a:pt x="144" y="11810"/>
                  </a:lnTo>
                  <a:lnTo>
                    <a:pt x="498" y="12299"/>
                  </a:lnTo>
                  <a:lnTo>
                    <a:pt x="862" y="12778"/>
                  </a:lnTo>
                  <a:lnTo>
                    <a:pt x="1226" y="13228"/>
                  </a:lnTo>
                  <a:lnTo>
                    <a:pt x="1580" y="13669"/>
                  </a:lnTo>
                  <a:lnTo>
                    <a:pt x="1944" y="14090"/>
                  </a:lnTo>
                  <a:lnTo>
                    <a:pt x="2308" y="14492"/>
                  </a:lnTo>
                  <a:lnTo>
                    <a:pt x="2672" y="14885"/>
                  </a:lnTo>
                  <a:lnTo>
                    <a:pt x="3027" y="15268"/>
                  </a:lnTo>
                  <a:lnTo>
                    <a:pt x="3391" y="15623"/>
                  </a:lnTo>
                  <a:lnTo>
                    <a:pt x="3745" y="15967"/>
                  </a:lnTo>
                  <a:lnTo>
                    <a:pt x="4109" y="16303"/>
                  </a:lnTo>
                  <a:lnTo>
                    <a:pt x="4463" y="16619"/>
                  </a:lnTo>
                  <a:lnTo>
                    <a:pt x="4818" y="16925"/>
                  </a:lnTo>
                  <a:lnTo>
                    <a:pt x="5172" y="17222"/>
                  </a:lnTo>
                  <a:lnTo>
                    <a:pt x="5517" y="17500"/>
                  </a:lnTo>
                  <a:lnTo>
                    <a:pt x="5871" y="17758"/>
                  </a:lnTo>
                  <a:lnTo>
                    <a:pt x="6216" y="18017"/>
                  </a:lnTo>
                  <a:lnTo>
                    <a:pt x="6561" y="18257"/>
                  </a:lnTo>
                  <a:lnTo>
                    <a:pt x="6896" y="18486"/>
                  </a:lnTo>
                  <a:lnTo>
                    <a:pt x="7241" y="18707"/>
                  </a:lnTo>
                  <a:lnTo>
                    <a:pt x="7576" y="18908"/>
                  </a:lnTo>
                  <a:lnTo>
                    <a:pt x="7902" y="19099"/>
                  </a:lnTo>
                  <a:lnTo>
                    <a:pt x="8228" y="19291"/>
                  </a:lnTo>
                  <a:lnTo>
                    <a:pt x="8553" y="19463"/>
                  </a:lnTo>
                  <a:lnTo>
                    <a:pt x="8879" y="19626"/>
                  </a:lnTo>
                  <a:lnTo>
                    <a:pt x="9195" y="19779"/>
                  </a:lnTo>
                  <a:lnTo>
                    <a:pt x="9501" y="19923"/>
                  </a:lnTo>
                  <a:lnTo>
                    <a:pt x="9808" y="20057"/>
                  </a:lnTo>
                  <a:lnTo>
                    <a:pt x="10114" y="20182"/>
                  </a:lnTo>
                  <a:lnTo>
                    <a:pt x="10411" y="20306"/>
                  </a:lnTo>
                  <a:lnTo>
                    <a:pt x="10699" y="20412"/>
                  </a:lnTo>
                  <a:lnTo>
                    <a:pt x="10986" y="20517"/>
                  </a:lnTo>
                  <a:lnTo>
                    <a:pt x="11542" y="20689"/>
                  </a:lnTo>
                  <a:lnTo>
                    <a:pt x="12068" y="20843"/>
                  </a:lnTo>
                  <a:lnTo>
                    <a:pt x="12576" y="20967"/>
                  </a:lnTo>
                  <a:lnTo>
                    <a:pt x="13055" y="21072"/>
                  </a:lnTo>
                  <a:lnTo>
                    <a:pt x="13505" y="21149"/>
                  </a:lnTo>
                  <a:lnTo>
                    <a:pt x="13917" y="21207"/>
                  </a:lnTo>
                  <a:lnTo>
                    <a:pt x="14310" y="21245"/>
                  </a:lnTo>
                  <a:lnTo>
                    <a:pt x="14664" y="21274"/>
                  </a:lnTo>
                  <a:lnTo>
                    <a:pt x="14980" y="21293"/>
                  </a:lnTo>
                  <a:lnTo>
                    <a:pt x="15258" y="21302"/>
                  </a:lnTo>
                  <a:lnTo>
                    <a:pt x="15497" y="21302"/>
                  </a:lnTo>
                  <a:lnTo>
                    <a:pt x="15699" y="21293"/>
                  </a:lnTo>
                  <a:lnTo>
                    <a:pt x="15976" y="21274"/>
                  </a:lnTo>
                  <a:lnTo>
                    <a:pt x="16072" y="21264"/>
                  </a:lnTo>
                  <a:lnTo>
                    <a:pt x="16369" y="21235"/>
                  </a:lnTo>
                  <a:lnTo>
                    <a:pt x="16647" y="21187"/>
                  </a:lnTo>
                  <a:lnTo>
                    <a:pt x="16905" y="21130"/>
                  </a:lnTo>
                  <a:lnTo>
                    <a:pt x="17135" y="21053"/>
                  </a:lnTo>
                  <a:lnTo>
                    <a:pt x="17356" y="20958"/>
                  </a:lnTo>
                  <a:lnTo>
                    <a:pt x="17547" y="20852"/>
                  </a:lnTo>
                  <a:lnTo>
                    <a:pt x="17719" y="20728"/>
                  </a:lnTo>
                  <a:lnTo>
                    <a:pt x="17873" y="20594"/>
                  </a:lnTo>
                  <a:lnTo>
                    <a:pt x="18007" y="20450"/>
                  </a:lnTo>
                  <a:lnTo>
                    <a:pt x="18122" y="20297"/>
                  </a:lnTo>
                  <a:lnTo>
                    <a:pt x="18218" y="20134"/>
                  </a:lnTo>
                  <a:lnTo>
                    <a:pt x="18285" y="19961"/>
                  </a:lnTo>
                  <a:lnTo>
                    <a:pt x="18342" y="19779"/>
                  </a:lnTo>
                  <a:lnTo>
                    <a:pt x="18371" y="19588"/>
                  </a:lnTo>
                  <a:lnTo>
                    <a:pt x="18380" y="19396"/>
                  </a:lnTo>
                  <a:lnTo>
                    <a:pt x="18371" y="19195"/>
                  </a:lnTo>
                  <a:lnTo>
                    <a:pt x="18342" y="18994"/>
                  </a:lnTo>
                  <a:lnTo>
                    <a:pt x="18294" y="18793"/>
                  </a:lnTo>
                  <a:lnTo>
                    <a:pt x="18227" y="18582"/>
                  </a:lnTo>
                  <a:lnTo>
                    <a:pt x="18141" y="18371"/>
                  </a:lnTo>
                  <a:lnTo>
                    <a:pt x="18026" y="18161"/>
                  </a:lnTo>
                  <a:lnTo>
                    <a:pt x="17901" y="17940"/>
                  </a:lnTo>
                  <a:lnTo>
                    <a:pt x="17748" y="17730"/>
                  </a:lnTo>
                  <a:lnTo>
                    <a:pt x="17585" y="17529"/>
                  </a:lnTo>
                  <a:lnTo>
                    <a:pt x="17394" y="17318"/>
                  </a:lnTo>
                  <a:lnTo>
                    <a:pt x="17183" y="17117"/>
                  </a:lnTo>
                  <a:lnTo>
                    <a:pt x="16963" y="16916"/>
                  </a:lnTo>
                  <a:lnTo>
                    <a:pt x="16714" y="16724"/>
                  </a:lnTo>
                  <a:lnTo>
                    <a:pt x="16446" y="16532"/>
                  </a:lnTo>
                  <a:lnTo>
                    <a:pt x="16158" y="16360"/>
                  </a:lnTo>
                  <a:lnTo>
                    <a:pt x="15852" y="16188"/>
                  </a:lnTo>
                  <a:lnTo>
                    <a:pt x="15526" y="16025"/>
                  </a:lnTo>
                  <a:lnTo>
                    <a:pt x="14817" y="15699"/>
                  </a:lnTo>
                  <a:lnTo>
                    <a:pt x="14022" y="15345"/>
                  </a:lnTo>
                  <a:lnTo>
                    <a:pt x="13179" y="14981"/>
                  </a:lnTo>
                  <a:lnTo>
                    <a:pt x="12289" y="14607"/>
                  </a:lnTo>
                  <a:lnTo>
                    <a:pt x="10459" y="13851"/>
                  </a:lnTo>
                  <a:lnTo>
                    <a:pt x="8659" y="13132"/>
                  </a:lnTo>
                  <a:lnTo>
                    <a:pt x="7021" y="12491"/>
                  </a:lnTo>
                  <a:lnTo>
                    <a:pt x="5689" y="11973"/>
                  </a:lnTo>
                  <a:lnTo>
                    <a:pt x="4463" y="11494"/>
                  </a:lnTo>
                  <a:lnTo>
                    <a:pt x="10804" y="2175"/>
                  </a:lnTo>
                  <a:lnTo>
                    <a:pt x="11015" y="1868"/>
                  </a:lnTo>
                  <a:lnTo>
                    <a:pt x="11216" y="1533"/>
                  </a:lnTo>
                  <a:lnTo>
                    <a:pt x="11408" y="1188"/>
                  </a:lnTo>
                  <a:lnTo>
                    <a:pt x="11494" y="1016"/>
                  </a:lnTo>
                  <a:lnTo>
                    <a:pt x="11561" y="853"/>
                  </a:lnTo>
                  <a:lnTo>
                    <a:pt x="11628" y="700"/>
                  </a:lnTo>
                  <a:lnTo>
                    <a:pt x="11666" y="556"/>
                  </a:lnTo>
                  <a:lnTo>
                    <a:pt x="11704" y="422"/>
                  </a:lnTo>
                  <a:lnTo>
                    <a:pt x="11714" y="298"/>
                  </a:lnTo>
                  <a:lnTo>
                    <a:pt x="11704" y="192"/>
                  </a:lnTo>
                  <a:lnTo>
                    <a:pt x="11695" y="144"/>
                  </a:lnTo>
                  <a:lnTo>
                    <a:pt x="11676" y="106"/>
                  </a:lnTo>
                  <a:lnTo>
                    <a:pt x="11657" y="68"/>
                  </a:lnTo>
                  <a:lnTo>
                    <a:pt x="11628" y="39"/>
                  </a:lnTo>
                  <a:lnTo>
                    <a:pt x="11590" y="20"/>
                  </a:lnTo>
                  <a:lnTo>
                    <a:pt x="1155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949;p26">
              <a:extLst>
                <a:ext uri="{FF2B5EF4-FFF2-40B4-BE49-F238E27FC236}">
                  <a16:creationId xmlns:a16="http://schemas.microsoft.com/office/drawing/2014/main" id="{503394E7-3ED5-6578-9D8E-F3108A070F89}"/>
                </a:ext>
              </a:extLst>
            </p:cNvPr>
            <p:cNvSpPr/>
            <p:nvPr/>
          </p:nvSpPr>
          <p:spPr>
            <a:xfrm>
              <a:off x="7365617" y="1934024"/>
              <a:ext cx="505226" cy="418222"/>
            </a:xfrm>
            <a:custGeom>
              <a:avLst/>
              <a:gdLst/>
              <a:ahLst/>
              <a:cxnLst/>
              <a:rect l="l" t="t" r="r" b="b"/>
              <a:pathLst>
                <a:path w="12845" h="10633" extrusionOk="0">
                  <a:moveTo>
                    <a:pt x="1619" y="1"/>
                  </a:moveTo>
                  <a:lnTo>
                    <a:pt x="1" y="6667"/>
                  </a:lnTo>
                  <a:lnTo>
                    <a:pt x="547" y="6964"/>
                  </a:lnTo>
                  <a:lnTo>
                    <a:pt x="1093" y="7242"/>
                  </a:lnTo>
                  <a:lnTo>
                    <a:pt x="1629" y="7510"/>
                  </a:lnTo>
                  <a:lnTo>
                    <a:pt x="2156" y="7759"/>
                  </a:lnTo>
                  <a:lnTo>
                    <a:pt x="2673" y="7999"/>
                  </a:lnTo>
                  <a:lnTo>
                    <a:pt x="3181" y="8229"/>
                  </a:lnTo>
                  <a:lnTo>
                    <a:pt x="3679" y="8439"/>
                  </a:lnTo>
                  <a:lnTo>
                    <a:pt x="4177" y="8640"/>
                  </a:lnTo>
                  <a:lnTo>
                    <a:pt x="4656" y="8832"/>
                  </a:lnTo>
                  <a:lnTo>
                    <a:pt x="5125" y="9014"/>
                  </a:lnTo>
                  <a:lnTo>
                    <a:pt x="5575" y="9177"/>
                  </a:lnTo>
                  <a:lnTo>
                    <a:pt x="6016" y="9330"/>
                  </a:lnTo>
                  <a:lnTo>
                    <a:pt x="6859" y="9608"/>
                  </a:lnTo>
                  <a:lnTo>
                    <a:pt x="7634" y="9857"/>
                  </a:lnTo>
                  <a:lnTo>
                    <a:pt x="8343" y="10058"/>
                  </a:lnTo>
                  <a:lnTo>
                    <a:pt x="8975" y="10221"/>
                  </a:lnTo>
                  <a:lnTo>
                    <a:pt x="9531" y="10355"/>
                  </a:lnTo>
                  <a:lnTo>
                    <a:pt x="10000" y="10460"/>
                  </a:lnTo>
                  <a:lnTo>
                    <a:pt x="10374" y="10537"/>
                  </a:lnTo>
                  <a:lnTo>
                    <a:pt x="10642" y="10594"/>
                  </a:lnTo>
                  <a:lnTo>
                    <a:pt x="10872" y="10633"/>
                  </a:lnTo>
                  <a:lnTo>
                    <a:pt x="11025" y="10614"/>
                  </a:lnTo>
                  <a:lnTo>
                    <a:pt x="11169" y="10594"/>
                  </a:lnTo>
                  <a:lnTo>
                    <a:pt x="11303" y="10566"/>
                  </a:lnTo>
                  <a:lnTo>
                    <a:pt x="11437" y="10527"/>
                  </a:lnTo>
                  <a:lnTo>
                    <a:pt x="11561" y="10489"/>
                  </a:lnTo>
                  <a:lnTo>
                    <a:pt x="11686" y="10441"/>
                  </a:lnTo>
                  <a:lnTo>
                    <a:pt x="11801" y="10384"/>
                  </a:lnTo>
                  <a:lnTo>
                    <a:pt x="11906" y="10326"/>
                  </a:lnTo>
                  <a:lnTo>
                    <a:pt x="12012" y="10259"/>
                  </a:lnTo>
                  <a:lnTo>
                    <a:pt x="12098" y="10182"/>
                  </a:lnTo>
                  <a:lnTo>
                    <a:pt x="12194" y="10106"/>
                  </a:lnTo>
                  <a:lnTo>
                    <a:pt x="12270" y="10020"/>
                  </a:lnTo>
                  <a:lnTo>
                    <a:pt x="12356" y="9933"/>
                  </a:lnTo>
                  <a:lnTo>
                    <a:pt x="12423" y="9838"/>
                  </a:lnTo>
                  <a:lnTo>
                    <a:pt x="12490" y="9742"/>
                  </a:lnTo>
                  <a:lnTo>
                    <a:pt x="12548" y="9637"/>
                  </a:lnTo>
                  <a:lnTo>
                    <a:pt x="12605" y="9531"/>
                  </a:lnTo>
                  <a:lnTo>
                    <a:pt x="12653" y="9416"/>
                  </a:lnTo>
                  <a:lnTo>
                    <a:pt x="12692" y="9301"/>
                  </a:lnTo>
                  <a:lnTo>
                    <a:pt x="12730" y="9177"/>
                  </a:lnTo>
                  <a:lnTo>
                    <a:pt x="12768" y="9052"/>
                  </a:lnTo>
                  <a:lnTo>
                    <a:pt x="12787" y="8928"/>
                  </a:lnTo>
                  <a:lnTo>
                    <a:pt x="12816" y="8794"/>
                  </a:lnTo>
                  <a:lnTo>
                    <a:pt x="12826" y="8660"/>
                  </a:lnTo>
                  <a:lnTo>
                    <a:pt x="12845" y="8391"/>
                  </a:lnTo>
                  <a:lnTo>
                    <a:pt x="12835" y="8104"/>
                  </a:lnTo>
                  <a:lnTo>
                    <a:pt x="12807" y="7817"/>
                  </a:lnTo>
                  <a:lnTo>
                    <a:pt x="12759" y="7520"/>
                  </a:lnTo>
                  <a:lnTo>
                    <a:pt x="12692" y="7213"/>
                  </a:lnTo>
                  <a:lnTo>
                    <a:pt x="12605" y="6916"/>
                  </a:lnTo>
                  <a:lnTo>
                    <a:pt x="12500" y="6610"/>
                  </a:lnTo>
                  <a:lnTo>
                    <a:pt x="12376" y="6303"/>
                  </a:lnTo>
                  <a:lnTo>
                    <a:pt x="12232" y="5997"/>
                  </a:lnTo>
                  <a:lnTo>
                    <a:pt x="12069" y="5700"/>
                  </a:lnTo>
                  <a:lnTo>
                    <a:pt x="11887" y="5413"/>
                  </a:lnTo>
                  <a:lnTo>
                    <a:pt x="11686" y="5125"/>
                  </a:lnTo>
                  <a:lnTo>
                    <a:pt x="11475" y="4847"/>
                  </a:lnTo>
                  <a:lnTo>
                    <a:pt x="11236" y="4579"/>
                  </a:lnTo>
                  <a:lnTo>
                    <a:pt x="10987" y="4321"/>
                  </a:lnTo>
                  <a:lnTo>
                    <a:pt x="10719" y="4081"/>
                  </a:lnTo>
                  <a:lnTo>
                    <a:pt x="10441" y="3861"/>
                  </a:lnTo>
                  <a:lnTo>
                    <a:pt x="10297" y="3756"/>
                  </a:lnTo>
                  <a:lnTo>
                    <a:pt x="10144" y="3650"/>
                  </a:lnTo>
                  <a:lnTo>
                    <a:pt x="9991" y="3554"/>
                  </a:lnTo>
                  <a:lnTo>
                    <a:pt x="9828" y="3459"/>
                  </a:lnTo>
                  <a:lnTo>
                    <a:pt x="9665" y="3372"/>
                  </a:lnTo>
                  <a:lnTo>
                    <a:pt x="9502" y="3296"/>
                  </a:lnTo>
                  <a:lnTo>
                    <a:pt x="8525" y="2846"/>
                  </a:lnTo>
                  <a:lnTo>
                    <a:pt x="7529" y="2405"/>
                  </a:lnTo>
                  <a:lnTo>
                    <a:pt x="6514" y="1964"/>
                  </a:lnTo>
                  <a:lnTo>
                    <a:pt x="5498" y="1543"/>
                  </a:lnTo>
                  <a:lnTo>
                    <a:pt x="4493" y="1131"/>
                  </a:lnTo>
                  <a:lnTo>
                    <a:pt x="3497" y="738"/>
                  </a:lnTo>
                  <a:lnTo>
                    <a:pt x="16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950;p26">
              <a:extLst>
                <a:ext uri="{FF2B5EF4-FFF2-40B4-BE49-F238E27FC236}">
                  <a16:creationId xmlns:a16="http://schemas.microsoft.com/office/drawing/2014/main" id="{01997AE2-409C-A493-234F-5716D0C476ED}"/>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8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951;p26">
              <a:extLst>
                <a:ext uri="{FF2B5EF4-FFF2-40B4-BE49-F238E27FC236}">
                  <a16:creationId xmlns:a16="http://schemas.microsoft.com/office/drawing/2014/main" id="{2029AE35-856C-9DC4-F1AC-712813E556E6}"/>
                </a:ext>
              </a:extLst>
            </p:cNvPr>
            <p:cNvSpPr/>
            <p:nvPr/>
          </p:nvSpPr>
          <p:spPr>
            <a:xfrm>
              <a:off x="7069137" y="2926707"/>
              <a:ext cx="1213132" cy="381643"/>
            </a:xfrm>
            <a:custGeom>
              <a:avLst/>
              <a:gdLst/>
              <a:ahLst/>
              <a:cxnLst/>
              <a:rect l="l" t="t" r="r" b="b"/>
              <a:pathLst>
                <a:path w="30843" h="9703" extrusionOk="0">
                  <a:moveTo>
                    <a:pt x="5479" y="0"/>
                  </a:moveTo>
                  <a:lnTo>
                    <a:pt x="5163" y="19"/>
                  </a:lnTo>
                  <a:lnTo>
                    <a:pt x="4857" y="39"/>
                  </a:lnTo>
                  <a:lnTo>
                    <a:pt x="4560" y="67"/>
                  </a:lnTo>
                  <a:lnTo>
                    <a:pt x="4282" y="106"/>
                  </a:lnTo>
                  <a:lnTo>
                    <a:pt x="4004" y="144"/>
                  </a:lnTo>
                  <a:lnTo>
                    <a:pt x="3736" y="201"/>
                  </a:lnTo>
                  <a:lnTo>
                    <a:pt x="3478" y="249"/>
                  </a:lnTo>
                  <a:lnTo>
                    <a:pt x="3228" y="316"/>
                  </a:lnTo>
                  <a:lnTo>
                    <a:pt x="2989" y="383"/>
                  </a:lnTo>
                  <a:lnTo>
                    <a:pt x="2759" y="460"/>
                  </a:lnTo>
                  <a:lnTo>
                    <a:pt x="2539" y="537"/>
                  </a:lnTo>
                  <a:lnTo>
                    <a:pt x="2328" y="623"/>
                  </a:lnTo>
                  <a:lnTo>
                    <a:pt x="2127" y="719"/>
                  </a:lnTo>
                  <a:lnTo>
                    <a:pt x="1935" y="824"/>
                  </a:lnTo>
                  <a:lnTo>
                    <a:pt x="1744" y="929"/>
                  </a:lnTo>
                  <a:lnTo>
                    <a:pt x="1571" y="1044"/>
                  </a:lnTo>
                  <a:lnTo>
                    <a:pt x="1409" y="1159"/>
                  </a:lnTo>
                  <a:lnTo>
                    <a:pt x="1255" y="1284"/>
                  </a:lnTo>
                  <a:lnTo>
                    <a:pt x="1112" y="1418"/>
                  </a:lnTo>
                  <a:lnTo>
                    <a:pt x="968" y="1552"/>
                  </a:lnTo>
                  <a:lnTo>
                    <a:pt x="844" y="1696"/>
                  </a:lnTo>
                  <a:lnTo>
                    <a:pt x="729" y="1849"/>
                  </a:lnTo>
                  <a:lnTo>
                    <a:pt x="614" y="2002"/>
                  </a:lnTo>
                  <a:lnTo>
                    <a:pt x="518" y="2165"/>
                  </a:lnTo>
                  <a:lnTo>
                    <a:pt x="422" y="2328"/>
                  </a:lnTo>
                  <a:lnTo>
                    <a:pt x="336" y="2500"/>
                  </a:lnTo>
                  <a:lnTo>
                    <a:pt x="269" y="2682"/>
                  </a:lnTo>
                  <a:lnTo>
                    <a:pt x="202" y="2864"/>
                  </a:lnTo>
                  <a:lnTo>
                    <a:pt x="144" y="3046"/>
                  </a:lnTo>
                  <a:lnTo>
                    <a:pt x="96" y="3247"/>
                  </a:lnTo>
                  <a:lnTo>
                    <a:pt x="68" y="3448"/>
                  </a:lnTo>
                  <a:lnTo>
                    <a:pt x="39" y="3650"/>
                  </a:lnTo>
                  <a:lnTo>
                    <a:pt x="20" y="3860"/>
                  </a:lnTo>
                  <a:lnTo>
                    <a:pt x="1" y="4081"/>
                  </a:lnTo>
                  <a:lnTo>
                    <a:pt x="1" y="4301"/>
                  </a:lnTo>
                  <a:lnTo>
                    <a:pt x="10" y="4531"/>
                  </a:lnTo>
                  <a:lnTo>
                    <a:pt x="29" y="4761"/>
                  </a:lnTo>
                  <a:lnTo>
                    <a:pt x="49" y="5000"/>
                  </a:lnTo>
                  <a:lnTo>
                    <a:pt x="87" y="5240"/>
                  </a:lnTo>
                  <a:lnTo>
                    <a:pt x="125" y="5489"/>
                  </a:lnTo>
                  <a:lnTo>
                    <a:pt x="183" y="5738"/>
                  </a:lnTo>
                  <a:lnTo>
                    <a:pt x="211" y="5881"/>
                  </a:lnTo>
                  <a:lnTo>
                    <a:pt x="259" y="6025"/>
                  </a:lnTo>
                  <a:lnTo>
                    <a:pt x="317" y="6159"/>
                  </a:lnTo>
                  <a:lnTo>
                    <a:pt x="384" y="6293"/>
                  </a:lnTo>
                  <a:lnTo>
                    <a:pt x="460" y="6418"/>
                  </a:lnTo>
                  <a:lnTo>
                    <a:pt x="547" y="6542"/>
                  </a:lnTo>
                  <a:lnTo>
                    <a:pt x="642" y="6667"/>
                  </a:lnTo>
                  <a:lnTo>
                    <a:pt x="738" y="6791"/>
                  </a:lnTo>
                  <a:lnTo>
                    <a:pt x="844" y="6906"/>
                  </a:lnTo>
                  <a:lnTo>
                    <a:pt x="968" y="7011"/>
                  </a:lnTo>
                  <a:lnTo>
                    <a:pt x="1093" y="7126"/>
                  </a:lnTo>
                  <a:lnTo>
                    <a:pt x="1217" y="7232"/>
                  </a:lnTo>
                  <a:lnTo>
                    <a:pt x="1351" y="7328"/>
                  </a:lnTo>
                  <a:lnTo>
                    <a:pt x="1495" y="7433"/>
                  </a:lnTo>
                  <a:lnTo>
                    <a:pt x="1801" y="7615"/>
                  </a:lnTo>
                  <a:lnTo>
                    <a:pt x="2127" y="7797"/>
                  </a:lnTo>
                  <a:lnTo>
                    <a:pt x="2462" y="7960"/>
                  </a:lnTo>
                  <a:lnTo>
                    <a:pt x="2817" y="8113"/>
                  </a:lnTo>
                  <a:lnTo>
                    <a:pt x="3190" y="8257"/>
                  </a:lnTo>
                  <a:lnTo>
                    <a:pt x="3564" y="8391"/>
                  </a:lnTo>
                  <a:lnTo>
                    <a:pt x="3947" y="8515"/>
                  </a:lnTo>
                  <a:lnTo>
                    <a:pt x="4330" y="8630"/>
                  </a:lnTo>
                  <a:lnTo>
                    <a:pt x="4713" y="8736"/>
                  </a:lnTo>
                  <a:lnTo>
                    <a:pt x="5106" y="8831"/>
                  </a:lnTo>
                  <a:lnTo>
                    <a:pt x="5479" y="8918"/>
                  </a:lnTo>
                  <a:lnTo>
                    <a:pt x="5853" y="8994"/>
                  </a:lnTo>
                  <a:lnTo>
                    <a:pt x="6217" y="9061"/>
                  </a:lnTo>
                  <a:lnTo>
                    <a:pt x="6897" y="9176"/>
                  </a:lnTo>
                  <a:lnTo>
                    <a:pt x="7510" y="9272"/>
                  </a:lnTo>
                  <a:lnTo>
                    <a:pt x="8018" y="9329"/>
                  </a:lnTo>
                  <a:lnTo>
                    <a:pt x="8410" y="9377"/>
                  </a:lnTo>
                  <a:lnTo>
                    <a:pt x="8755" y="9406"/>
                  </a:lnTo>
                  <a:lnTo>
                    <a:pt x="29884" y="9703"/>
                  </a:lnTo>
                  <a:lnTo>
                    <a:pt x="30028" y="9588"/>
                  </a:lnTo>
                  <a:lnTo>
                    <a:pt x="30153" y="9463"/>
                  </a:lnTo>
                  <a:lnTo>
                    <a:pt x="30267" y="9329"/>
                  </a:lnTo>
                  <a:lnTo>
                    <a:pt x="30363" y="9195"/>
                  </a:lnTo>
                  <a:lnTo>
                    <a:pt x="30449" y="9052"/>
                  </a:lnTo>
                  <a:lnTo>
                    <a:pt x="30516" y="8908"/>
                  </a:lnTo>
                  <a:lnTo>
                    <a:pt x="30574" y="8755"/>
                  </a:lnTo>
                  <a:lnTo>
                    <a:pt x="30631" y="8611"/>
                  </a:lnTo>
                  <a:lnTo>
                    <a:pt x="30670" y="8458"/>
                  </a:lnTo>
                  <a:lnTo>
                    <a:pt x="30708" y="8314"/>
                  </a:lnTo>
                  <a:lnTo>
                    <a:pt x="30766" y="8027"/>
                  </a:lnTo>
                  <a:lnTo>
                    <a:pt x="30842" y="7529"/>
                  </a:lnTo>
                  <a:lnTo>
                    <a:pt x="30660" y="7414"/>
                  </a:lnTo>
                  <a:lnTo>
                    <a:pt x="30421" y="7280"/>
                  </a:lnTo>
                  <a:lnTo>
                    <a:pt x="30076" y="7088"/>
                  </a:lnTo>
                  <a:lnTo>
                    <a:pt x="29616" y="6849"/>
                  </a:lnTo>
                  <a:lnTo>
                    <a:pt x="29041" y="6561"/>
                  </a:lnTo>
                  <a:lnTo>
                    <a:pt x="28342" y="6236"/>
                  </a:lnTo>
                  <a:lnTo>
                    <a:pt x="27509" y="5862"/>
                  </a:lnTo>
                  <a:lnTo>
                    <a:pt x="26542" y="5450"/>
                  </a:lnTo>
                  <a:lnTo>
                    <a:pt x="25431" y="5000"/>
                  </a:lnTo>
                  <a:lnTo>
                    <a:pt x="24827" y="4761"/>
                  </a:lnTo>
                  <a:lnTo>
                    <a:pt x="24176" y="4521"/>
                  </a:lnTo>
                  <a:lnTo>
                    <a:pt x="23486" y="4263"/>
                  </a:lnTo>
                  <a:lnTo>
                    <a:pt x="22758" y="4004"/>
                  </a:lnTo>
                  <a:lnTo>
                    <a:pt x="21992" y="3736"/>
                  </a:lnTo>
                  <a:lnTo>
                    <a:pt x="21187" y="3458"/>
                  </a:lnTo>
                  <a:lnTo>
                    <a:pt x="20335" y="3171"/>
                  </a:lnTo>
                  <a:lnTo>
                    <a:pt x="19444" y="2883"/>
                  </a:lnTo>
                  <a:lnTo>
                    <a:pt x="18506" y="2577"/>
                  </a:lnTo>
                  <a:lnTo>
                    <a:pt x="17529" y="2280"/>
                  </a:lnTo>
                  <a:lnTo>
                    <a:pt x="16504" y="1964"/>
                  </a:lnTo>
                  <a:lnTo>
                    <a:pt x="15431" y="1657"/>
                  </a:lnTo>
                  <a:lnTo>
                    <a:pt x="14358" y="1351"/>
                  </a:lnTo>
                  <a:lnTo>
                    <a:pt x="13324" y="1083"/>
                  </a:lnTo>
                  <a:lnTo>
                    <a:pt x="12328" y="843"/>
                  </a:lnTo>
                  <a:lnTo>
                    <a:pt x="11379" y="632"/>
                  </a:lnTo>
                  <a:lnTo>
                    <a:pt x="10460" y="450"/>
                  </a:lnTo>
                  <a:lnTo>
                    <a:pt x="9588" y="307"/>
                  </a:lnTo>
                  <a:lnTo>
                    <a:pt x="9167" y="240"/>
                  </a:lnTo>
                  <a:lnTo>
                    <a:pt x="8755" y="182"/>
                  </a:lnTo>
                  <a:lnTo>
                    <a:pt x="8353" y="134"/>
                  </a:lnTo>
                  <a:lnTo>
                    <a:pt x="7960" y="96"/>
                  </a:lnTo>
                  <a:lnTo>
                    <a:pt x="7577" y="58"/>
                  </a:lnTo>
                  <a:lnTo>
                    <a:pt x="7203" y="39"/>
                  </a:lnTo>
                  <a:lnTo>
                    <a:pt x="6839" y="10"/>
                  </a:lnTo>
                  <a:lnTo>
                    <a:pt x="6485" y="0"/>
                  </a:lnTo>
                  <a:close/>
                </a:path>
              </a:pathLst>
            </a:custGeom>
            <a:solidFill>
              <a:srgbClr val="0A58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952;p26">
              <a:extLst>
                <a:ext uri="{FF2B5EF4-FFF2-40B4-BE49-F238E27FC236}">
                  <a16:creationId xmlns:a16="http://schemas.microsoft.com/office/drawing/2014/main" id="{126F1740-D18E-424E-FBD3-F46F08F73A43}"/>
                </a:ext>
              </a:extLst>
            </p:cNvPr>
            <p:cNvSpPr/>
            <p:nvPr/>
          </p:nvSpPr>
          <p:spPr>
            <a:xfrm>
              <a:off x="6683374" y="4178898"/>
              <a:ext cx="242642" cy="241148"/>
            </a:xfrm>
            <a:custGeom>
              <a:avLst/>
              <a:gdLst/>
              <a:ahLst/>
              <a:cxnLst/>
              <a:rect l="l" t="t" r="r" b="b"/>
              <a:pathLst>
                <a:path w="6169" h="6131" extrusionOk="0">
                  <a:moveTo>
                    <a:pt x="5173" y="1"/>
                  </a:moveTo>
                  <a:lnTo>
                    <a:pt x="4761" y="346"/>
                  </a:lnTo>
                  <a:lnTo>
                    <a:pt x="4330" y="719"/>
                  </a:lnTo>
                  <a:lnTo>
                    <a:pt x="3899" y="1122"/>
                  </a:lnTo>
                  <a:lnTo>
                    <a:pt x="3478" y="1543"/>
                  </a:lnTo>
                  <a:lnTo>
                    <a:pt x="3047" y="1974"/>
                  </a:lnTo>
                  <a:lnTo>
                    <a:pt x="2635" y="2415"/>
                  </a:lnTo>
                  <a:lnTo>
                    <a:pt x="2242" y="2855"/>
                  </a:lnTo>
                  <a:lnTo>
                    <a:pt x="1859" y="3286"/>
                  </a:lnTo>
                  <a:lnTo>
                    <a:pt x="1504" y="3717"/>
                  </a:lnTo>
                  <a:lnTo>
                    <a:pt x="1169" y="4120"/>
                  </a:lnTo>
                  <a:lnTo>
                    <a:pt x="872" y="4503"/>
                  </a:lnTo>
                  <a:lnTo>
                    <a:pt x="614" y="4857"/>
                  </a:lnTo>
                  <a:lnTo>
                    <a:pt x="393" y="5183"/>
                  </a:lnTo>
                  <a:lnTo>
                    <a:pt x="221" y="5451"/>
                  </a:lnTo>
                  <a:lnTo>
                    <a:pt x="96" y="5681"/>
                  </a:lnTo>
                  <a:lnTo>
                    <a:pt x="58" y="5777"/>
                  </a:lnTo>
                  <a:lnTo>
                    <a:pt x="29" y="5863"/>
                  </a:lnTo>
                  <a:lnTo>
                    <a:pt x="10" y="5930"/>
                  </a:lnTo>
                  <a:lnTo>
                    <a:pt x="1" y="5978"/>
                  </a:lnTo>
                  <a:lnTo>
                    <a:pt x="1" y="6026"/>
                  </a:lnTo>
                  <a:lnTo>
                    <a:pt x="10" y="6064"/>
                  </a:lnTo>
                  <a:lnTo>
                    <a:pt x="20" y="6093"/>
                  </a:lnTo>
                  <a:lnTo>
                    <a:pt x="39" y="6112"/>
                  </a:lnTo>
                  <a:lnTo>
                    <a:pt x="68" y="6131"/>
                  </a:lnTo>
                  <a:lnTo>
                    <a:pt x="135" y="6131"/>
                  </a:lnTo>
                  <a:lnTo>
                    <a:pt x="173" y="6121"/>
                  </a:lnTo>
                  <a:lnTo>
                    <a:pt x="269" y="6083"/>
                  </a:lnTo>
                  <a:lnTo>
                    <a:pt x="384" y="6035"/>
                  </a:lnTo>
                  <a:lnTo>
                    <a:pt x="508" y="5959"/>
                  </a:lnTo>
                  <a:lnTo>
                    <a:pt x="777" y="5786"/>
                  </a:lnTo>
                  <a:lnTo>
                    <a:pt x="1045" y="5595"/>
                  </a:lnTo>
                  <a:lnTo>
                    <a:pt x="1303" y="5422"/>
                  </a:lnTo>
                  <a:lnTo>
                    <a:pt x="1409" y="5346"/>
                  </a:lnTo>
                  <a:lnTo>
                    <a:pt x="1514" y="5288"/>
                  </a:lnTo>
                  <a:lnTo>
                    <a:pt x="1974" y="5020"/>
                  </a:lnTo>
                  <a:lnTo>
                    <a:pt x="2424" y="4742"/>
                  </a:lnTo>
                  <a:lnTo>
                    <a:pt x="2865" y="4464"/>
                  </a:lnTo>
                  <a:lnTo>
                    <a:pt x="3267" y="4187"/>
                  </a:lnTo>
                  <a:lnTo>
                    <a:pt x="3631" y="3928"/>
                  </a:lnTo>
                  <a:lnTo>
                    <a:pt x="3947" y="3689"/>
                  </a:lnTo>
                  <a:lnTo>
                    <a:pt x="4196" y="3487"/>
                  </a:lnTo>
                  <a:lnTo>
                    <a:pt x="4387" y="3334"/>
                  </a:lnTo>
                  <a:lnTo>
                    <a:pt x="4474" y="3248"/>
                  </a:lnTo>
                  <a:lnTo>
                    <a:pt x="4579" y="3123"/>
                  </a:lnTo>
                  <a:lnTo>
                    <a:pt x="4694" y="2951"/>
                  </a:lnTo>
                  <a:lnTo>
                    <a:pt x="4828" y="2759"/>
                  </a:lnTo>
                  <a:lnTo>
                    <a:pt x="5125" y="2309"/>
                  </a:lnTo>
                  <a:lnTo>
                    <a:pt x="5422" y="1830"/>
                  </a:lnTo>
                  <a:lnTo>
                    <a:pt x="5949" y="959"/>
                  </a:lnTo>
                  <a:lnTo>
                    <a:pt x="6169" y="576"/>
                  </a:lnTo>
                  <a:lnTo>
                    <a:pt x="5173" y="1"/>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953;p26">
              <a:extLst>
                <a:ext uri="{FF2B5EF4-FFF2-40B4-BE49-F238E27FC236}">
                  <a16:creationId xmlns:a16="http://schemas.microsoft.com/office/drawing/2014/main" id="{CA34BB0F-A17A-0526-D67A-8546F2A1FF6A}"/>
                </a:ext>
              </a:extLst>
            </p:cNvPr>
            <p:cNvSpPr/>
            <p:nvPr/>
          </p:nvSpPr>
          <p:spPr>
            <a:xfrm>
              <a:off x="6660798" y="4200373"/>
              <a:ext cx="265219" cy="235877"/>
            </a:xfrm>
            <a:custGeom>
              <a:avLst/>
              <a:gdLst/>
              <a:ahLst/>
              <a:cxnLst/>
              <a:rect l="l" t="t" r="r" b="b"/>
              <a:pathLst>
                <a:path w="6743" h="5997" extrusionOk="0">
                  <a:moveTo>
                    <a:pt x="6695" y="1"/>
                  </a:moveTo>
                  <a:lnTo>
                    <a:pt x="6523" y="183"/>
                  </a:lnTo>
                  <a:lnTo>
                    <a:pt x="6350" y="355"/>
                  </a:lnTo>
                  <a:lnTo>
                    <a:pt x="6168" y="518"/>
                  </a:lnTo>
                  <a:lnTo>
                    <a:pt x="5986" y="662"/>
                  </a:lnTo>
                  <a:lnTo>
                    <a:pt x="5804" y="796"/>
                  </a:lnTo>
                  <a:lnTo>
                    <a:pt x="5613" y="911"/>
                  </a:lnTo>
                  <a:lnTo>
                    <a:pt x="5421" y="1026"/>
                  </a:lnTo>
                  <a:lnTo>
                    <a:pt x="5230" y="1112"/>
                  </a:lnTo>
                  <a:lnTo>
                    <a:pt x="5029" y="1189"/>
                  </a:lnTo>
                  <a:lnTo>
                    <a:pt x="4827" y="1256"/>
                  </a:lnTo>
                  <a:lnTo>
                    <a:pt x="4617" y="1304"/>
                  </a:lnTo>
                  <a:lnTo>
                    <a:pt x="4406" y="1342"/>
                  </a:lnTo>
                  <a:lnTo>
                    <a:pt x="4195" y="1351"/>
                  </a:lnTo>
                  <a:lnTo>
                    <a:pt x="3985" y="1351"/>
                  </a:lnTo>
                  <a:lnTo>
                    <a:pt x="3764" y="1342"/>
                  </a:lnTo>
                  <a:lnTo>
                    <a:pt x="3544" y="1304"/>
                  </a:lnTo>
                  <a:lnTo>
                    <a:pt x="2663" y="2280"/>
                  </a:lnTo>
                  <a:lnTo>
                    <a:pt x="2280" y="2692"/>
                  </a:lnTo>
                  <a:lnTo>
                    <a:pt x="1906" y="3123"/>
                  </a:lnTo>
                  <a:lnTo>
                    <a:pt x="1628" y="3439"/>
                  </a:lnTo>
                  <a:lnTo>
                    <a:pt x="1341" y="3794"/>
                  </a:lnTo>
                  <a:lnTo>
                    <a:pt x="1034" y="4167"/>
                  </a:lnTo>
                  <a:lnTo>
                    <a:pt x="747" y="4531"/>
                  </a:lnTo>
                  <a:lnTo>
                    <a:pt x="479" y="4867"/>
                  </a:lnTo>
                  <a:lnTo>
                    <a:pt x="268" y="5164"/>
                  </a:lnTo>
                  <a:lnTo>
                    <a:pt x="115" y="5393"/>
                  </a:lnTo>
                  <a:lnTo>
                    <a:pt x="67" y="5470"/>
                  </a:lnTo>
                  <a:lnTo>
                    <a:pt x="38" y="5527"/>
                  </a:lnTo>
                  <a:lnTo>
                    <a:pt x="10" y="5662"/>
                  </a:lnTo>
                  <a:lnTo>
                    <a:pt x="0" y="5777"/>
                  </a:lnTo>
                  <a:lnTo>
                    <a:pt x="10" y="5824"/>
                  </a:lnTo>
                  <a:lnTo>
                    <a:pt x="19" y="5863"/>
                  </a:lnTo>
                  <a:lnTo>
                    <a:pt x="38" y="5901"/>
                  </a:lnTo>
                  <a:lnTo>
                    <a:pt x="57" y="5930"/>
                  </a:lnTo>
                  <a:lnTo>
                    <a:pt x="86" y="5958"/>
                  </a:lnTo>
                  <a:lnTo>
                    <a:pt x="115" y="5968"/>
                  </a:lnTo>
                  <a:lnTo>
                    <a:pt x="163" y="5987"/>
                  </a:lnTo>
                  <a:lnTo>
                    <a:pt x="201" y="5997"/>
                  </a:lnTo>
                  <a:lnTo>
                    <a:pt x="316" y="5987"/>
                  </a:lnTo>
                  <a:lnTo>
                    <a:pt x="441" y="5968"/>
                  </a:lnTo>
                  <a:lnTo>
                    <a:pt x="603" y="5920"/>
                  </a:lnTo>
                  <a:lnTo>
                    <a:pt x="785" y="5844"/>
                  </a:lnTo>
                  <a:lnTo>
                    <a:pt x="987" y="5757"/>
                  </a:lnTo>
                  <a:lnTo>
                    <a:pt x="1216" y="5642"/>
                  </a:lnTo>
                  <a:lnTo>
                    <a:pt x="1465" y="5499"/>
                  </a:lnTo>
                  <a:lnTo>
                    <a:pt x="1743" y="5336"/>
                  </a:lnTo>
                  <a:lnTo>
                    <a:pt x="2050" y="5154"/>
                  </a:lnTo>
                  <a:lnTo>
                    <a:pt x="2375" y="4953"/>
                  </a:lnTo>
                  <a:lnTo>
                    <a:pt x="2806" y="4665"/>
                  </a:lnTo>
                  <a:lnTo>
                    <a:pt x="3228" y="4359"/>
                  </a:lnTo>
                  <a:lnTo>
                    <a:pt x="3640" y="4062"/>
                  </a:lnTo>
                  <a:lnTo>
                    <a:pt x="4013" y="3765"/>
                  </a:lnTo>
                  <a:lnTo>
                    <a:pt x="4358" y="3497"/>
                  </a:lnTo>
                  <a:lnTo>
                    <a:pt x="4655" y="3248"/>
                  </a:lnTo>
                  <a:lnTo>
                    <a:pt x="5086" y="2884"/>
                  </a:lnTo>
                  <a:lnTo>
                    <a:pt x="5172" y="2798"/>
                  </a:lnTo>
                  <a:lnTo>
                    <a:pt x="5268" y="2664"/>
                  </a:lnTo>
                  <a:lnTo>
                    <a:pt x="5383" y="2501"/>
                  </a:lnTo>
                  <a:lnTo>
                    <a:pt x="5507" y="2300"/>
                  </a:lnTo>
                  <a:lnTo>
                    <a:pt x="5785" y="1830"/>
                  </a:lnTo>
                  <a:lnTo>
                    <a:pt x="6063" y="1332"/>
                  </a:lnTo>
                  <a:lnTo>
                    <a:pt x="6322" y="844"/>
                  </a:lnTo>
                  <a:lnTo>
                    <a:pt x="6542" y="422"/>
                  </a:lnTo>
                  <a:lnTo>
                    <a:pt x="6743" y="30"/>
                  </a:lnTo>
                  <a:lnTo>
                    <a:pt x="6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954;p26">
              <a:extLst>
                <a:ext uri="{FF2B5EF4-FFF2-40B4-BE49-F238E27FC236}">
                  <a16:creationId xmlns:a16="http://schemas.microsoft.com/office/drawing/2014/main" id="{A06156B9-89DA-B980-D497-224B34C14D8E}"/>
                </a:ext>
              </a:extLst>
            </p:cNvPr>
            <p:cNvSpPr/>
            <p:nvPr/>
          </p:nvSpPr>
          <p:spPr>
            <a:xfrm>
              <a:off x="7608607" y="1993179"/>
              <a:ext cx="739176" cy="1192404"/>
            </a:xfrm>
            <a:custGeom>
              <a:avLst/>
              <a:gdLst/>
              <a:ahLst/>
              <a:cxnLst/>
              <a:rect l="l" t="t" r="r" b="b"/>
              <a:pathLst>
                <a:path w="18793" h="30316" extrusionOk="0">
                  <a:moveTo>
                    <a:pt x="9310" y="1"/>
                  </a:moveTo>
                  <a:lnTo>
                    <a:pt x="9081" y="10"/>
                  </a:lnTo>
                  <a:lnTo>
                    <a:pt x="8870" y="20"/>
                  </a:lnTo>
                  <a:lnTo>
                    <a:pt x="8669" y="49"/>
                  </a:lnTo>
                  <a:lnTo>
                    <a:pt x="8496" y="68"/>
                  </a:lnTo>
                  <a:lnTo>
                    <a:pt x="8190" y="125"/>
                  </a:lnTo>
                  <a:lnTo>
                    <a:pt x="7960" y="183"/>
                  </a:lnTo>
                  <a:lnTo>
                    <a:pt x="7816" y="231"/>
                  </a:lnTo>
                  <a:lnTo>
                    <a:pt x="7768" y="250"/>
                  </a:lnTo>
                  <a:lnTo>
                    <a:pt x="7653" y="355"/>
                  </a:lnTo>
                  <a:lnTo>
                    <a:pt x="7500" y="460"/>
                  </a:lnTo>
                  <a:lnTo>
                    <a:pt x="7318" y="566"/>
                  </a:lnTo>
                  <a:lnTo>
                    <a:pt x="7117" y="681"/>
                  </a:lnTo>
                  <a:lnTo>
                    <a:pt x="6887" y="796"/>
                  </a:lnTo>
                  <a:lnTo>
                    <a:pt x="6629" y="901"/>
                  </a:lnTo>
                  <a:lnTo>
                    <a:pt x="6351" y="1016"/>
                  </a:lnTo>
                  <a:lnTo>
                    <a:pt x="6044" y="1121"/>
                  </a:lnTo>
                  <a:lnTo>
                    <a:pt x="5719" y="1227"/>
                  </a:lnTo>
                  <a:lnTo>
                    <a:pt x="5383" y="1322"/>
                  </a:lnTo>
                  <a:lnTo>
                    <a:pt x="5019" y="1418"/>
                  </a:lnTo>
                  <a:lnTo>
                    <a:pt x="4646" y="1504"/>
                  </a:lnTo>
                  <a:lnTo>
                    <a:pt x="4253" y="1581"/>
                  </a:lnTo>
                  <a:lnTo>
                    <a:pt x="3851" y="1658"/>
                  </a:lnTo>
                  <a:lnTo>
                    <a:pt x="3439" y="1715"/>
                  </a:lnTo>
                  <a:lnTo>
                    <a:pt x="3008" y="1773"/>
                  </a:lnTo>
                  <a:lnTo>
                    <a:pt x="2807" y="1801"/>
                  </a:lnTo>
                  <a:lnTo>
                    <a:pt x="2615" y="1849"/>
                  </a:lnTo>
                  <a:lnTo>
                    <a:pt x="2520" y="1878"/>
                  </a:lnTo>
                  <a:lnTo>
                    <a:pt x="2433" y="1907"/>
                  </a:lnTo>
                  <a:lnTo>
                    <a:pt x="2357" y="1955"/>
                  </a:lnTo>
                  <a:lnTo>
                    <a:pt x="2280" y="1993"/>
                  </a:lnTo>
                  <a:lnTo>
                    <a:pt x="2203" y="2041"/>
                  </a:lnTo>
                  <a:lnTo>
                    <a:pt x="2136" y="2098"/>
                  </a:lnTo>
                  <a:lnTo>
                    <a:pt x="2069" y="2156"/>
                  </a:lnTo>
                  <a:lnTo>
                    <a:pt x="2002" y="2223"/>
                  </a:lnTo>
                  <a:lnTo>
                    <a:pt x="1945" y="2299"/>
                  </a:lnTo>
                  <a:lnTo>
                    <a:pt x="1887" y="2376"/>
                  </a:lnTo>
                  <a:lnTo>
                    <a:pt x="1840" y="2462"/>
                  </a:lnTo>
                  <a:lnTo>
                    <a:pt x="1782" y="2548"/>
                  </a:lnTo>
                  <a:lnTo>
                    <a:pt x="1696" y="2759"/>
                  </a:lnTo>
                  <a:lnTo>
                    <a:pt x="1619" y="2989"/>
                  </a:lnTo>
                  <a:lnTo>
                    <a:pt x="1552" y="3248"/>
                  </a:lnTo>
                  <a:lnTo>
                    <a:pt x="1495" y="3545"/>
                  </a:lnTo>
                  <a:lnTo>
                    <a:pt x="1447" y="3861"/>
                  </a:lnTo>
                  <a:lnTo>
                    <a:pt x="1418" y="4225"/>
                  </a:lnTo>
                  <a:lnTo>
                    <a:pt x="1389" y="4617"/>
                  </a:lnTo>
                  <a:lnTo>
                    <a:pt x="1370" y="5048"/>
                  </a:lnTo>
                  <a:lnTo>
                    <a:pt x="1361" y="5527"/>
                  </a:lnTo>
                  <a:lnTo>
                    <a:pt x="1361" y="6035"/>
                  </a:lnTo>
                  <a:lnTo>
                    <a:pt x="1370" y="6590"/>
                  </a:lnTo>
                  <a:lnTo>
                    <a:pt x="1380" y="7184"/>
                  </a:lnTo>
                  <a:lnTo>
                    <a:pt x="1418" y="8516"/>
                  </a:lnTo>
                  <a:lnTo>
                    <a:pt x="1476" y="10039"/>
                  </a:lnTo>
                  <a:lnTo>
                    <a:pt x="1638" y="13697"/>
                  </a:lnTo>
                  <a:lnTo>
                    <a:pt x="1725" y="15862"/>
                  </a:lnTo>
                  <a:lnTo>
                    <a:pt x="1820" y="18266"/>
                  </a:lnTo>
                  <a:lnTo>
                    <a:pt x="1820" y="18716"/>
                  </a:lnTo>
                  <a:lnTo>
                    <a:pt x="1811" y="19157"/>
                  </a:lnTo>
                  <a:lnTo>
                    <a:pt x="1782" y="19598"/>
                  </a:lnTo>
                  <a:lnTo>
                    <a:pt x="1744" y="20029"/>
                  </a:lnTo>
                  <a:lnTo>
                    <a:pt x="1686" y="20469"/>
                  </a:lnTo>
                  <a:lnTo>
                    <a:pt x="1619" y="20900"/>
                  </a:lnTo>
                  <a:lnTo>
                    <a:pt x="1543" y="21322"/>
                  </a:lnTo>
                  <a:lnTo>
                    <a:pt x="1456" y="21743"/>
                  </a:lnTo>
                  <a:lnTo>
                    <a:pt x="1361" y="22164"/>
                  </a:lnTo>
                  <a:lnTo>
                    <a:pt x="1265" y="22586"/>
                  </a:lnTo>
                  <a:lnTo>
                    <a:pt x="1054" y="23410"/>
                  </a:lnTo>
                  <a:lnTo>
                    <a:pt x="614" y="24990"/>
                  </a:lnTo>
                  <a:lnTo>
                    <a:pt x="412" y="25747"/>
                  </a:lnTo>
                  <a:lnTo>
                    <a:pt x="326" y="26120"/>
                  </a:lnTo>
                  <a:lnTo>
                    <a:pt x="240" y="26484"/>
                  </a:lnTo>
                  <a:lnTo>
                    <a:pt x="173" y="26848"/>
                  </a:lnTo>
                  <a:lnTo>
                    <a:pt x="106" y="27203"/>
                  </a:lnTo>
                  <a:lnTo>
                    <a:pt x="58" y="27547"/>
                  </a:lnTo>
                  <a:lnTo>
                    <a:pt x="29" y="27883"/>
                  </a:lnTo>
                  <a:lnTo>
                    <a:pt x="10" y="28218"/>
                  </a:lnTo>
                  <a:lnTo>
                    <a:pt x="1" y="28544"/>
                  </a:lnTo>
                  <a:lnTo>
                    <a:pt x="20" y="28860"/>
                  </a:lnTo>
                  <a:lnTo>
                    <a:pt x="58" y="29166"/>
                  </a:lnTo>
                  <a:lnTo>
                    <a:pt x="77" y="29319"/>
                  </a:lnTo>
                  <a:lnTo>
                    <a:pt x="115" y="29463"/>
                  </a:lnTo>
                  <a:lnTo>
                    <a:pt x="154" y="29616"/>
                  </a:lnTo>
                  <a:lnTo>
                    <a:pt x="192" y="29760"/>
                  </a:lnTo>
                  <a:lnTo>
                    <a:pt x="240" y="29904"/>
                  </a:lnTo>
                  <a:lnTo>
                    <a:pt x="297" y="30047"/>
                  </a:lnTo>
                  <a:lnTo>
                    <a:pt x="355" y="30181"/>
                  </a:lnTo>
                  <a:lnTo>
                    <a:pt x="422" y="30315"/>
                  </a:lnTo>
                  <a:lnTo>
                    <a:pt x="15881" y="27394"/>
                  </a:lnTo>
                  <a:lnTo>
                    <a:pt x="16015" y="27318"/>
                  </a:lnTo>
                  <a:lnTo>
                    <a:pt x="16149" y="27222"/>
                  </a:lnTo>
                  <a:lnTo>
                    <a:pt x="16283" y="27107"/>
                  </a:lnTo>
                  <a:lnTo>
                    <a:pt x="16417" y="26973"/>
                  </a:lnTo>
                  <a:lnTo>
                    <a:pt x="16551" y="26819"/>
                  </a:lnTo>
                  <a:lnTo>
                    <a:pt x="16676" y="26647"/>
                  </a:lnTo>
                  <a:lnTo>
                    <a:pt x="16800" y="26465"/>
                  </a:lnTo>
                  <a:lnTo>
                    <a:pt x="16925" y="26254"/>
                  </a:lnTo>
                  <a:lnTo>
                    <a:pt x="17040" y="26034"/>
                  </a:lnTo>
                  <a:lnTo>
                    <a:pt x="17155" y="25804"/>
                  </a:lnTo>
                  <a:lnTo>
                    <a:pt x="17270" y="25555"/>
                  </a:lnTo>
                  <a:lnTo>
                    <a:pt x="17385" y="25287"/>
                  </a:lnTo>
                  <a:lnTo>
                    <a:pt x="17490" y="25000"/>
                  </a:lnTo>
                  <a:lnTo>
                    <a:pt x="17595" y="24712"/>
                  </a:lnTo>
                  <a:lnTo>
                    <a:pt x="17701" y="24406"/>
                  </a:lnTo>
                  <a:lnTo>
                    <a:pt x="17797" y="24080"/>
                  </a:lnTo>
                  <a:lnTo>
                    <a:pt x="17892" y="23745"/>
                  </a:lnTo>
                  <a:lnTo>
                    <a:pt x="17979" y="23410"/>
                  </a:lnTo>
                  <a:lnTo>
                    <a:pt x="18065" y="23046"/>
                  </a:lnTo>
                  <a:lnTo>
                    <a:pt x="18151" y="22682"/>
                  </a:lnTo>
                  <a:lnTo>
                    <a:pt x="18228" y="22308"/>
                  </a:lnTo>
                  <a:lnTo>
                    <a:pt x="18295" y="21925"/>
                  </a:lnTo>
                  <a:lnTo>
                    <a:pt x="18371" y="21523"/>
                  </a:lnTo>
                  <a:lnTo>
                    <a:pt x="18429" y="21120"/>
                  </a:lnTo>
                  <a:lnTo>
                    <a:pt x="18496" y="20709"/>
                  </a:lnTo>
                  <a:lnTo>
                    <a:pt x="18544" y="20287"/>
                  </a:lnTo>
                  <a:lnTo>
                    <a:pt x="18592" y="19866"/>
                  </a:lnTo>
                  <a:lnTo>
                    <a:pt x="18639" y="19425"/>
                  </a:lnTo>
                  <a:lnTo>
                    <a:pt x="18678" y="18985"/>
                  </a:lnTo>
                  <a:lnTo>
                    <a:pt x="18716" y="18544"/>
                  </a:lnTo>
                  <a:lnTo>
                    <a:pt x="18745" y="18094"/>
                  </a:lnTo>
                  <a:lnTo>
                    <a:pt x="18764" y="17634"/>
                  </a:lnTo>
                  <a:lnTo>
                    <a:pt x="18783" y="17174"/>
                  </a:lnTo>
                  <a:lnTo>
                    <a:pt x="18793" y="16715"/>
                  </a:lnTo>
                  <a:lnTo>
                    <a:pt x="18793" y="16245"/>
                  </a:lnTo>
                  <a:lnTo>
                    <a:pt x="18793" y="15776"/>
                  </a:lnTo>
                  <a:lnTo>
                    <a:pt x="18783" y="15307"/>
                  </a:lnTo>
                  <a:lnTo>
                    <a:pt x="18774" y="14837"/>
                  </a:lnTo>
                  <a:lnTo>
                    <a:pt x="18754" y="14368"/>
                  </a:lnTo>
                  <a:lnTo>
                    <a:pt x="18726" y="13889"/>
                  </a:lnTo>
                  <a:lnTo>
                    <a:pt x="18687" y="13420"/>
                  </a:lnTo>
                  <a:lnTo>
                    <a:pt x="18649" y="12941"/>
                  </a:lnTo>
                  <a:lnTo>
                    <a:pt x="18592" y="12471"/>
                  </a:lnTo>
                  <a:lnTo>
                    <a:pt x="18534" y="12002"/>
                  </a:lnTo>
                  <a:lnTo>
                    <a:pt x="18477" y="11533"/>
                  </a:lnTo>
                  <a:lnTo>
                    <a:pt x="18400" y="11063"/>
                  </a:lnTo>
                  <a:lnTo>
                    <a:pt x="18323" y="10594"/>
                  </a:lnTo>
                  <a:lnTo>
                    <a:pt x="18237" y="10134"/>
                  </a:lnTo>
                  <a:lnTo>
                    <a:pt x="18141" y="9684"/>
                  </a:lnTo>
                  <a:lnTo>
                    <a:pt x="18036" y="9234"/>
                  </a:lnTo>
                  <a:lnTo>
                    <a:pt x="17921" y="8784"/>
                  </a:lnTo>
                  <a:lnTo>
                    <a:pt x="17806" y="8343"/>
                  </a:lnTo>
                  <a:lnTo>
                    <a:pt x="17672" y="7903"/>
                  </a:lnTo>
                  <a:lnTo>
                    <a:pt x="17538" y="7481"/>
                  </a:lnTo>
                  <a:lnTo>
                    <a:pt x="17394" y="7060"/>
                  </a:lnTo>
                  <a:lnTo>
                    <a:pt x="17231" y="6638"/>
                  </a:lnTo>
                  <a:lnTo>
                    <a:pt x="17069" y="6236"/>
                  </a:lnTo>
                  <a:lnTo>
                    <a:pt x="16896" y="5834"/>
                  </a:lnTo>
                  <a:lnTo>
                    <a:pt x="16714" y="5451"/>
                  </a:lnTo>
                  <a:lnTo>
                    <a:pt x="16523" y="5068"/>
                  </a:lnTo>
                  <a:lnTo>
                    <a:pt x="16322" y="4704"/>
                  </a:lnTo>
                  <a:lnTo>
                    <a:pt x="16101" y="4349"/>
                  </a:lnTo>
                  <a:lnTo>
                    <a:pt x="15881" y="3995"/>
                  </a:lnTo>
                  <a:lnTo>
                    <a:pt x="15651" y="3660"/>
                  </a:lnTo>
                  <a:lnTo>
                    <a:pt x="15479" y="3430"/>
                  </a:lnTo>
                  <a:lnTo>
                    <a:pt x="15306" y="3209"/>
                  </a:lnTo>
                  <a:lnTo>
                    <a:pt x="15134" y="2999"/>
                  </a:lnTo>
                  <a:lnTo>
                    <a:pt x="14961" y="2798"/>
                  </a:lnTo>
                  <a:lnTo>
                    <a:pt x="14789" y="2596"/>
                  </a:lnTo>
                  <a:lnTo>
                    <a:pt x="14617" y="2414"/>
                  </a:lnTo>
                  <a:lnTo>
                    <a:pt x="14444" y="2232"/>
                  </a:lnTo>
                  <a:lnTo>
                    <a:pt x="14272" y="2070"/>
                  </a:lnTo>
                  <a:lnTo>
                    <a:pt x="14099" y="1907"/>
                  </a:lnTo>
                  <a:lnTo>
                    <a:pt x="13927" y="1754"/>
                  </a:lnTo>
                  <a:lnTo>
                    <a:pt x="13745" y="1610"/>
                  </a:lnTo>
                  <a:lnTo>
                    <a:pt x="13573" y="1476"/>
                  </a:lnTo>
                  <a:lnTo>
                    <a:pt x="13228" y="1227"/>
                  </a:lnTo>
                  <a:lnTo>
                    <a:pt x="12893" y="1006"/>
                  </a:lnTo>
                  <a:lnTo>
                    <a:pt x="12548" y="805"/>
                  </a:lnTo>
                  <a:lnTo>
                    <a:pt x="12213" y="633"/>
                  </a:lnTo>
                  <a:lnTo>
                    <a:pt x="11887" y="489"/>
                  </a:lnTo>
                  <a:lnTo>
                    <a:pt x="11561" y="365"/>
                  </a:lnTo>
                  <a:lnTo>
                    <a:pt x="11245" y="259"/>
                  </a:lnTo>
                  <a:lnTo>
                    <a:pt x="10939" y="183"/>
                  </a:lnTo>
                  <a:lnTo>
                    <a:pt x="10642" y="116"/>
                  </a:lnTo>
                  <a:lnTo>
                    <a:pt x="10345" y="68"/>
                  </a:lnTo>
                  <a:lnTo>
                    <a:pt x="10067" y="29"/>
                  </a:lnTo>
                  <a:lnTo>
                    <a:pt x="9799" y="10"/>
                  </a:lnTo>
                  <a:lnTo>
                    <a:pt x="9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955;p26">
              <a:extLst>
                <a:ext uri="{FF2B5EF4-FFF2-40B4-BE49-F238E27FC236}">
                  <a16:creationId xmlns:a16="http://schemas.microsoft.com/office/drawing/2014/main" id="{1CF3176D-07BA-BD20-7682-1025CF7021B8}"/>
                </a:ext>
              </a:extLst>
            </p:cNvPr>
            <p:cNvSpPr/>
            <p:nvPr/>
          </p:nvSpPr>
          <p:spPr>
            <a:xfrm>
              <a:off x="7525342" y="3053669"/>
              <a:ext cx="716599" cy="360561"/>
            </a:xfrm>
            <a:custGeom>
              <a:avLst/>
              <a:gdLst/>
              <a:ahLst/>
              <a:cxnLst/>
              <a:rect l="l" t="t" r="r" b="b"/>
              <a:pathLst>
                <a:path w="18219" h="9167" extrusionOk="0">
                  <a:moveTo>
                    <a:pt x="1265" y="0"/>
                  </a:moveTo>
                  <a:lnTo>
                    <a:pt x="1208" y="163"/>
                  </a:lnTo>
                  <a:lnTo>
                    <a:pt x="1141" y="355"/>
                  </a:lnTo>
                  <a:lnTo>
                    <a:pt x="1016" y="805"/>
                  </a:lnTo>
                  <a:lnTo>
                    <a:pt x="882" y="1341"/>
                  </a:lnTo>
                  <a:lnTo>
                    <a:pt x="748" y="1954"/>
                  </a:lnTo>
                  <a:lnTo>
                    <a:pt x="623" y="2615"/>
                  </a:lnTo>
                  <a:lnTo>
                    <a:pt x="489" y="3314"/>
                  </a:lnTo>
                  <a:lnTo>
                    <a:pt x="374" y="4033"/>
                  </a:lnTo>
                  <a:lnTo>
                    <a:pt x="269" y="4770"/>
                  </a:lnTo>
                  <a:lnTo>
                    <a:pt x="173" y="5498"/>
                  </a:lnTo>
                  <a:lnTo>
                    <a:pt x="97" y="6207"/>
                  </a:lnTo>
                  <a:lnTo>
                    <a:pt x="39" y="6877"/>
                  </a:lnTo>
                  <a:lnTo>
                    <a:pt x="10" y="7490"/>
                  </a:lnTo>
                  <a:lnTo>
                    <a:pt x="1" y="7778"/>
                  </a:lnTo>
                  <a:lnTo>
                    <a:pt x="1" y="8046"/>
                  </a:lnTo>
                  <a:lnTo>
                    <a:pt x="10" y="8295"/>
                  </a:lnTo>
                  <a:lnTo>
                    <a:pt x="29" y="8525"/>
                  </a:lnTo>
                  <a:lnTo>
                    <a:pt x="49" y="8726"/>
                  </a:lnTo>
                  <a:lnTo>
                    <a:pt x="77" y="8898"/>
                  </a:lnTo>
                  <a:lnTo>
                    <a:pt x="125" y="9051"/>
                  </a:lnTo>
                  <a:lnTo>
                    <a:pt x="173" y="9166"/>
                  </a:lnTo>
                  <a:lnTo>
                    <a:pt x="10795" y="7318"/>
                  </a:lnTo>
                  <a:lnTo>
                    <a:pt x="11130" y="7251"/>
                  </a:lnTo>
                  <a:lnTo>
                    <a:pt x="11466" y="7174"/>
                  </a:lnTo>
                  <a:lnTo>
                    <a:pt x="11801" y="7078"/>
                  </a:lnTo>
                  <a:lnTo>
                    <a:pt x="12127" y="6983"/>
                  </a:lnTo>
                  <a:lnTo>
                    <a:pt x="12452" y="6868"/>
                  </a:lnTo>
                  <a:lnTo>
                    <a:pt x="12768" y="6743"/>
                  </a:lnTo>
                  <a:lnTo>
                    <a:pt x="13084" y="6609"/>
                  </a:lnTo>
                  <a:lnTo>
                    <a:pt x="13391" y="6456"/>
                  </a:lnTo>
                  <a:lnTo>
                    <a:pt x="13688" y="6303"/>
                  </a:lnTo>
                  <a:lnTo>
                    <a:pt x="13985" y="6130"/>
                  </a:lnTo>
                  <a:lnTo>
                    <a:pt x="14263" y="5958"/>
                  </a:lnTo>
                  <a:lnTo>
                    <a:pt x="14550" y="5766"/>
                  </a:lnTo>
                  <a:lnTo>
                    <a:pt x="14818" y="5575"/>
                  </a:lnTo>
                  <a:lnTo>
                    <a:pt x="15086" y="5364"/>
                  </a:lnTo>
                  <a:lnTo>
                    <a:pt x="15335" y="5144"/>
                  </a:lnTo>
                  <a:lnTo>
                    <a:pt x="15584" y="4923"/>
                  </a:lnTo>
                  <a:lnTo>
                    <a:pt x="15824" y="4693"/>
                  </a:lnTo>
                  <a:lnTo>
                    <a:pt x="16054" y="4444"/>
                  </a:lnTo>
                  <a:lnTo>
                    <a:pt x="16274" y="4195"/>
                  </a:lnTo>
                  <a:lnTo>
                    <a:pt x="16494" y="3937"/>
                  </a:lnTo>
                  <a:lnTo>
                    <a:pt x="16695" y="3669"/>
                  </a:lnTo>
                  <a:lnTo>
                    <a:pt x="16887" y="3400"/>
                  </a:lnTo>
                  <a:lnTo>
                    <a:pt x="17069" y="3113"/>
                  </a:lnTo>
                  <a:lnTo>
                    <a:pt x="17241" y="2826"/>
                  </a:lnTo>
                  <a:lnTo>
                    <a:pt x="17404" y="2529"/>
                  </a:lnTo>
                  <a:lnTo>
                    <a:pt x="17548" y="2222"/>
                  </a:lnTo>
                  <a:lnTo>
                    <a:pt x="17691" y="1916"/>
                  </a:lnTo>
                  <a:lnTo>
                    <a:pt x="17816" y="1600"/>
                  </a:lnTo>
                  <a:lnTo>
                    <a:pt x="17931" y="1284"/>
                  </a:lnTo>
                  <a:lnTo>
                    <a:pt x="18036" y="948"/>
                  </a:lnTo>
                  <a:lnTo>
                    <a:pt x="18123" y="623"/>
                  </a:lnTo>
                  <a:lnTo>
                    <a:pt x="18199" y="278"/>
                  </a:lnTo>
                  <a:lnTo>
                    <a:pt x="18218" y="211"/>
                  </a:lnTo>
                  <a:lnTo>
                    <a:pt x="17749" y="182"/>
                  </a:lnTo>
                  <a:lnTo>
                    <a:pt x="17136" y="163"/>
                  </a:lnTo>
                  <a:lnTo>
                    <a:pt x="15575" y="125"/>
                  </a:lnTo>
                  <a:lnTo>
                    <a:pt x="13611" y="86"/>
                  </a:lnTo>
                  <a:lnTo>
                    <a:pt x="11351" y="58"/>
                  </a:lnTo>
                  <a:lnTo>
                    <a:pt x="8889" y="29"/>
                  </a:lnTo>
                  <a:lnTo>
                    <a:pt x="6322" y="10"/>
                  </a:lnTo>
                  <a:lnTo>
                    <a:pt x="3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956;p26">
              <a:extLst>
                <a:ext uri="{FF2B5EF4-FFF2-40B4-BE49-F238E27FC236}">
                  <a16:creationId xmlns:a16="http://schemas.microsoft.com/office/drawing/2014/main" id="{4BF70872-3A95-A7F5-662D-4D6EFB3808D7}"/>
                </a:ext>
              </a:extLst>
            </p:cNvPr>
            <p:cNvSpPr/>
            <p:nvPr/>
          </p:nvSpPr>
          <p:spPr>
            <a:xfrm>
              <a:off x="7773602" y="1679393"/>
              <a:ext cx="218925" cy="431399"/>
            </a:xfrm>
            <a:custGeom>
              <a:avLst/>
              <a:gdLst/>
              <a:ahLst/>
              <a:cxnLst/>
              <a:rect l="l" t="t" r="r" b="b"/>
              <a:pathLst>
                <a:path w="5566" h="10968" extrusionOk="0">
                  <a:moveTo>
                    <a:pt x="2204" y="0"/>
                  </a:moveTo>
                  <a:lnTo>
                    <a:pt x="1" y="3314"/>
                  </a:lnTo>
                  <a:lnTo>
                    <a:pt x="96" y="3669"/>
                  </a:lnTo>
                  <a:lnTo>
                    <a:pt x="173" y="4004"/>
                  </a:lnTo>
                  <a:lnTo>
                    <a:pt x="250" y="4339"/>
                  </a:lnTo>
                  <a:lnTo>
                    <a:pt x="317" y="4665"/>
                  </a:lnTo>
                  <a:lnTo>
                    <a:pt x="374" y="4981"/>
                  </a:lnTo>
                  <a:lnTo>
                    <a:pt x="422" y="5297"/>
                  </a:lnTo>
                  <a:lnTo>
                    <a:pt x="499" y="5881"/>
                  </a:lnTo>
                  <a:lnTo>
                    <a:pt x="556" y="6437"/>
                  </a:lnTo>
                  <a:lnTo>
                    <a:pt x="585" y="6954"/>
                  </a:lnTo>
                  <a:lnTo>
                    <a:pt x="595" y="7433"/>
                  </a:lnTo>
                  <a:lnTo>
                    <a:pt x="595" y="7864"/>
                  </a:lnTo>
                  <a:lnTo>
                    <a:pt x="575" y="8247"/>
                  </a:lnTo>
                  <a:lnTo>
                    <a:pt x="556" y="8592"/>
                  </a:lnTo>
                  <a:lnTo>
                    <a:pt x="528" y="8889"/>
                  </a:lnTo>
                  <a:lnTo>
                    <a:pt x="499" y="9128"/>
                  </a:lnTo>
                  <a:lnTo>
                    <a:pt x="441" y="9463"/>
                  </a:lnTo>
                  <a:lnTo>
                    <a:pt x="413" y="9578"/>
                  </a:lnTo>
                  <a:lnTo>
                    <a:pt x="413" y="9770"/>
                  </a:lnTo>
                  <a:lnTo>
                    <a:pt x="422" y="9952"/>
                  </a:lnTo>
                  <a:lnTo>
                    <a:pt x="451" y="10115"/>
                  </a:lnTo>
                  <a:lnTo>
                    <a:pt x="489" y="10258"/>
                  </a:lnTo>
                  <a:lnTo>
                    <a:pt x="528" y="10392"/>
                  </a:lnTo>
                  <a:lnTo>
                    <a:pt x="585" y="10507"/>
                  </a:lnTo>
                  <a:lnTo>
                    <a:pt x="652" y="10603"/>
                  </a:lnTo>
                  <a:lnTo>
                    <a:pt x="729" y="10699"/>
                  </a:lnTo>
                  <a:lnTo>
                    <a:pt x="815" y="10766"/>
                  </a:lnTo>
                  <a:lnTo>
                    <a:pt x="911" y="10833"/>
                  </a:lnTo>
                  <a:lnTo>
                    <a:pt x="1006" y="10881"/>
                  </a:lnTo>
                  <a:lnTo>
                    <a:pt x="1112" y="10919"/>
                  </a:lnTo>
                  <a:lnTo>
                    <a:pt x="1227" y="10948"/>
                  </a:lnTo>
                  <a:lnTo>
                    <a:pt x="1351" y="10958"/>
                  </a:lnTo>
                  <a:lnTo>
                    <a:pt x="1476" y="10967"/>
                  </a:lnTo>
                  <a:lnTo>
                    <a:pt x="1610" y="10958"/>
                  </a:lnTo>
                  <a:lnTo>
                    <a:pt x="1744" y="10948"/>
                  </a:lnTo>
                  <a:lnTo>
                    <a:pt x="1888" y="10919"/>
                  </a:lnTo>
                  <a:lnTo>
                    <a:pt x="2031" y="10890"/>
                  </a:lnTo>
                  <a:lnTo>
                    <a:pt x="2175" y="10852"/>
                  </a:lnTo>
                  <a:lnTo>
                    <a:pt x="2328" y="10804"/>
                  </a:lnTo>
                  <a:lnTo>
                    <a:pt x="2481" y="10747"/>
                  </a:lnTo>
                  <a:lnTo>
                    <a:pt x="2788" y="10622"/>
                  </a:lnTo>
                  <a:lnTo>
                    <a:pt x="3094" y="10469"/>
                  </a:lnTo>
                  <a:lnTo>
                    <a:pt x="3401" y="10297"/>
                  </a:lnTo>
                  <a:lnTo>
                    <a:pt x="3707" y="10105"/>
                  </a:lnTo>
                  <a:lnTo>
                    <a:pt x="3995" y="9904"/>
                  </a:lnTo>
                  <a:lnTo>
                    <a:pt x="4177" y="9770"/>
                  </a:lnTo>
                  <a:lnTo>
                    <a:pt x="4349" y="9636"/>
                  </a:lnTo>
                  <a:lnTo>
                    <a:pt x="4512" y="9492"/>
                  </a:lnTo>
                  <a:lnTo>
                    <a:pt x="4656" y="9348"/>
                  </a:lnTo>
                  <a:lnTo>
                    <a:pt x="4799" y="9205"/>
                  </a:lnTo>
                  <a:lnTo>
                    <a:pt x="4924" y="9071"/>
                  </a:lnTo>
                  <a:lnTo>
                    <a:pt x="5154" y="8802"/>
                  </a:lnTo>
                  <a:lnTo>
                    <a:pt x="5336" y="8573"/>
                  </a:lnTo>
                  <a:lnTo>
                    <a:pt x="5460" y="8391"/>
                  </a:lnTo>
                  <a:lnTo>
                    <a:pt x="5566" y="8237"/>
                  </a:lnTo>
                  <a:lnTo>
                    <a:pt x="5336" y="7998"/>
                  </a:lnTo>
                  <a:lnTo>
                    <a:pt x="5115" y="7739"/>
                  </a:lnTo>
                  <a:lnTo>
                    <a:pt x="4895" y="7471"/>
                  </a:lnTo>
                  <a:lnTo>
                    <a:pt x="4694" y="7184"/>
                  </a:lnTo>
                  <a:lnTo>
                    <a:pt x="4502" y="6887"/>
                  </a:lnTo>
                  <a:lnTo>
                    <a:pt x="4311" y="6571"/>
                  </a:lnTo>
                  <a:lnTo>
                    <a:pt x="4138" y="6255"/>
                  </a:lnTo>
                  <a:lnTo>
                    <a:pt x="3966" y="5919"/>
                  </a:lnTo>
                  <a:lnTo>
                    <a:pt x="3813" y="5584"/>
                  </a:lnTo>
                  <a:lnTo>
                    <a:pt x="3660" y="5249"/>
                  </a:lnTo>
                  <a:lnTo>
                    <a:pt x="3516" y="4904"/>
                  </a:lnTo>
                  <a:lnTo>
                    <a:pt x="3382" y="4559"/>
                  </a:lnTo>
                  <a:lnTo>
                    <a:pt x="3257" y="4215"/>
                  </a:lnTo>
                  <a:lnTo>
                    <a:pt x="3142" y="3879"/>
                  </a:lnTo>
                  <a:lnTo>
                    <a:pt x="3037" y="3544"/>
                  </a:lnTo>
                  <a:lnTo>
                    <a:pt x="2932" y="3209"/>
                  </a:lnTo>
                  <a:lnTo>
                    <a:pt x="2750" y="2567"/>
                  </a:lnTo>
                  <a:lnTo>
                    <a:pt x="2596" y="1964"/>
                  </a:lnTo>
                  <a:lnTo>
                    <a:pt x="2472" y="1427"/>
                  </a:lnTo>
                  <a:lnTo>
                    <a:pt x="2376" y="948"/>
                  </a:lnTo>
                  <a:lnTo>
                    <a:pt x="2299" y="556"/>
                  </a:lnTo>
                  <a:lnTo>
                    <a:pt x="2242" y="259"/>
                  </a:lnTo>
                  <a:lnTo>
                    <a:pt x="2204"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957;p26">
              <a:extLst>
                <a:ext uri="{FF2B5EF4-FFF2-40B4-BE49-F238E27FC236}">
                  <a16:creationId xmlns:a16="http://schemas.microsoft.com/office/drawing/2014/main" id="{98149429-177B-9628-7E0F-1ABEF319AA31}"/>
                </a:ext>
              </a:extLst>
            </p:cNvPr>
            <p:cNvSpPr/>
            <p:nvPr/>
          </p:nvSpPr>
          <p:spPr>
            <a:xfrm>
              <a:off x="7603337" y="1639826"/>
              <a:ext cx="309350" cy="325516"/>
            </a:xfrm>
            <a:custGeom>
              <a:avLst/>
              <a:gdLst/>
              <a:ahLst/>
              <a:cxnLst/>
              <a:rect l="l" t="t" r="r" b="b"/>
              <a:pathLst>
                <a:path w="7865" h="8276" extrusionOk="0">
                  <a:moveTo>
                    <a:pt x="6169" y="0"/>
                  </a:moveTo>
                  <a:lnTo>
                    <a:pt x="6015" y="29"/>
                  </a:lnTo>
                  <a:lnTo>
                    <a:pt x="5853" y="58"/>
                  </a:lnTo>
                  <a:lnTo>
                    <a:pt x="5517" y="154"/>
                  </a:lnTo>
                  <a:lnTo>
                    <a:pt x="5335" y="192"/>
                  </a:lnTo>
                  <a:lnTo>
                    <a:pt x="5153" y="230"/>
                  </a:lnTo>
                  <a:lnTo>
                    <a:pt x="4962" y="259"/>
                  </a:lnTo>
                  <a:lnTo>
                    <a:pt x="4761" y="278"/>
                  </a:lnTo>
                  <a:lnTo>
                    <a:pt x="4358" y="297"/>
                  </a:lnTo>
                  <a:lnTo>
                    <a:pt x="3947" y="326"/>
                  </a:lnTo>
                  <a:lnTo>
                    <a:pt x="3535" y="364"/>
                  </a:lnTo>
                  <a:lnTo>
                    <a:pt x="3123" y="412"/>
                  </a:lnTo>
                  <a:lnTo>
                    <a:pt x="2721" y="470"/>
                  </a:lnTo>
                  <a:lnTo>
                    <a:pt x="2328" y="527"/>
                  </a:lnTo>
                  <a:lnTo>
                    <a:pt x="1590" y="652"/>
                  </a:lnTo>
                  <a:lnTo>
                    <a:pt x="949" y="767"/>
                  </a:lnTo>
                  <a:lnTo>
                    <a:pt x="451" y="872"/>
                  </a:lnTo>
                  <a:lnTo>
                    <a:pt x="0" y="968"/>
                  </a:lnTo>
                  <a:lnTo>
                    <a:pt x="144" y="1408"/>
                  </a:lnTo>
                  <a:lnTo>
                    <a:pt x="508" y="2510"/>
                  </a:lnTo>
                  <a:lnTo>
                    <a:pt x="738" y="3190"/>
                  </a:lnTo>
                  <a:lnTo>
                    <a:pt x="997" y="3908"/>
                  </a:lnTo>
                  <a:lnTo>
                    <a:pt x="1265" y="4617"/>
                  </a:lnTo>
                  <a:lnTo>
                    <a:pt x="1533" y="5268"/>
                  </a:lnTo>
                  <a:lnTo>
                    <a:pt x="1638" y="5508"/>
                  </a:lnTo>
                  <a:lnTo>
                    <a:pt x="1763" y="5757"/>
                  </a:lnTo>
                  <a:lnTo>
                    <a:pt x="1916" y="5996"/>
                  </a:lnTo>
                  <a:lnTo>
                    <a:pt x="2079" y="6255"/>
                  </a:lnTo>
                  <a:lnTo>
                    <a:pt x="2261" y="6494"/>
                  </a:lnTo>
                  <a:lnTo>
                    <a:pt x="2452" y="6743"/>
                  </a:lnTo>
                  <a:lnTo>
                    <a:pt x="2654" y="6983"/>
                  </a:lnTo>
                  <a:lnTo>
                    <a:pt x="2874" y="7203"/>
                  </a:lnTo>
                  <a:lnTo>
                    <a:pt x="3094" y="7414"/>
                  </a:lnTo>
                  <a:lnTo>
                    <a:pt x="3324" y="7615"/>
                  </a:lnTo>
                  <a:lnTo>
                    <a:pt x="3563" y="7787"/>
                  </a:lnTo>
                  <a:lnTo>
                    <a:pt x="3803" y="7941"/>
                  </a:lnTo>
                  <a:lnTo>
                    <a:pt x="3927" y="8008"/>
                  </a:lnTo>
                  <a:lnTo>
                    <a:pt x="4052" y="8075"/>
                  </a:lnTo>
                  <a:lnTo>
                    <a:pt x="4176" y="8123"/>
                  </a:lnTo>
                  <a:lnTo>
                    <a:pt x="4291" y="8171"/>
                  </a:lnTo>
                  <a:lnTo>
                    <a:pt x="4416" y="8209"/>
                  </a:lnTo>
                  <a:lnTo>
                    <a:pt x="4540" y="8238"/>
                  </a:lnTo>
                  <a:lnTo>
                    <a:pt x="4665" y="8257"/>
                  </a:lnTo>
                  <a:lnTo>
                    <a:pt x="4780" y="8276"/>
                  </a:lnTo>
                  <a:lnTo>
                    <a:pt x="4943" y="8276"/>
                  </a:lnTo>
                  <a:lnTo>
                    <a:pt x="5106" y="8257"/>
                  </a:lnTo>
                  <a:lnTo>
                    <a:pt x="5259" y="8218"/>
                  </a:lnTo>
                  <a:lnTo>
                    <a:pt x="5412" y="8171"/>
                  </a:lnTo>
                  <a:lnTo>
                    <a:pt x="5556" y="8113"/>
                  </a:lnTo>
                  <a:lnTo>
                    <a:pt x="5709" y="8036"/>
                  </a:lnTo>
                  <a:lnTo>
                    <a:pt x="5843" y="7950"/>
                  </a:lnTo>
                  <a:lnTo>
                    <a:pt x="5987" y="7855"/>
                  </a:lnTo>
                  <a:lnTo>
                    <a:pt x="6111" y="7749"/>
                  </a:lnTo>
                  <a:lnTo>
                    <a:pt x="6236" y="7634"/>
                  </a:lnTo>
                  <a:lnTo>
                    <a:pt x="6360" y="7519"/>
                  </a:lnTo>
                  <a:lnTo>
                    <a:pt x="6475" y="7395"/>
                  </a:lnTo>
                  <a:lnTo>
                    <a:pt x="6581" y="7280"/>
                  </a:lnTo>
                  <a:lnTo>
                    <a:pt x="6676" y="7155"/>
                  </a:lnTo>
                  <a:lnTo>
                    <a:pt x="6849" y="6906"/>
                  </a:lnTo>
                  <a:lnTo>
                    <a:pt x="7021" y="6629"/>
                  </a:lnTo>
                  <a:lnTo>
                    <a:pt x="7174" y="6360"/>
                  </a:lnTo>
                  <a:lnTo>
                    <a:pt x="7308" y="6083"/>
                  </a:lnTo>
                  <a:lnTo>
                    <a:pt x="7423" y="5814"/>
                  </a:lnTo>
                  <a:lnTo>
                    <a:pt x="7529" y="5556"/>
                  </a:lnTo>
                  <a:lnTo>
                    <a:pt x="7615" y="5288"/>
                  </a:lnTo>
                  <a:lnTo>
                    <a:pt x="7682" y="5029"/>
                  </a:lnTo>
                  <a:lnTo>
                    <a:pt x="7749" y="4780"/>
                  </a:lnTo>
                  <a:lnTo>
                    <a:pt x="7787" y="4531"/>
                  </a:lnTo>
                  <a:lnTo>
                    <a:pt x="7826" y="4282"/>
                  </a:lnTo>
                  <a:lnTo>
                    <a:pt x="7845" y="4042"/>
                  </a:lnTo>
                  <a:lnTo>
                    <a:pt x="7854" y="3813"/>
                  </a:lnTo>
                  <a:lnTo>
                    <a:pt x="7864" y="3583"/>
                  </a:lnTo>
                  <a:lnTo>
                    <a:pt x="7854" y="3372"/>
                  </a:lnTo>
                  <a:lnTo>
                    <a:pt x="7845" y="3161"/>
                  </a:lnTo>
                  <a:lnTo>
                    <a:pt x="7826" y="2960"/>
                  </a:lnTo>
                  <a:lnTo>
                    <a:pt x="7797" y="2759"/>
                  </a:lnTo>
                  <a:lnTo>
                    <a:pt x="7768" y="2577"/>
                  </a:lnTo>
                  <a:lnTo>
                    <a:pt x="7701" y="2242"/>
                  </a:lnTo>
                  <a:lnTo>
                    <a:pt x="7625" y="1945"/>
                  </a:lnTo>
                  <a:lnTo>
                    <a:pt x="7548" y="1686"/>
                  </a:lnTo>
                  <a:lnTo>
                    <a:pt x="7471" y="1485"/>
                  </a:lnTo>
                  <a:lnTo>
                    <a:pt x="7404" y="1341"/>
                  </a:lnTo>
                  <a:lnTo>
                    <a:pt x="7347" y="1217"/>
                  </a:lnTo>
                  <a:lnTo>
                    <a:pt x="7270" y="987"/>
                  </a:lnTo>
                  <a:lnTo>
                    <a:pt x="7194" y="776"/>
                  </a:lnTo>
                  <a:lnTo>
                    <a:pt x="7136" y="661"/>
                  </a:lnTo>
                  <a:lnTo>
                    <a:pt x="7079" y="546"/>
                  </a:lnTo>
                  <a:lnTo>
                    <a:pt x="7031" y="451"/>
                  </a:lnTo>
                  <a:lnTo>
                    <a:pt x="6964" y="364"/>
                  </a:lnTo>
                  <a:lnTo>
                    <a:pt x="6906" y="288"/>
                  </a:lnTo>
                  <a:lnTo>
                    <a:pt x="6849" y="221"/>
                  </a:lnTo>
                  <a:lnTo>
                    <a:pt x="6782" y="173"/>
                  </a:lnTo>
                  <a:lnTo>
                    <a:pt x="6724" y="125"/>
                  </a:lnTo>
                  <a:lnTo>
                    <a:pt x="6657" y="87"/>
                  </a:lnTo>
                  <a:lnTo>
                    <a:pt x="6590" y="48"/>
                  </a:lnTo>
                  <a:lnTo>
                    <a:pt x="6523" y="29"/>
                  </a:lnTo>
                  <a:lnTo>
                    <a:pt x="6456" y="10"/>
                  </a:lnTo>
                  <a:lnTo>
                    <a:pt x="6389"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958;p26">
              <a:extLst>
                <a:ext uri="{FF2B5EF4-FFF2-40B4-BE49-F238E27FC236}">
                  <a16:creationId xmlns:a16="http://schemas.microsoft.com/office/drawing/2014/main" id="{8CDBE660-78AA-E77E-2097-FCC596BFF15A}"/>
                </a:ext>
              </a:extLst>
            </p:cNvPr>
            <p:cNvSpPr/>
            <p:nvPr/>
          </p:nvSpPr>
          <p:spPr>
            <a:xfrm>
              <a:off x="7868902" y="1648479"/>
              <a:ext cx="64112" cy="110052"/>
            </a:xfrm>
            <a:custGeom>
              <a:avLst/>
              <a:gdLst/>
              <a:ahLst/>
              <a:cxnLst/>
              <a:rect l="l" t="t" r="r" b="b"/>
              <a:pathLst>
                <a:path w="1630" h="2798" extrusionOk="0">
                  <a:moveTo>
                    <a:pt x="624" y="1"/>
                  </a:moveTo>
                  <a:lnTo>
                    <a:pt x="547" y="10"/>
                  </a:lnTo>
                  <a:lnTo>
                    <a:pt x="470" y="29"/>
                  </a:lnTo>
                  <a:lnTo>
                    <a:pt x="394" y="68"/>
                  </a:lnTo>
                  <a:lnTo>
                    <a:pt x="327" y="116"/>
                  </a:lnTo>
                  <a:lnTo>
                    <a:pt x="269" y="173"/>
                  </a:lnTo>
                  <a:lnTo>
                    <a:pt x="212" y="240"/>
                  </a:lnTo>
                  <a:lnTo>
                    <a:pt x="164" y="326"/>
                  </a:lnTo>
                  <a:lnTo>
                    <a:pt x="116" y="422"/>
                  </a:lnTo>
                  <a:lnTo>
                    <a:pt x="78" y="518"/>
                  </a:lnTo>
                  <a:lnTo>
                    <a:pt x="49" y="623"/>
                  </a:lnTo>
                  <a:lnTo>
                    <a:pt x="20" y="738"/>
                  </a:lnTo>
                  <a:lnTo>
                    <a:pt x="11" y="863"/>
                  </a:lnTo>
                  <a:lnTo>
                    <a:pt x="1" y="997"/>
                  </a:lnTo>
                  <a:lnTo>
                    <a:pt x="1" y="1121"/>
                  </a:lnTo>
                  <a:lnTo>
                    <a:pt x="1" y="1265"/>
                  </a:lnTo>
                  <a:lnTo>
                    <a:pt x="20" y="1399"/>
                  </a:lnTo>
                  <a:lnTo>
                    <a:pt x="39" y="1543"/>
                  </a:lnTo>
                  <a:lnTo>
                    <a:pt x="68" y="1686"/>
                  </a:lnTo>
                  <a:lnTo>
                    <a:pt x="106" y="1821"/>
                  </a:lnTo>
                  <a:lnTo>
                    <a:pt x="154" y="1955"/>
                  </a:lnTo>
                  <a:lnTo>
                    <a:pt x="202" y="2079"/>
                  </a:lnTo>
                  <a:lnTo>
                    <a:pt x="260" y="2194"/>
                  </a:lnTo>
                  <a:lnTo>
                    <a:pt x="327" y="2299"/>
                  </a:lnTo>
                  <a:lnTo>
                    <a:pt x="384" y="2395"/>
                  </a:lnTo>
                  <a:lnTo>
                    <a:pt x="461" y="2491"/>
                  </a:lnTo>
                  <a:lnTo>
                    <a:pt x="528" y="2568"/>
                  </a:lnTo>
                  <a:lnTo>
                    <a:pt x="604" y="2635"/>
                  </a:lnTo>
                  <a:lnTo>
                    <a:pt x="681" y="2692"/>
                  </a:lnTo>
                  <a:lnTo>
                    <a:pt x="758" y="2740"/>
                  </a:lnTo>
                  <a:lnTo>
                    <a:pt x="844" y="2769"/>
                  </a:lnTo>
                  <a:lnTo>
                    <a:pt x="920" y="2798"/>
                  </a:lnTo>
                  <a:lnTo>
                    <a:pt x="997" y="2798"/>
                  </a:lnTo>
                  <a:lnTo>
                    <a:pt x="1083" y="2788"/>
                  </a:lnTo>
                  <a:lnTo>
                    <a:pt x="1160" y="2769"/>
                  </a:lnTo>
                  <a:lnTo>
                    <a:pt x="1237" y="2731"/>
                  </a:lnTo>
                  <a:lnTo>
                    <a:pt x="1304" y="2683"/>
                  </a:lnTo>
                  <a:lnTo>
                    <a:pt x="1361" y="2625"/>
                  </a:lnTo>
                  <a:lnTo>
                    <a:pt x="1419" y="2549"/>
                  </a:lnTo>
                  <a:lnTo>
                    <a:pt x="1466" y="2472"/>
                  </a:lnTo>
                  <a:lnTo>
                    <a:pt x="1514" y="2376"/>
                  </a:lnTo>
                  <a:lnTo>
                    <a:pt x="1553" y="2280"/>
                  </a:lnTo>
                  <a:lnTo>
                    <a:pt x="1581" y="2175"/>
                  </a:lnTo>
                  <a:lnTo>
                    <a:pt x="1601" y="2050"/>
                  </a:lnTo>
                  <a:lnTo>
                    <a:pt x="1620" y="1936"/>
                  </a:lnTo>
                  <a:lnTo>
                    <a:pt x="1629" y="1801"/>
                  </a:lnTo>
                  <a:lnTo>
                    <a:pt x="1629" y="1667"/>
                  </a:lnTo>
                  <a:lnTo>
                    <a:pt x="1629" y="1533"/>
                  </a:lnTo>
                  <a:lnTo>
                    <a:pt x="1610" y="1390"/>
                  </a:lnTo>
                  <a:lnTo>
                    <a:pt x="1591" y="1246"/>
                  </a:lnTo>
                  <a:lnTo>
                    <a:pt x="1553" y="1112"/>
                  </a:lnTo>
                  <a:lnTo>
                    <a:pt x="1514" y="968"/>
                  </a:lnTo>
                  <a:lnTo>
                    <a:pt x="1476" y="844"/>
                  </a:lnTo>
                  <a:lnTo>
                    <a:pt x="1419" y="719"/>
                  </a:lnTo>
                  <a:lnTo>
                    <a:pt x="1371" y="604"/>
                  </a:lnTo>
                  <a:lnTo>
                    <a:pt x="1304" y="499"/>
                  </a:lnTo>
                  <a:lnTo>
                    <a:pt x="1237" y="393"/>
                  </a:lnTo>
                  <a:lnTo>
                    <a:pt x="1169" y="307"/>
                  </a:lnTo>
                  <a:lnTo>
                    <a:pt x="1102" y="231"/>
                  </a:lnTo>
                  <a:lnTo>
                    <a:pt x="1026" y="164"/>
                  </a:lnTo>
                  <a:lnTo>
                    <a:pt x="949" y="106"/>
                  </a:lnTo>
                  <a:lnTo>
                    <a:pt x="873" y="58"/>
                  </a:lnTo>
                  <a:lnTo>
                    <a:pt x="786" y="20"/>
                  </a:lnTo>
                  <a:lnTo>
                    <a:pt x="710"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959;p26">
              <a:extLst>
                <a:ext uri="{FF2B5EF4-FFF2-40B4-BE49-F238E27FC236}">
                  <a16:creationId xmlns:a16="http://schemas.microsoft.com/office/drawing/2014/main" id="{4D5908FE-73C2-31E8-C3A2-6B4D617E2877}"/>
                </a:ext>
              </a:extLst>
            </p:cNvPr>
            <p:cNvSpPr/>
            <p:nvPr/>
          </p:nvSpPr>
          <p:spPr>
            <a:xfrm>
              <a:off x="7730652" y="1771311"/>
              <a:ext cx="42243" cy="79884"/>
            </a:xfrm>
            <a:custGeom>
              <a:avLst/>
              <a:gdLst/>
              <a:ahLst/>
              <a:cxnLst/>
              <a:rect l="l" t="t" r="r" b="b"/>
              <a:pathLst>
                <a:path w="1074" h="2031" extrusionOk="0">
                  <a:moveTo>
                    <a:pt x="1" y="0"/>
                  </a:moveTo>
                  <a:lnTo>
                    <a:pt x="77" y="211"/>
                  </a:lnTo>
                  <a:lnTo>
                    <a:pt x="144" y="422"/>
                  </a:lnTo>
                  <a:lnTo>
                    <a:pt x="192" y="632"/>
                  </a:lnTo>
                  <a:lnTo>
                    <a:pt x="231" y="843"/>
                  </a:lnTo>
                  <a:lnTo>
                    <a:pt x="259" y="1063"/>
                  </a:lnTo>
                  <a:lnTo>
                    <a:pt x="269" y="1274"/>
                  </a:lnTo>
                  <a:lnTo>
                    <a:pt x="279" y="1494"/>
                  </a:lnTo>
                  <a:lnTo>
                    <a:pt x="269" y="1705"/>
                  </a:lnTo>
                  <a:lnTo>
                    <a:pt x="298" y="1791"/>
                  </a:lnTo>
                  <a:lnTo>
                    <a:pt x="336" y="1868"/>
                  </a:lnTo>
                  <a:lnTo>
                    <a:pt x="394" y="1935"/>
                  </a:lnTo>
                  <a:lnTo>
                    <a:pt x="461" y="1983"/>
                  </a:lnTo>
                  <a:lnTo>
                    <a:pt x="537" y="2021"/>
                  </a:lnTo>
                  <a:lnTo>
                    <a:pt x="623" y="2031"/>
                  </a:lnTo>
                  <a:lnTo>
                    <a:pt x="710" y="2031"/>
                  </a:lnTo>
                  <a:lnTo>
                    <a:pt x="796" y="2012"/>
                  </a:lnTo>
                  <a:lnTo>
                    <a:pt x="882" y="1973"/>
                  </a:lnTo>
                  <a:lnTo>
                    <a:pt x="959" y="1916"/>
                  </a:lnTo>
                  <a:lnTo>
                    <a:pt x="1016" y="1849"/>
                  </a:lnTo>
                  <a:lnTo>
                    <a:pt x="1054" y="1772"/>
                  </a:lnTo>
                  <a:lnTo>
                    <a:pt x="1074" y="1686"/>
                  </a:lnTo>
                  <a:lnTo>
                    <a:pt x="1074" y="1590"/>
                  </a:lnTo>
                  <a:lnTo>
                    <a:pt x="1054" y="1504"/>
                  </a:lnTo>
                  <a:lnTo>
                    <a:pt x="1016" y="1418"/>
                  </a:lnTo>
                  <a:lnTo>
                    <a:pt x="1" y="0"/>
                  </a:lnTo>
                  <a:close/>
                </a:path>
              </a:pathLst>
            </a:custGeom>
            <a:solidFill>
              <a:srgbClr val="FF6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960;p26">
              <a:extLst>
                <a:ext uri="{FF2B5EF4-FFF2-40B4-BE49-F238E27FC236}">
                  <a16:creationId xmlns:a16="http://schemas.microsoft.com/office/drawing/2014/main" id="{B502EC4C-CD5C-364C-9764-BA1362DC0E99}"/>
                </a:ext>
              </a:extLst>
            </p:cNvPr>
            <p:cNvSpPr/>
            <p:nvPr/>
          </p:nvSpPr>
          <p:spPr>
            <a:xfrm>
              <a:off x="7484280" y="1425864"/>
              <a:ext cx="326656" cy="355644"/>
            </a:xfrm>
            <a:custGeom>
              <a:avLst/>
              <a:gdLst/>
              <a:ahLst/>
              <a:cxnLst/>
              <a:rect l="l" t="t" r="r" b="b"/>
              <a:pathLst>
                <a:path w="8305" h="9042" extrusionOk="0">
                  <a:moveTo>
                    <a:pt x="4502" y="0"/>
                  </a:moveTo>
                  <a:lnTo>
                    <a:pt x="4225" y="29"/>
                  </a:lnTo>
                  <a:lnTo>
                    <a:pt x="3937" y="58"/>
                  </a:lnTo>
                  <a:lnTo>
                    <a:pt x="3640" y="115"/>
                  </a:lnTo>
                  <a:lnTo>
                    <a:pt x="3487" y="153"/>
                  </a:lnTo>
                  <a:lnTo>
                    <a:pt x="3343" y="192"/>
                  </a:lnTo>
                  <a:lnTo>
                    <a:pt x="3200" y="249"/>
                  </a:lnTo>
                  <a:lnTo>
                    <a:pt x="3056" y="307"/>
                  </a:lnTo>
                  <a:lnTo>
                    <a:pt x="2912" y="374"/>
                  </a:lnTo>
                  <a:lnTo>
                    <a:pt x="2769" y="450"/>
                  </a:lnTo>
                  <a:lnTo>
                    <a:pt x="2635" y="527"/>
                  </a:lnTo>
                  <a:lnTo>
                    <a:pt x="2501" y="623"/>
                  </a:lnTo>
                  <a:lnTo>
                    <a:pt x="2367" y="718"/>
                  </a:lnTo>
                  <a:lnTo>
                    <a:pt x="2232" y="824"/>
                  </a:lnTo>
                  <a:lnTo>
                    <a:pt x="2108" y="929"/>
                  </a:lnTo>
                  <a:lnTo>
                    <a:pt x="1983" y="1044"/>
                  </a:lnTo>
                  <a:lnTo>
                    <a:pt x="1859" y="1159"/>
                  </a:lnTo>
                  <a:lnTo>
                    <a:pt x="1734" y="1284"/>
                  </a:lnTo>
                  <a:lnTo>
                    <a:pt x="1504" y="1552"/>
                  </a:lnTo>
                  <a:lnTo>
                    <a:pt x="1284" y="1839"/>
                  </a:lnTo>
                  <a:lnTo>
                    <a:pt x="1083" y="2136"/>
                  </a:lnTo>
                  <a:lnTo>
                    <a:pt x="892" y="2452"/>
                  </a:lnTo>
                  <a:lnTo>
                    <a:pt x="719" y="2787"/>
                  </a:lnTo>
                  <a:lnTo>
                    <a:pt x="566" y="3123"/>
                  </a:lnTo>
                  <a:lnTo>
                    <a:pt x="422" y="3467"/>
                  </a:lnTo>
                  <a:lnTo>
                    <a:pt x="298" y="3822"/>
                  </a:lnTo>
                  <a:lnTo>
                    <a:pt x="202" y="4176"/>
                  </a:lnTo>
                  <a:lnTo>
                    <a:pt x="116" y="4531"/>
                  </a:lnTo>
                  <a:lnTo>
                    <a:pt x="58" y="4894"/>
                  </a:lnTo>
                  <a:lnTo>
                    <a:pt x="10" y="5249"/>
                  </a:lnTo>
                  <a:lnTo>
                    <a:pt x="1" y="5603"/>
                  </a:lnTo>
                  <a:lnTo>
                    <a:pt x="1" y="5776"/>
                  </a:lnTo>
                  <a:lnTo>
                    <a:pt x="1" y="5948"/>
                  </a:lnTo>
                  <a:lnTo>
                    <a:pt x="10" y="6120"/>
                  </a:lnTo>
                  <a:lnTo>
                    <a:pt x="29" y="6283"/>
                  </a:lnTo>
                  <a:lnTo>
                    <a:pt x="58" y="6446"/>
                  </a:lnTo>
                  <a:lnTo>
                    <a:pt x="87" y="6609"/>
                  </a:lnTo>
                  <a:lnTo>
                    <a:pt x="125" y="6772"/>
                  </a:lnTo>
                  <a:lnTo>
                    <a:pt x="173" y="6925"/>
                  </a:lnTo>
                  <a:lnTo>
                    <a:pt x="221" y="7078"/>
                  </a:lnTo>
                  <a:lnTo>
                    <a:pt x="279" y="7222"/>
                  </a:lnTo>
                  <a:lnTo>
                    <a:pt x="346" y="7366"/>
                  </a:lnTo>
                  <a:lnTo>
                    <a:pt x="413" y="7509"/>
                  </a:lnTo>
                  <a:lnTo>
                    <a:pt x="499" y="7643"/>
                  </a:lnTo>
                  <a:lnTo>
                    <a:pt x="585" y="7778"/>
                  </a:lnTo>
                  <a:lnTo>
                    <a:pt x="671" y="7902"/>
                  </a:lnTo>
                  <a:lnTo>
                    <a:pt x="777" y="8017"/>
                  </a:lnTo>
                  <a:lnTo>
                    <a:pt x="882" y="8132"/>
                  </a:lnTo>
                  <a:lnTo>
                    <a:pt x="1006" y="8237"/>
                  </a:lnTo>
                  <a:lnTo>
                    <a:pt x="1131" y="8343"/>
                  </a:lnTo>
                  <a:lnTo>
                    <a:pt x="1255" y="8438"/>
                  </a:lnTo>
                  <a:lnTo>
                    <a:pt x="1399" y="8525"/>
                  </a:lnTo>
                  <a:lnTo>
                    <a:pt x="1552" y="8601"/>
                  </a:lnTo>
                  <a:lnTo>
                    <a:pt x="1706" y="8678"/>
                  </a:lnTo>
                  <a:lnTo>
                    <a:pt x="1868" y="8745"/>
                  </a:lnTo>
                  <a:lnTo>
                    <a:pt x="2041" y="8802"/>
                  </a:lnTo>
                  <a:lnTo>
                    <a:pt x="2204" y="8860"/>
                  </a:lnTo>
                  <a:lnTo>
                    <a:pt x="2367" y="8908"/>
                  </a:lnTo>
                  <a:lnTo>
                    <a:pt x="2529" y="8946"/>
                  </a:lnTo>
                  <a:lnTo>
                    <a:pt x="2692" y="8975"/>
                  </a:lnTo>
                  <a:lnTo>
                    <a:pt x="2855" y="9004"/>
                  </a:lnTo>
                  <a:lnTo>
                    <a:pt x="3008" y="9023"/>
                  </a:lnTo>
                  <a:lnTo>
                    <a:pt x="3162" y="9032"/>
                  </a:lnTo>
                  <a:lnTo>
                    <a:pt x="3315" y="9042"/>
                  </a:lnTo>
                  <a:lnTo>
                    <a:pt x="3621" y="9042"/>
                  </a:lnTo>
                  <a:lnTo>
                    <a:pt x="3765" y="9032"/>
                  </a:lnTo>
                  <a:lnTo>
                    <a:pt x="4052" y="8994"/>
                  </a:lnTo>
                  <a:lnTo>
                    <a:pt x="4330" y="8936"/>
                  </a:lnTo>
                  <a:lnTo>
                    <a:pt x="4598" y="8860"/>
                  </a:lnTo>
                  <a:lnTo>
                    <a:pt x="4857" y="8754"/>
                  </a:lnTo>
                  <a:lnTo>
                    <a:pt x="5115" y="8640"/>
                  </a:lnTo>
                  <a:lnTo>
                    <a:pt x="5355" y="8505"/>
                  </a:lnTo>
                  <a:lnTo>
                    <a:pt x="5594" y="8362"/>
                  </a:lnTo>
                  <a:lnTo>
                    <a:pt x="5824" y="8189"/>
                  </a:lnTo>
                  <a:lnTo>
                    <a:pt x="6035" y="8007"/>
                  </a:lnTo>
                  <a:lnTo>
                    <a:pt x="6246" y="7816"/>
                  </a:lnTo>
                  <a:lnTo>
                    <a:pt x="6447" y="7605"/>
                  </a:lnTo>
                  <a:lnTo>
                    <a:pt x="6638" y="7394"/>
                  </a:lnTo>
                  <a:lnTo>
                    <a:pt x="6811" y="7165"/>
                  </a:lnTo>
                  <a:lnTo>
                    <a:pt x="6983" y="6925"/>
                  </a:lnTo>
                  <a:lnTo>
                    <a:pt x="7146" y="6676"/>
                  </a:lnTo>
                  <a:lnTo>
                    <a:pt x="7299" y="6417"/>
                  </a:lnTo>
                  <a:lnTo>
                    <a:pt x="7443" y="6149"/>
                  </a:lnTo>
                  <a:lnTo>
                    <a:pt x="7577" y="5881"/>
                  </a:lnTo>
                  <a:lnTo>
                    <a:pt x="7702" y="5613"/>
                  </a:lnTo>
                  <a:lnTo>
                    <a:pt x="7807" y="5335"/>
                  </a:lnTo>
                  <a:lnTo>
                    <a:pt x="7912" y="5048"/>
                  </a:lnTo>
                  <a:lnTo>
                    <a:pt x="8008" y="4770"/>
                  </a:lnTo>
                  <a:lnTo>
                    <a:pt x="8085" y="4483"/>
                  </a:lnTo>
                  <a:lnTo>
                    <a:pt x="8161" y="4195"/>
                  </a:lnTo>
                  <a:lnTo>
                    <a:pt x="8219" y="3908"/>
                  </a:lnTo>
                  <a:lnTo>
                    <a:pt x="8276" y="3630"/>
                  </a:lnTo>
                  <a:lnTo>
                    <a:pt x="8295" y="3458"/>
                  </a:lnTo>
                  <a:lnTo>
                    <a:pt x="8305" y="3285"/>
                  </a:lnTo>
                  <a:lnTo>
                    <a:pt x="8305" y="3103"/>
                  </a:lnTo>
                  <a:lnTo>
                    <a:pt x="8286" y="2921"/>
                  </a:lnTo>
                  <a:lnTo>
                    <a:pt x="8267" y="2749"/>
                  </a:lnTo>
                  <a:lnTo>
                    <a:pt x="8228" y="2567"/>
                  </a:lnTo>
                  <a:lnTo>
                    <a:pt x="8180" y="2395"/>
                  </a:lnTo>
                  <a:lnTo>
                    <a:pt x="8123" y="2213"/>
                  </a:lnTo>
                  <a:lnTo>
                    <a:pt x="8056" y="2040"/>
                  </a:lnTo>
                  <a:lnTo>
                    <a:pt x="7970" y="1868"/>
                  </a:lnTo>
                  <a:lnTo>
                    <a:pt x="7884" y="1705"/>
                  </a:lnTo>
                  <a:lnTo>
                    <a:pt x="7778" y="1542"/>
                  </a:lnTo>
                  <a:lnTo>
                    <a:pt x="7673" y="1379"/>
                  </a:lnTo>
                  <a:lnTo>
                    <a:pt x="7548" y="1226"/>
                  </a:lnTo>
                  <a:lnTo>
                    <a:pt x="7414" y="1073"/>
                  </a:lnTo>
                  <a:lnTo>
                    <a:pt x="7271" y="939"/>
                  </a:lnTo>
                  <a:lnTo>
                    <a:pt x="7117" y="805"/>
                  </a:lnTo>
                  <a:lnTo>
                    <a:pt x="6954" y="680"/>
                  </a:lnTo>
                  <a:lnTo>
                    <a:pt x="6772" y="556"/>
                  </a:lnTo>
                  <a:lnTo>
                    <a:pt x="6590" y="450"/>
                  </a:lnTo>
                  <a:lnTo>
                    <a:pt x="6399" y="354"/>
                  </a:lnTo>
                  <a:lnTo>
                    <a:pt x="6198" y="268"/>
                  </a:lnTo>
                  <a:lnTo>
                    <a:pt x="5977" y="192"/>
                  </a:lnTo>
                  <a:lnTo>
                    <a:pt x="5757" y="125"/>
                  </a:lnTo>
                  <a:lnTo>
                    <a:pt x="5527" y="77"/>
                  </a:lnTo>
                  <a:lnTo>
                    <a:pt x="5278" y="38"/>
                  </a:lnTo>
                  <a:lnTo>
                    <a:pt x="5029" y="10"/>
                  </a:lnTo>
                  <a:lnTo>
                    <a:pt x="47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961;p26">
              <a:extLst>
                <a:ext uri="{FF2B5EF4-FFF2-40B4-BE49-F238E27FC236}">
                  <a16:creationId xmlns:a16="http://schemas.microsoft.com/office/drawing/2014/main" id="{CDB3942E-5A3D-408C-D443-3DAE618E984F}"/>
                </a:ext>
              </a:extLst>
            </p:cNvPr>
            <p:cNvSpPr/>
            <p:nvPr/>
          </p:nvSpPr>
          <p:spPr>
            <a:xfrm>
              <a:off x="7748352" y="1861340"/>
              <a:ext cx="54672" cy="30168"/>
            </a:xfrm>
            <a:custGeom>
              <a:avLst/>
              <a:gdLst/>
              <a:ahLst/>
              <a:cxnLst/>
              <a:rect l="l" t="t" r="r" b="b"/>
              <a:pathLst>
                <a:path w="1390" h="767" extrusionOk="0">
                  <a:moveTo>
                    <a:pt x="796" y="0"/>
                  </a:moveTo>
                  <a:lnTo>
                    <a:pt x="700" y="10"/>
                  </a:lnTo>
                  <a:lnTo>
                    <a:pt x="595" y="29"/>
                  </a:lnTo>
                  <a:lnTo>
                    <a:pt x="489" y="58"/>
                  </a:lnTo>
                  <a:lnTo>
                    <a:pt x="394" y="115"/>
                  </a:lnTo>
                  <a:lnTo>
                    <a:pt x="298" y="173"/>
                  </a:lnTo>
                  <a:lnTo>
                    <a:pt x="221" y="249"/>
                  </a:lnTo>
                  <a:lnTo>
                    <a:pt x="145" y="326"/>
                  </a:lnTo>
                  <a:lnTo>
                    <a:pt x="87" y="422"/>
                  </a:lnTo>
                  <a:lnTo>
                    <a:pt x="39" y="518"/>
                  </a:lnTo>
                  <a:lnTo>
                    <a:pt x="1" y="633"/>
                  </a:lnTo>
                  <a:lnTo>
                    <a:pt x="1" y="671"/>
                  </a:lnTo>
                  <a:lnTo>
                    <a:pt x="20" y="709"/>
                  </a:lnTo>
                  <a:lnTo>
                    <a:pt x="49" y="747"/>
                  </a:lnTo>
                  <a:lnTo>
                    <a:pt x="87" y="767"/>
                  </a:lnTo>
                  <a:lnTo>
                    <a:pt x="116" y="767"/>
                  </a:lnTo>
                  <a:lnTo>
                    <a:pt x="145" y="757"/>
                  </a:lnTo>
                  <a:lnTo>
                    <a:pt x="183" y="747"/>
                  </a:lnTo>
                  <a:lnTo>
                    <a:pt x="202" y="719"/>
                  </a:lnTo>
                  <a:lnTo>
                    <a:pt x="221" y="680"/>
                  </a:lnTo>
                  <a:lnTo>
                    <a:pt x="250" y="604"/>
                  </a:lnTo>
                  <a:lnTo>
                    <a:pt x="279" y="527"/>
                  </a:lnTo>
                  <a:lnTo>
                    <a:pt x="327" y="460"/>
                  </a:lnTo>
                  <a:lnTo>
                    <a:pt x="375" y="403"/>
                  </a:lnTo>
                  <a:lnTo>
                    <a:pt x="442" y="345"/>
                  </a:lnTo>
                  <a:lnTo>
                    <a:pt x="499" y="307"/>
                  </a:lnTo>
                  <a:lnTo>
                    <a:pt x="576" y="269"/>
                  </a:lnTo>
                  <a:lnTo>
                    <a:pt x="652" y="240"/>
                  </a:lnTo>
                  <a:lnTo>
                    <a:pt x="729" y="230"/>
                  </a:lnTo>
                  <a:lnTo>
                    <a:pt x="806" y="221"/>
                  </a:lnTo>
                  <a:lnTo>
                    <a:pt x="873" y="230"/>
                  </a:lnTo>
                  <a:lnTo>
                    <a:pt x="949" y="240"/>
                  </a:lnTo>
                  <a:lnTo>
                    <a:pt x="1016" y="259"/>
                  </a:lnTo>
                  <a:lnTo>
                    <a:pt x="1083" y="288"/>
                  </a:lnTo>
                  <a:lnTo>
                    <a:pt x="1150" y="326"/>
                  </a:lnTo>
                  <a:lnTo>
                    <a:pt x="1208" y="374"/>
                  </a:lnTo>
                  <a:lnTo>
                    <a:pt x="1246" y="393"/>
                  </a:lnTo>
                  <a:lnTo>
                    <a:pt x="1284" y="403"/>
                  </a:lnTo>
                  <a:lnTo>
                    <a:pt x="1323" y="393"/>
                  </a:lnTo>
                  <a:lnTo>
                    <a:pt x="1361" y="364"/>
                  </a:lnTo>
                  <a:lnTo>
                    <a:pt x="1380" y="326"/>
                  </a:lnTo>
                  <a:lnTo>
                    <a:pt x="1390" y="288"/>
                  </a:lnTo>
                  <a:lnTo>
                    <a:pt x="1380" y="240"/>
                  </a:lnTo>
                  <a:lnTo>
                    <a:pt x="1351" y="211"/>
                  </a:lnTo>
                  <a:lnTo>
                    <a:pt x="1275" y="144"/>
                  </a:lnTo>
                  <a:lnTo>
                    <a:pt x="1189" y="96"/>
                  </a:lnTo>
                  <a:lnTo>
                    <a:pt x="1093" y="48"/>
                  </a:lnTo>
                  <a:lnTo>
                    <a:pt x="997" y="20"/>
                  </a:lnTo>
                  <a:lnTo>
                    <a:pt x="901" y="10"/>
                  </a:lnTo>
                  <a:lnTo>
                    <a:pt x="796"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962;p26">
              <a:extLst>
                <a:ext uri="{FF2B5EF4-FFF2-40B4-BE49-F238E27FC236}">
                  <a16:creationId xmlns:a16="http://schemas.microsoft.com/office/drawing/2014/main" id="{63F5C463-4918-C2A0-2E1D-66649880B0D1}"/>
                </a:ext>
              </a:extLst>
            </p:cNvPr>
            <p:cNvSpPr/>
            <p:nvPr/>
          </p:nvSpPr>
          <p:spPr>
            <a:xfrm>
              <a:off x="7754763" y="1746060"/>
              <a:ext cx="51290" cy="29027"/>
            </a:xfrm>
            <a:custGeom>
              <a:avLst/>
              <a:gdLst/>
              <a:ahLst/>
              <a:cxnLst/>
              <a:rect l="l" t="t" r="r" b="b"/>
              <a:pathLst>
                <a:path w="1304" h="738" extrusionOk="0">
                  <a:moveTo>
                    <a:pt x="1198" y="0"/>
                  </a:moveTo>
                  <a:lnTo>
                    <a:pt x="1160" y="10"/>
                  </a:lnTo>
                  <a:lnTo>
                    <a:pt x="1121" y="29"/>
                  </a:lnTo>
                  <a:lnTo>
                    <a:pt x="1093" y="58"/>
                  </a:lnTo>
                  <a:lnTo>
                    <a:pt x="1007" y="192"/>
                  </a:lnTo>
                  <a:lnTo>
                    <a:pt x="911" y="297"/>
                  </a:lnTo>
                  <a:lnTo>
                    <a:pt x="815" y="384"/>
                  </a:lnTo>
                  <a:lnTo>
                    <a:pt x="757" y="412"/>
                  </a:lnTo>
                  <a:lnTo>
                    <a:pt x="700" y="441"/>
                  </a:lnTo>
                  <a:lnTo>
                    <a:pt x="643" y="470"/>
                  </a:lnTo>
                  <a:lnTo>
                    <a:pt x="575" y="489"/>
                  </a:lnTo>
                  <a:lnTo>
                    <a:pt x="441" y="508"/>
                  </a:lnTo>
                  <a:lnTo>
                    <a:pt x="298" y="508"/>
                  </a:lnTo>
                  <a:lnTo>
                    <a:pt x="135" y="489"/>
                  </a:lnTo>
                  <a:lnTo>
                    <a:pt x="87" y="489"/>
                  </a:lnTo>
                  <a:lnTo>
                    <a:pt x="49" y="508"/>
                  </a:lnTo>
                  <a:lnTo>
                    <a:pt x="20" y="537"/>
                  </a:lnTo>
                  <a:lnTo>
                    <a:pt x="1" y="585"/>
                  </a:lnTo>
                  <a:lnTo>
                    <a:pt x="1" y="623"/>
                  </a:lnTo>
                  <a:lnTo>
                    <a:pt x="20" y="661"/>
                  </a:lnTo>
                  <a:lnTo>
                    <a:pt x="58" y="700"/>
                  </a:lnTo>
                  <a:lnTo>
                    <a:pt x="97" y="709"/>
                  </a:lnTo>
                  <a:lnTo>
                    <a:pt x="231" y="728"/>
                  </a:lnTo>
                  <a:lnTo>
                    <a:pt x="355" y="738"/>
                  </a:lnTo>
                  <a:lnTo>
                    <a:pt x="499" y="728"/>
                  </a:lnTo>
                  <a:lnTo>
                    <a:pt x="643" y="700"/>
                  </a:lnTo>
                  <a:lnTo>
                    <a:pt x="767" y="652"/>
                  </a:lnTo>
                  <a:lnTo>
                    <a:pt x="892" y="594"/>
                  </a:lnTo>
                  <a:lnTo>
                    <a:pt x="1007" y="518"/>
                  </a:lnTo>
                  <a:lnTo>
                    <a:pt x="1102" y="412"/>
                  </a:lnTo>
                  <a:lnTo>
                    <a:pt x="1198" y="29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963;p26">
              <a:extLst>
                <a:ext uri="{FF2B5EF4-FFF2-40B4-BE49-F238E27FC236}">
                  <a16:creationId xmlns:a16="http://schemas.microsoft.com/office/drawing/2014/main" id="{A4EFD71C-BB73-EEED-8A35-62CF4EFFC803}"/>
                </a:ext>
              </a:extLst>
            </p:cNvPr>
            <p:cNvSpPr/>
            <p:nvPr/>
          </p:nvSpPr>
          <p:spPr>
            <a:xfrm>
              <a:off x="7744222" y="1708027"/>
              <a:ext cx="46373" cy="40316"/>
            </a:xfrm>
            <a:custGeom>
              <a:avLst/>
              <a:gdLst/>
              <a:ahLst/>
              <a:cxnLst/>
              <a:rect l="l" t="t" r="r" b="b"/>
              <a:pathLst>
                <a:path w="1179" h="1025" extrusionOk="0">
                  <a:moveTo>
                    <a:pt x="1035" y="0"/>
                  </a:moveTo>
                  <a:lnTo>
                    <a:pt x="997" y="19"/>
                  </a:lnTo>
                  <a:lnTo>
                    <a:pt x="39" y="833"/>
                  </a:lnTo>
                  <a:lnTo>
                    <a:pt x="10" y="862"/>
                  </a:lnTo>
                  <a:lnTo>
                    <a:pt x="1" y="910"/>
                  </a:lnTo>
                  <a:lnTo>
                    <a:pt x="1" y="948"/>
                  </a:lnTo>
                  <a:lnTo>
                    <a:pt x="29" y="987"/>
                  </a:lnTo>
                  <a:lnTo>
                    <a:pt x="68" y="1015"/>
                  </a:lnTo>
                  <a:lnTo>
                    <a:pt x="106" y="1025"/>
                  </a:lnTo>
                  <a:lnTo>
                    <a:pt x="144" y="1025"/>
                  </a:lnTo>
                  <a:lnTo>
                    <a:pt x="183" y="1006"/>
                  </a:lnTo>
                  <a:lnTo>
                    <a:pt x="1140" y="192"/>
                  </a:lnTo>
                  <a:lnTo>
                    <a:pt x="1169" y="163"/>
                  </a:lnTo>
                  <a:lnTo>
                    <a:pt x="1179" y="115"/>
                  </a:lnTo>
                  <a:lnTo>
                    <a:pt x="1179" y="77"/>
                  </a:lnTo>
                  <a:lnTo>
                    <a:pt x="1160" y="38"/>
                  </a:lnTo>
                  <a:lnTo>
                    <a:pt x="1121" y="10"/>
                  </a:lnTo>
                  <a:lnTo>
                    <a:pt x="1083"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964;p26">
              <a:extLst>
                <a:ext uri="{FF2B5EF4-FFF2-40B4-BE49-F238E27FC236}">
                  <a16:creationId xmlns:a16="http://schemas.microsoft.com/office/drawing/2014/main" id="{EA6F0553-1A9A-A485-8731-083185EA26D6}"/>
                </a:ext>
              </a:extLst>
            </p:cNvPr>
            <p:cNvSpPr/>
            <p:nvPr/>
          </p:nvSpPr>
          <p:spPr>
            <a:xfrm>
              <a:off x="7671891" y="1787122"/>
              <a:ext cx="51290" cy="29067"/>
            </a:xfrm>
            <a:custGeom>
              <a:avLst/>
              <a:gdLst/>
              <a:ahLst/>
              <a:cxnLst/>
              <a:rect l="l" t="t" r="r" b="b"/>
              <a:pathLst>
                <a:path w="1304" h="739" extrusionOk="0">
                  <a:moveTo>
                    <a:pt x="1198" y="0"/>
                  </a:moveTo>
                  <a:lnTo>
                    <a:pt x="1160" y="10"/>
                  </a:lnTo>
                  <a:lnTo>
                    <a:pt x="1121" y="29"/>
                  </a:lnTo>
                  <a:lnTo>
                    <a:pt x="1093" y="58"/>
                  </a:lnTo>
                  <a:lnTo>
                    <a:pt x="1006" y="192"/>
                  </a:lnTo>
                  <a:lnTo>
                    <a:pt x="911" y="297"/>
                  </a:lnTo>
                  <a:lnTo>
                    <a:pt x="815" y="384"/>
                  </a:lnTo>
                  <a:lnTo>
                    <a:pt x="757" y="412"/>
                  </a:lnTo>
                  <a:lnTo>
                    <a:pt x="700" y="441"/>
                  </a:lnTo>
                  <a:lnTo>
                    <a:pt x="642" y="470"/>
                  </a:lnTo>
                  <a:lnTo>
                    <a:pt x="575" y="489"/>
                  </a:lnTo>
                  <a:lnTo>
                    <a:pt x="441" y="508"/>
                  </a:lnTo>
                  <a:lnTo>
                    <a:pt x="298" y="508"/>
                  </a:lnTo>
                  <a:lnTo>
                    <a:pt x="135" y="489"/>
                  </a:lnTo>
                  <a:lnTo>
                    <a:pt x="87" y="499"/>
                  </a:lnTo>
                  <a:lnTo>
                    <a:pt x="49" y="508"/>
                  </a:lnTo>
                  <a:lnTo>
                    <a:pt x="20" y="546"/>
                  </a:lnTo>
                  <a:lnTo>
                    <a:pt x="1" y="585"/>
                  </a:lnTo>
                  <a:lnTo>
                    <a:pt x="1" y="623"/>
                  </a:lnTo>
                  <a:lnTo>
                    <a:pt x="20" y="671"/>
                  </a:lnTo>
                  <a:lnTo>
                    <a:pt x="58" y="700"/>
                  </a:lnTo>
                  <a:lnTo>
                    <a:pt x="96" y="709"/>
                  </a:lnTo>
                  <a:lnTo>
                    <a:pt x="231" y="728"/>
                  </a:lnTo>
                  <a:lnTo>
                    <a:pt x="355" y="738"/>
                  </a:lnTo>
                  <a:lnTo>
                    <a:pt x="499" y="728"/>
                  </a:lnTo>
                  <a:lnTo>
                    <a:pt x="642" y="700"/>
                  </a:lnTo>
                  <a:lnTo>
                    <a:pt x="767" y="661"/>
                  </a:lnTo>
                  <a:lnTo>
                    <a:pt x="891" y="594"/>
                  </a:lnTo>
                  <a:lnTo>
                    <a:pt x="1006" y="518"/>
                  </a:lnTo>
                  <a:lnTo>
                    <a:pt x="1102" y="422"/>
                  </a:lnTo>
                  <a:lnTo>
                    <a:pt x="1198" y="30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965;p26">
              <a:extLst>
                <a:ext uri="{FF2B5EF4-FFF2-40B4-BE49-F238E27FC236}">
                  <a16:creationId xmlns:a16="http://schemas.microsoft.com/office/drawing/2014/main" id="{0E346494-F81D-FC33-603C-A586B2F86C27}"/>
                </a:ext>
              </a:extLst>
            </p:cNvPr>
            <p:cNvSpPr/>
            <p:nvPr/>
          </p:nvSpPr>
          <p:spPr>
            <a:xfrm>
              <a:off x="7651557" y="1763012"/>
              <a:ext cx="61831" cy="18132"/>
            </a:xfrm>
            <a:custGeom>
              <a:avLst/>
              <a:gdLst/>
              <a:ahLst/>
              <a:cxnLst/>
              <a:rect l="l" t="t" r="r" b="b"/>
              <a:pathLst>
                <a:path w="1572" h="461" extrusionOk="0">
                  <a:moveTo>
                    <a:pt x="1447" y="0"/>
                  </a:moveTo>
                  <a:lnTo>
                    <a:pt x="96" y="240"/>
                  </a:lnTo>
                  <a:lnTo>
                    <a:pt x="48" y="259"/>
                  </a:lnTo>
                  <a:lnTo>
                    <a:pt x="20" y="288"/>
                  </a:lnTo>
                  <a:lnTo>
                    <a:pt x="0" y="326"/>
                  </a:lnTo>
                  <a:lnTo>
                    <a:pt x="0" y="374"/>
                  </a:lnTo>
                  <a:lnTo>
                    <a:pt x="20" y="412"/>
                  </a:lnTo>
                  <a:lnTo>
                    <a:pt x="39" y="441"/>
                  </a:lnTo>
                  <a:lnTo>
                    <a:pt x="77" y="460"/>
                  </a:lnTo>
                  <a:lnTo>
                    <a:pt x="135" y="460"/>
                  </a:lnTo>
                  <a:lnTo>
                    <a:pt x="1485" y="221"/>
                  </a:lnTo>
                  <a:lnTo>
                    <a:pt x="1523" y="211"/>
                  </a:lnTo>
                  <a:lnTo>
                    <a:pt x="1552" y="182"/>
                  </a:lnTo>
                  <a:lnTo>
                    <a:pt x="1571" y="135"/>
                  </a:lnTo>
                  <a:lnTo>
                    <a:pt x="1571" y="96"/>
                  </a:lnTo>
                  <a:lnTo>
                    <a:pt x="1562" y="58"/>
                  </a:lnTo>
                  <a:lnTo>
                    <a:pt x="1533" y="20"/>
                  </a:lnTo>
                  <a:lnTo>
                    <a:pt x="1495" y="10"/>
                  </a:lnTo>
                  <a:lnTo>
                    <a:pt x="1447"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966;p26">
              <a:extLst>
                <a:ext uri="{FF2B5EF4-FFF2-40B4-BE49-F238E27FC236}">
                  <a16:creationId xmlns:a16="http://schemas.microsoft.com/office/drawing/2014/main" id="{7311EB7D-9CBC-1DCF-297E-001A21A58C9A}"/>
                </a:ext>
              </a:extLst>
            </p:cNvPr>
            <p:cNvSpPr/>
            <p:nvPr/>
          </p:nvSpPr>
          <p:spPr>
            <a:xfrm>
              <a:off x="6851005" y="3053669"/>
              <a:ext cx="875974" cy="1164871"/>
            </a:xfrm>
            <a:custGeom>
              <a:avLst/>
              <a:gdLst/>
              <a:ahLst/>
              <a:cxnLst/>
              <a:rect l="l" t="t" r="r" b="b"/>
              <a:pathLst>
                <a:path w="22271" h="29616" extrusionOk="0">
                  <a:moveTo>
                    <a:pt x="17807" y="0"/>
                  </a:moveTo>
                  <a:lnTo>
                    <a:pt x="17615" y="19"/>
                  </a:lnTo>
                  <a:lnTo>
                    <a:pt x="17424" y="48"/>
                  </a:lnTo>
                  <a:lnTo>
                    <a:pt x="17242" y="96"/>
                  </a:lnTo>
                  <a:lnTo>
                    <a:pt x="17050" y="144"/>
                  </a:lnTo>
                  <a:lnTo>
                    <a:pt x="16858" y="201"/>
                  </a:lnTo>
                  <a:lnTo>
                    <a:pt x="16676" y="278"/>
                  </a:lnTo>
                  <a:lnTo>
                    <a:pt x="16485" y="364"/>
                  </a:lnTo>
                  <a:lnTo>
                    <a:pt x="16303" y="450"/>
                  </a:lnTo>
                  <a:lnTo>
                    <a:pt x="16111" y="556"/>
                  </a:lnTo>
                  <a:lnTo>
                    <a:pt x="15929" y="671"/>
                  </a:lnTo>
                  <a:lnTo>
                    <a:pt x="15738" y="805"/>
                  </a:lnTo>
                  <a:lnTo>
                    <a:pt x="15546" y="939"/>
                  </a:lnTo>
                  <a:lnTo>
                    <a:pt x="15364" y="1082"/>
                  </a:lnTo>
                  <a:lnTo>
                    <a:pt x="15173" y="1245"/>
                  </a:lnTo>
                  <a:lnTo>
                    <a:pt x="14981" y="1408"/>
                  </a:lnTo>
                  <a:lnTo>
                    <a:pt x="14799" y="1590"/>
                  </a:lnTo>
                  <a:lnTo>
                    <a:pt x="14608" y="1782"/>
                  </a:lnTo>
                  <a:lnTo>
                    <a:pt x="14416" y="1983"/>
                  </a:lnTo>
                  <a:lnTo>
                    <a:pt x="14224" y="2184"/>
                  </a:lnTo>
                  <a:lnTo>
                    <a:pt x="14033" y="2404"/>
                  </a:lnTo>
                  <a:lnTo>
                    <a:pt x="13841" y="2644"/>
                  </a:lnTo>
                  <a:lnTo>
                    <a:pt x="13449" y="3132"/>
                  </a:lnTo>
                  <a:lnTo>
                    <a:pt x="13046" y="3659"/>
                  </a:lnTo>
                  <a:lnTo>
                    <a:pt x="12654" y="4234"/>
                  </a:lnTo>
                  <a:lnTo>
                    <a:pt x="12242" y="4847"/>
                  </a:lnTo>
                  <a:lnTo>
                    <a:pt x="11830" y="5498"/>
                  </a:lnTo>
                  <a:lnTo>
                    <a:pt x="11399" y="6188"/>
                  </a:lnTo>
                  <a:lnTo>
                    <a:pt x="10968" y="6925"/>
                  </a:lnTo>
                  <a:lnTo>
                    <a:pt x="10537" y="7691"/>
                  </a:lnTo>
                  <a:lnTo>
                    <a:pt x="10087" y="8496"/>
                  </a:lnTo>
                  <a:lnTo>
                    <a:pt x="9617" y="9348"/>
                  </a:lnTo>
                  <a:lnTo>
                    <a:pt x="9148" y="10230"/>
                  </a:lnTo>
                  <a:lnTo>
                    <a:pt x="8669" y="11149"/>
                  </a:lnTo>
                  <a:lnTo>
                    <a:pt x="7663" y="13113"/>
                  </a:lnTo>
                  <a:lnTo>
                    <a:pt x="6208" y="15976"/>
                  </a:lnTo>
                  <a:lnTo>
                    <a:pt x="4819" y="18764"/>
                  </a:lnTo>
                  <a:lnTo>
                    <a:pt x="3526" y="21369"/>
                  </a:lnTo>
                  <a:lnTo>
                    <a:pt x="2367" y="23716"/>
                  </a:lnTo>
                  <a:lnTo>
                    <a:pt x="652" y="27231"/>
                  </a:lnTo>
                  <a:lnTo>
                    <a:pt x="1" y="28572"/>
                  </a:lnTo>
                  <a:lnTo>
                    <a:pt x="365" y="28907"/>
                  </a:lnTo>
                  <a:lnTo>
                    <a:pt x="585" y="29079"/>
                  </a:lnTo>
                  <a:lnTo>
                    <a:pt x="700" y="29165"/>
                  </a:lnTo>
                  <a:lnTo>
                    <a:pt x="815" y="29252"/>
                  </a:lnTo>
                  <a:lnTo>
                    <a:pt x="949" y="29328"/>
                  </a:lnTo>
                  <a:lnTo>
                    <a:pt x="1083" y="29405"/>
                  </a:lnTo>
                  <a:lnTo>
                    <a:pt x="1217" y="29472"/>
                  </a:lnTo>
                  <a:lnTo>
                    <a:pt x="1371" y="29520"/>
                  </a:lnTo>
                  <a:lnTo>
                    <a:pt x="1524" y="29568"/>
                  </a:lnTo>
                  <a:lnTo>
                    <a:pt x="1696" y="29596"/>
                  </a:lnTo>
                  <a:lnTo>
                    <a:pt x="1869" y="29616"/>
                  </a:lnTo>
                  <a:lnTo>
                    <a:pt x="2051" y="29616"/>
                  </a:lnTo>
                  <a:lnTo>
                    <a:pt x="18333" y="11034"/>
                  </a:lnTo>
                  <a:lnTo>
                    <a:pt x="18410" y="10957"/>
                  </a:lnTo>
                  <a:lnTo>
                    <a:pt x="18621" y="10747"/>
                  </a:lnTo>
                  <a:lnTo>
                    <a:pt x="18937" y="10402"/>
                  </a:lnTo>
                  <a:lnTo>
                    <a:pt x="19339" y="9942"/>
                  </a:lnTo>
                  <a:lnTo>
                    <a:pt x="19559" y="9674"/>
                  </a:lnTo>
                  <a:lnTo>
                    <a:pt x="19789" y="9387"/>
                  </a:lnTo>
                  <a:lnTo>
                    <a:pt x="20029" y="9080"/>
                  </a:lnTo>
                  <a:lnTo>
                    <a:pt x="20268" y="8745"/>
                  </a:lnTo>
                  <a:lnTo>
                    <a:pt x="20517" y="8400"/>
                  </a:lnTo>
                  <a:lnTo>
                    <a:pt x="20757" y="8046"/>
                  </a:lnTo>
                  <a:lnTo>
                    <a:pt x="20987" y="7672"/>
                  </a:lnTo>
                  <a:lnTo>
                    <a:pt x="21216" y="7279"/>
                  </a:lnTo>
                  <a:lnTo>
                    <a:pt x="21427" y="6887"/>
                  </a:lnTo>
                  <a:lnTo>
                    <a:pt x="21619" y="6484"/>
                  </a:lnTo>
                  <a:lnTo>
                    <a:pt x="21801" y="6073"/>
                  </a:lnTo>
                  <a:lnTo>
                    <a:pt x="21877" y="5871"/>
                  </a:lnTo>
                  <a:lnTo>
                    <a:pt x="21954" y="5661"/>
                  </a:lnTo>
                  <a:lnTo>
                    <a:pt x="22021" y="5460"/>
                  </a:lnTo>
                  <a:lnTo>
                    <a:pt x="22078" y="5249"/>
                  </a:lnTo>
                  <a:lnTo>
                    <a:pt x="22126" y="5038"/>
                  </a:lnTo>
                  <a:lnTo>
                    <a:pt x="22174" y="4837"/>
                  </a:lnTo>
                  <a:lnTo>
                    <a:pt x="22213" y="4626"/>
                  </a:lnTo>
                  <a:lnTo>
                    <a:pt x="22241" y="4416"/>
                  </a:lnTo>
                  <a:lnTo>
                    <a:pt x="22260" y="4214"/>
                  </a:lnTo>
                  <a:lnTo>
                    <a:pt x="22270" y="4004"/>
                  </a:lnTo>
                  <a:lnTo>
                    <a:pt x="22270" y="3803"/>
                  </a:lnTo>
                  <a:lnTo>
                    <a:pt x="22251" y="3601"/>
                  </a:lnTo>
                  <a:lnTo>
                    <a:pt x="22232" y="3400"/>
                  </a:lnTo>
                  <a:lnTo>
                    <a:pt x="22203" y="3209"/>
                  </a:lnTo>
                  <a:lnTo>
                    <a:pt x="22155" y="3008"/>
                  </a:lnTo>
                  <a:lnTo>
                    <a:pt x="22098" y="2816"/>
                  </a:lnTo>
                  <a:lnTo>
                    <a:pt x="22031" y="2625"/>
                  </a:lnTo>
                  <a:lnTo>
                    <a:pt x="21944" y="2433"/>
                  </a:lnTo>
                  <a:lnTo>
                    <a:pt x="21849" y="2251"/>
                  </a:lnTo>
                  <a:lnTo>
                    <a:pt x="21743" y="2069"/>
                  </a:lnTo>
                  <a:lnTo>
                    <a:pt x="21619" y="1887"/>
                  </a:lnTo>
                  <a:lnTo>
                    <a:pt x="21485" y="1715"/>
                  </a:lnTo>
                  <a:lnTo>
                    <a:pt x="21331" y="1552"/>
                  </a:lnTo>
                  <a:lnTo>
                    <a:pt x="21159" y="1379"/>
                  </a:lnTo>
                  <a:lnTo>
                    <a:pt x="20977" y="1217"/>
                  </a:lnTo>
                  <a:lnTo>
                    <a:pt x="20785" y="1063"/>
                  </a:lnTo>
                  <a:lnTo>
                    <a:pt x="20575" y="910"/>
                  </a:lnTo>
                  <a:lnTo>
                    <a:pt x="20364" y="776"/>
                  </a:lnTo>
                  <a:lnTo>
                    <a:pt x="20163" y="651"/>
                  </a:lnTo>
                  <a:lnTo>
                    <a:pt x="19952" y="536"/>
                  </a:lnTo>
                  <a:lnTo>
                    <a:pt x="19751" y="431"/>
                  </a:lnTo>
                  <a:lnTo>
                    <a:pt x="19550" y="335"/>
                  </a:lnTo>
                  <a:lnTo>
                    <a:pt x="19358" y="259"/>
                  </a:lnTo>
                  <a:lnTo>
                    <a:pt x="19157" y="182"/>
                  </a:lnTo>
                  <a:lnTo>
                    <a:pt x="18966" y="125"/>
                  </a:lnTo>
                  <a:lnTo>
                    <a:pt x="18764" y="77"/>
                  </a:lnTo>
                  <a:lnTo>
                    <a:pt x="18573" y="38"/>
                  </a:lnTo>
                  <a:lnTo>
                    <a:pt x="18381" y="10"/>
                  </a:lnTo>
                  <a:lnTo>
                    <a:pt x="18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967;p26">
              <a:extLst>
                <a:ext uri="{FF2B5EF4-FFF2-40B4-BE49-F238E27FC236}">
                  <a16:creationId xmlns:a16="http://schemas.microsoft.com/office/drawing/2014/main" id="{8FA1E070-7BD4-18E0-CF48-C564D7E0BB78}"/>
                </a:ext>
              </a:extLst>
            </p:cNvPr>
            <p:cNvSpPr/>
            <p:nvPr/>
          </p:nvSpPr>
          <p:spPr>
            <a:xfrm>
              <a:off x="7694507" y="1602894"/>
              <a:ext cx="201579" cy="123976"/>
            </a:xfrm>
            <a:custGeom>
              <a:avLst/>
              <a:gdLst/>
              <a:ahLst/>
              <a:cxnLst/>
              <a:rect l="l" t="t" r="r" b="b"/>
              <a:pathLst>
                <a:path w="5125" h="3152" extrusionOk="0">
                  <a:moveTo>
                    <a:pt x="3190" y="1"/>
                  </a:moveTo>
                  <a:lnTo>
                    <a:pt x="2998" y="10"/>
                  </a:lnTo>
                  <a:lnTo>
                    <a:pt x="2797" y="20"/>
                  </a:lnTo>
                  <a:lnTo>
                    <a:pt x="2596" y="39"/>
                  </a:lnTo>
                  <a:lnTo>
                    <a:pt x="2395" y="58"/>
                  </a:lnTo>
                  <a:lnTo>
                    <a:pt x="2203" y="87"/>
                  </a:lnTo>
                  <a:lnTo>
                    <a:pt x="2002" y="116"/>
                  </a:lnTo>
                  <a:lnTo>
                    <a:pt x="1820" y="154"/>
                  </a:lnTo>
                  <a:lnTo>
                    <a:pt x="1629" y="202"/>
                  </a:lnTo>
                  <a:lnTo>
                    <a:pt x="1456" y="250"/>
                  </a:lnTo>
                  <a:lnTo>
                    <a:pt x="1284" y="298"/>
                  </a:lnTo>
                  <a:lnTo>
                    <a:pt x="1121" y="355"/>
                  </a:lnTo>
                  <a:lnTo>
                    <a:pt x="977" y="413"/>
                  </a:lnTo>
                  <a:lnTo>
                    <a:pt x="834" y="480"/>
                  </a:lnTo>
                  <a:lnTo>
                    <a:pt x="709" y="547"/>
                  </a:lnTo>
                  <a:lnTo>
                    <a:pt x="604" y="614"/>
                  </a:lnTo>
                  <a:lnTo>
                    <a:pt x="422" y="757"/>
                  </a:lnTo>
                  <a:lnTo>
                    <a:pt x="269" y="872"/>
                  </a:lnTo>
                  <a:lnTo>
                    <a:pt x="163" y="978"/>
                  </a:lnTo>
                  <a:lnTo>
                    <a:pt x="87" y="1074"/>
                  </a:lnTo>
                  <a:lnTo>
                    <a:pt x="39" y="1150"/>
                  </a:lnTo>
                  <a:lnTo>
                    <a:pt x="10" y="1208"/>
                  </a:lnTo>
                  <a:lnTo>
                    <a:pt x="0" y="1265"/>
                  </a:lnTo>
                  <a:lnTo>
                    <a:pt x="19" y="1313"/>
                  </a:lnTo>
                  <a:lnTo>
                    <a:pt x="39" y="1342"/>
                  </a:lnTo>
                  <a:lnTo>
                    <a:pt x="77" y="1370"/>
                  </a:lnTo>
                  <a:lnTo>
                    <a:pt x="115" y="1390"/>
                  </a:lnTo>
                  <a:lnTo>
                    <a:pt x="154" y="1409"/>
                  </a:lnTo>
                  <a:lnTo>
                    <a:pt x="221" y="1428"/>
                  </a:lnTo>
                  <a:lnTo>
                    <a:pt x="259" y="1428"/>
                  </a:lnTo>
                  <a:lnTo>
                    <a:pt x="527" y="1409"/>
                  </a:lnTo>
                  <a:lnTo>
                    <a:pt x="1044" y="1409"/>
                  </a:lnTo>
                  <a:lnTo>
                    <a:pt x="1284" y="1428"/>
                  </a:lnTo>
                  <a:lnTo>
                    <a:pt x="1514" y="1457"/>
                  </a:lnTo>
                  <a:lnTo>
                    <a:pt x="1724" y="1495"/>
                  </a:lnTo>
                  <a:lnTo>
                    <a:pt x="1935" y="1533"/>
                  </a:lnTo>
                  <a:lnTo>
                    <a:pt x="2127" y="1591"/>
                  </a:lnTo>
                  <a:lnTo>
                    <a:pt x="2309" y="1648"/>
                  </a:lnTo>
                  <a:lnTo>
                    <a:pt x="2481" y="1715"/>
                  </a:lnTo>
                  <a:lnTo>
                    <a:pt x="2644" y="1782"/>
                  </a:lnTo>
                  <a:lnTo>
                    <a:pt x="2797" y="1859"/>
                  </a:lnTo>
                  <a:lnTo>
                    <a:pt x="2941" y="1936"/>
                  </a:lnTo>
                  <a:lnTo>
                    <a:pt x="3075" y="2022"/>
                  </a:lnTo>
                  <a:lnTo>
                    <a:pt x="3199" y="2108"/>
                  </a:lnTo>
                  <a:lnTo>
                    <a:pt x="3324" y="2194"/>
                  </a:lnTo>
                  <a:lnTo>
                    <a:pt x="3525" y="2367"/>
                  </a:lnTo>
                  <a:lnTo>
                    <a:pt x="3697" y="2539"/>
                  </a:lnTo>
                  <a:lnTo>
                    <a:pt x="3841" y="2702"/>
                  </a:lnTo>
                  <a:lnTo>
                    <a:pt x="3956" y="2845"/>
                  </a:lnTo>
                  <a:lnTo>
                    <a:pt x="4033" y="2970"/>
                  </a:lnTo>
                  <a:lnTo>
                    <a:pt x="4090" y="3066"/>
                  </a:lnTo>
                  <a:lnTo>
                    <a:pt x="4138" y="3152"/>
                  </a:lnTo>
                  <a:lnTo>
                    <a:pt x="4464" y="3123"/>
                  </a:lnTo>
                  <a:lnTo>
                    <a:pt x="4502" y="2750"/>
                  </a:lnTo>
                  <a:lnTo>
                    <a:pt x="4550" y="2434"/>
                  </a:lnTo>
                  <a:lnTo>
                    <a:pt x="4607" y="2156"/>
                  </a:lnTo>
                  <a:lnTo>
                    <a:pt x="4655" y="1926"/>
                  </a:lnTo>
                  <a:lnTo>
                    <a:pt x="4713" y="1734"/>
                  </a:lnTo>
                  <a:lnTo>
                    <a:pt x="4770" y="1572"/>
                  </a:lnTo>
                  <a:lnTo>
                    <a:pt x="4818" y="1447"/>
                  </a:lnTo>
                  <a:lnTo>
                    <a:pt x="4866" y="1342"/>
                  </a:lnTo>
                  <a:lnTo>
                    <a:pt x="4914" y="1265"/>
                  </a:lnTo>
                  <a:lnTo>
                    <a:pt x="4962" y="1217"/>
                  </a:lnTo>
                  <a:lnTo>
                    <a:pt x="5000" y="1179"/>
                  </a:lnTo>
                  <a:lnTo>
                    <a:pt x="5038" y="1150"/>
                  </a:lnTo>
                  <a:lnTo>
                    <a:pt x="5067" y="1141"/>
                  </a:lnTo>
                  <a:lnTo>
                    <a:pt x="5105" y="1141"/>
                  </a:lnTo>
                  <a:lnTo>
                    <a:pt x="5125" y="997"/>
                  </a:lnTo>
                  <a:lnTo>
                    <a:pt x="5125" y="872"/>
                  </a:lnTo>
                  <a:lnTo>
                    <a:pt x="5096" y="748"/>
                  </a:lnTo>
                  <a:lnTo>
                    <a:pt x="5048" y="643"/>
                  </a:lnTo>
                  <a:lnTo>
                    <a:pt x="4990" y="537"/>
                  </a:lnTo>
                  <a:lnTo>
                    <a:pt x="4904" y="451"/>
                  </a:lnTo>
                  <a:lnTo>
                    <a:pt x="4809" y="365"/>
                  </a:lnTo>
                  <a:lnTo>
                    <a:pt x="4694" y="298"/>
                  </a:lnTo>
                  <a:lnTo>
                    <a:pt x="4569" y="231"/>
                  </a:lnTo>
                  <a:lnTo>
                    <a:pt x="4425" y="173"/>
                  </a:lnTo>
                  <a:lnTo>
                    <a:pt x="4272" y="125"/>
                  </a:lnTo>
                  <a:lnTo>
                    <a:pt x="4109" y="87"/>
                  </a:lnTo>
                  <a:lnTo>
                    <a:pt x="3946" y="58"/>
                  </a:lnTo>
                  <a:lnTo>
                    <a:pt x="3765" y="30"/>
                  </a:lnTo>
                  <a:lnTo>
                    <a:pt x="3583" y="20"/>
                  </a:lnTo>
                  <a:lnTo>
                    <a:pt x="3391" y="10"/>
                  </a:lnTo>
                  <a:lnTo>
                    <a:pt x="3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968;p26">
              <a:extLst>
                <a:ext uri="{FF2B5EF4-FFF2-40B4-BE49-F238E27FC236}">
                  <a16:creationId xmlns:a16="http://schemas.microsoft.com/office/drawing/2014/main" id="{FA869C3D-EF33-3C09-C93B-E64C7C7D9256}"/>
                </a:ext>
              </a:extLst>
            </p:cNvPr>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969;p26">
              <a:extLst>
                <a:ext uri="{FF2B5EF4-FFF2-40B4-BE49-F238E27FC236}">
                  <a16:creationId xmlns:a16="http://schemas.microsoft.com/office/drawing/2014/main" id="{C19A7E17-8162-E6AA-492F-7CB015D0FF77}"/>
                </a:ext>
              </a:extLst>
            </p:cNvPr>
            <p:cNvSpPr/>
            <p:nvPr/>
          </p:nvSpPr>
          <p:spPr>
            <a:xfrm>
              <a:off x="7951420" y="1776188"/>
              <a:ext cx="441586" cy="528983"/>
            </a:xfrm>
            <a:custGeom>
              <a:avLst/>
              <a:gdLst/>
              <a:ahLst/>
              <a:cxnLst/>
              <a:rect l="l" t="t" r="r" b="b"/>
              <a:pathLst>
                <a:path w="11227" h="13449" extrusionOk="0">
                  <a:moveTo>
                    <a:pt x="5067" y="1"/>
                  </a:moveTo>
                  <a:lnTo>
                    <a:pt x="4818" y="355"/>
                  </a:lnTo>
                  <a:lnTo>
                    <a:pt x="4445" y="891"/>
                  </a:lnTo>
                  <a:lnTo>
                    <a:pt x="3468" y="2367"/>
                  </a:lnTo>
                  <a:lnTo>
                    <a:pt x="2884" y="3219"/>
                  </a:lnTo>
                  <a:lnTo>
                    <a:pt x="2280" y="4100"/>
                  </a:lnTo>
                  <a:lnTo>
                    <a:pt x="1658" y="4962"/>
                  </a:lnTo>
                  <a:lnTo>
                    <a:pt x="1351" y="5374"/>
                  </a:lnTo>
                  <a:lnTo>
                    <a:pt x="1045" y="5776"/>
                  </a:lnTo>
                  <a:lnTo>
                    <a:pt x="901" y="5968"/>
                  </a:lnTo>
                  <a:lnTo>
                    <a:pt x="767" y="6169"/>
                  </a:lnTo>
                  <a:lnTo>
                    <a:pt x="652" y="6361"/>
                  </a:lnTo>
                  <a:lnTo>
                    <a:pt x="537" y="6562"/>
                  </a:lnTo>
                  <a:lnTo>
                    <a:pt x="441" y="6763"/>
                  </a:lnTo>
                  <a:lnTo>
                    <a:pt x="355" y="6964"/>
                  </a:lnTo>
                  <a:lnTo>
                    <a:pt x="269" y="7175"/>
                  </a:lnTo>
                  <a:lnTo>
                    <a:pt x="202" y="7376"/>
                  </a:lnTo>
                  <a:lnTo>
                    <a:pt x="144" y="7577"/>
                  </a:lnTo>
                  <a:lnTo>
                    <a:pt x="96" y="7778"/>
                  </a:lnTo>
                  <a:lnTo>
                    <a:pt x="58" y="7989"/>
                  </a:lnTo>
                  <a:lnTo>
                    <a:pt x="29" y="8190"/>
                  </a:lnTo>
                  <a:lnTo>
                    <a:pt x="10" y="8391"/>
                  </a:lnTo>
                  <a:lnTo>
                    <a:pt x="1" y="8592"/>
                  </a:lnTo>
                  <a:lnTo>
                    <a:pt x="1" y="8793"/>
                  </a:lnTo>
                  <a:lnTo>
                    <a:pt x="10" y="8995"/>
                  </a:lnTo>
                  <a:lnTo>
                    <a:pt x="20" y="9196"/>
                  </a:lnTo>
                  <a:lnTo>
                    <a:pt x="39" y="9387"/>
                  </a:lnTo>
                  <a:lnTo>
                    <a:pt x="77" y="9588"/>
                  </a:lnTo>
                  <a:lnTo>
                    <a:pt x="116" y="9780"/>
                  </a:lnTo>
                  <a:lnTo>
                    <a:pt x="154" y="9972"/>
                  </a:lnTo>
                  <a:lnTo>
                    <a:pt x="211" y="10154"/>
                  </a:lnTo>
                  <a:lnTo>
                    <a:pt x="269" y="10345"/>
                  </a:lnTo>
                  <a:lnTo>
                    <a:pt x="336" y="10527"/>
                  </a:lnTo>
                  <a:lnTo>
                    <a:pt x="412" y="10699"/>
                  </a:lnTo>
                  <a:lnTo>
                    <a:pt x="489" y="10881"/>
                  </a:lnTo>
                  <a:lnTo>
                    <a:pt x="575" y="11044"/>
                  </a:lnTo>
                  <a:lnTo>
                    <a:pt x="661" y="11217"/>
                  </a:lnTo>
                  <a:lnTo>
                    <a:pt x="757" y="11380"/>
                  </a:lnTo>
                  <a:lnTo>
                    <a:pt x="863" y="11533"/>
                  </a:lnTo>
                  <a:lnTo>
                    <a:pt x="968" y="11696"/>
                  </a:lnTo>
                  <a:lnTo>
                    <a:pt x="1083" y="11839"/>
                  </a:lnTo>
                  <a:lnTo>
                    <a:pt x="1198" y="11983"/>
                  </a:lnTo>
                  <a:lnTo>
                    <a:pt x="1313" y="12127"/>
                  </a:lnTo>
                  <a:lnTo>
                    <a:pt x="1437" y="12261"/>
                  </a:lnTo>
                  <a:lnTo>
                    <a:pt x="1571" y="12385"/>
                  </a:lnTo>
                  <a:lnTo>
                    <a:pt x="1705" y="12500"/>
                  </a:lnTo>
                  <a:lnTo>
                    <a:pt x="1840" y="12615"/>
                  </a:lnTo>
                  <a:lnTo>
                    <a:pt x="1983" y="12730"/>
                  </a:lnTo>
                  <a:lnTo>
                    <a:pt x="2127" y="12826"/>
                  </a:lnTo>
                  <a:lnTo>
                    <a:pt x="2271" y="12922"/>
                  </a:lnTo>
                  <a:lnTo>
                    <a:pt x="2414" y="13017"/>
                  </a:lnTo>
                  <a:lnTo>
                    <a:pt x="2568" y="13094"/>
                  </a:lnTo>
                  <a:lnTo>
                    <a:pt x="2721" y="13171"/>
                  </a:lnTo>
                  <a:lnTo>
                    <a:pt x="2874" y="13228"/>
                  </a:lnTo>
                  <a:lnTo>
                    <a:pt x="3037" y="13286"/>
                  </a:lnTo>
                  <a:lnTo>
                    <a:pt x="3190" y="13343"/>
                  </a:lnTo>
                  <a:lnTo>
                    <a:pt x="3353" y="13381"/>
                  </a:lnTo>
                  <a:lnTo>
                    <a:pt x="3516" y="13410"/>
                  </a:lnTo>
                  <a:lnTo>
                    <a:pt x="3679" y="13429"/>
                  </a:lnTo>
                  <a:lnTo>
                    <a:pt x="3841" y="13448"/>
                  </a:lnTo>
                  <a:lnTo>
                    <a:pt x="4167" y="13448"/>
                  </a:lnTo>
                  <a:lnTo>
                    <a:pt x="4330" y="13429"/>
                  </a:lnTo>
                  <a:lnTo>
                    <a:pt x="4493" y="13401"/>
                  </a:lnTo>
                  <a:lnTo>
                    <a:pt x="4656" y="13372"/>
                  </a:lnTo>
                  <a:lnTo>
                    <a:pt x="4818" y="13324"/>
                  </a:lnTo>
                  <a:lnTo>
                    <a:pt x="4981" y="13266"/>
                  </a:lnTo>
                  <a:lnTo>
                    <a:pt x="5144" y="13199"/>
                  </a:lnTo>
                  <a:lnTo>
                    <a:pt x="5297" y="13123"/>
                  </a:lnTo>
                  <a:lnTo>
                    <a:pt x="5460" y="13027"/>
                  </a:lnTo>
                  <a:lnTo>
                    <a:pt x="5613" y="12931"/>
                  </a:lnTo>
                  <a:lnTo>
                    <a:pt x="5767" y="12816"/>
                  </a:lnTo>
                  <a:lnTo>
                    <a:pt x="5920" y="12692"/>
                  </a:lnTo>
                  <a:lnTo>
                    <a:pt x="6111" y="12500"/>
                  </a:lnTo>
                  <a:lnTo>
                    <a:pt x="6332" y="12261"/>
                  </a:lnTo>
                  <a:lnTo>
                    <a:pt x="6619" y="11945"/>
                  </a:lnTo>
                  <a:lnTo>
                    <a:pt x="6964" y="11542"/>
                  </a:lnTo>
                  <a:lnTo>
                    <a:pt x="7357" y="11054"/>
                  </a:lnTo>
                  <a:lnTo>
                    <a:pt x="7567" y="10786"/>
                  </a:lnTo>
                  <a:lnTo>
                    <a:pt x="7778" y="10498"/>
                  </a:lnTo>
                  <a:lnTo>
                    <a:pt x="7998" y="10192"/>
                  </a:lnTo>
                  <a:lnTo>
                    <a:pt x="8228" y="9866"/>
                  </a:lnTo>
                  <a:lnTo>
                    <a:pt x="8458" y="9521"/>
                  </a:lnTo>
                  <a:lnTo>
                    <a:pt x="8688" y="9167"/>
                  </a:lnTo>
                  <a:lnTo>
                    <a:pt x="8918" y="8793"/>
                  </a:lnTo>
                  <a:lnTo>
                    <a:pt x="9148" y="8401"/>
                  </a:lnTo>
                  <a:lnTo>
                    <a:pt x="9368" y="7998"/>
                  </a:lnTo>
                  <a:lnTo>
                    <a:pt x="9588" y="7577"/>
                  </a:lnTo>
                  <a:lnTo>
                    <a:pt x="9809" y="7146"/>
                  </a:lnTo>
                  <a:lnTo>
                    <a:pt x="10010" y="6696"/>
                  </a:lnTo>
                  <a:lnTo>
                    <a:pt x="10211" y="6236"/>
                  </a:lnTo>
                  <a:lnTo>
                    <a:pt x="10402" y="5767"/>
                  </a:lnTo>
                  <a:lnTo>
                    <a:pt x="10575" y="5278"/>
                  </a:lnTo>
                  <a:lnTo>
                    <a:pt x="10738" y="4780"/>
                  </a:lnTo>
                  <a:lnTo>
                    <a:pt x="10891" y="4273"/>
                  </a:lnTo>
                  <a:lnTo>
                    <a:pt x="11015" y="3746"/>
                  </a:lnTo>
                  <a:lnTo>
                    <a:pt x="11130" y="3219"/>
                  </a:lnTo>
                  <a:lnTo>
                    <a:pt x="11226" y="2673"/>
                  </a:lnTo>
                  <a:lnTo>
                    <a:pt x="50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970;p26">
              <a:extLst>
                <a:ext uri="{FF2B5EF4-FFF2-40B4-BE49-F238E27FC236}">
                  <a16:creationId xmlns:a16="http://schemas.microsoft.com/office/drawing/2014/main" id="{5204FC66-9EF5-7F2D-64CC-86FF65809713}"/>
                </a:ext>
              </a:extLst>
            </p:cNvPr>
            <p:cNvSpPr/>
            <p:nvPr/>
          </p:nvSpPr>
          <p:spPr>
            <a:xfrm>
              <a:off x="7534389" y="1389325"/>
              <a:ext cx="265652" cy="115677"/>
            </a:xfrm>
            <a:custGeom>
              <a:avLst/>
              <a:gdLst/>
              <a:ahLst/>
              <a:cxnLst/>
              <a:rect l="l" t="t" r="r" b="b"/>
              <a:pathLst>
                <a:path w="6754" h="2941" extrusionOk="0">
                  <a:moveTo>
                    <a:pt x="3123" y="0"/>
                  </a:moveTo>
                  <a:lnTo>
                    <a:pt x="2970" y="10"/>
                  </a:lnTo>
                  <a:lnTo>
                    <a:pt x="2817" y="38"/>
                  </a:lnTo>
                  <a:lnTo>
                    <a:pt x="2673" y="67"/>
                  </a:lnTo>
                  <a:lnTo>
                    <a:pt x="2520" y="115"/>
                  </a:lnTo>
                  <a:lnTo>
                    <a:pt x="2376" y="172"/>
                  </a:lnTo>
                  <a:lnTo>
                    <a:pt x="2242" y="239"/>
                  </a:lnTo>
                  <a:lnTo>
                    <a:pt x="2098" y="316"/>
                  </a:lnTo>
                  <a:lnTo>
                    <a:pt x="1974" y="402"/>
                  </a:lnTo>
                  <a:lnTo>
                    <a:pt x="1840" y="498"/>
                  </a:lnTo>
                  <a:lnTo>
                    <a:pt x="1533" y="651"/>
                  </a:lnTo>
                  <a:lnTo>
                    <a:pt x="1217" y="824"/>
                  </a:lnTo>
                  <a:lnTo>
                    <a:pt x="1035" y="929"/>
                  </a:lnTo>
                  <a:lnTo>
                    <a:pt x="853" y="1034"/>
                  </a:lnTo>
                  <a:lnTo>
                    <a:pt x="681" y="1159"/>
                  </a:lnTo>
                  <a:lnTo>
                    <a:pt x="508" y="1274"/>
                  </a:lnTo>
                  <a:lnTo>
                    <a:pt x="355" y="1398"/>
                  </a:lnTo>
                  <a:lnTo>
                    <a:pt x="221" y="1523"/>
                  </a:lnTo>
                  <a:lnTo>
                    <a:pt x="116" y="1647"/>
                  </a:lnTo>
                  <a:lnTo>
                    <a:pt x="68" y="1714"/>
                  </a:lnTo>
                  <a:lnTo>
                    <a:pt x="39" y="1772"/>
                  </a:lnTo>
                  <a:lnTo>
                    <a:pt x="20" y="1829"/>
                  </a:lnTo>
                  <a:lnTo>
                    <a:pt x="1" y="1887"/>
                  </a:lnTo>
                  <a:lnTo>
                    <a:pt x="1" y="1944"/>
                  </a:lnTo>
                  <a:lnTo>
                    <a:pt x="20" y="1992"/>
                  </a:lnTo>
                  <a:lnTo>
                    <a:pt x="3315" y="1992"/>
                  </a:lnTo>
                  <a:lnTo>
                    <a:pt x="6207" y="2940"/>
                  </a:lnTo>
                  <a:lnTo>
                    <a:pt x="6753" y="1465"/>
                  </a:lnTo>
                  <a:lnTo>
                    <a:pt x="4177" y="220"/>
                  </a:lnTo>
                  <a:lnTo>
                    <a:pt x="4033" y="153"/>
                  </a:lnTo>
                  <a:lnTo>
                    <a:pt x="3889" y="105"/>
                  </a:lnTo>
                  <a:lnTo>
                    <a:pt x="3736" y="57"/>
                  </a:lnTo>
                  <a:lnTo>
                    <a:pt x="3583" y="29"/>
                  </a:lnTo>
                  <a:lnTo>
                    <a:pt x="3430" y="10"/>
                  </a:lnTo>
                  <a:lnTo>
                    <a:pt x="327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971;p26">
              <a:extLst>
                <a:ext uri="{FF2B5EF4-FFF2-40B4-BE49-F238E27FC236}">
                  <a16:creationId xmlns:a16="http://schemas.microsoft.com/office/drawing/2014/main" id="{23223034-DDA6-BDE5-177B-7D63199DF1C3}"/>
                </a:ext>
              </a:extLst>
            </p:cNvPr>
            <p:cNvSpPr/>
            <p:nvPr/>
          </p:nvSpPr>
          <p:spPr>
            <a:xfrm>
              <a:off x="6751575" y="2828733"/>
              <a:ext cx="442333" cy="90858"/>
            </a:xfrm>
            <a:custGeom>
              <a:avLst/>
              <a:gdLst/>
              <a:ahLst/>
              <a:cxnLst/>
              <a:rect l="l" t="t" r="r" b="b"/>
              <a:pathLst>
                <a:path w="11246" h="2310" extrusionOk="0">
                  <a:moveTo>
                    <a:pt x="2117" y="1"/>
                  </a:moveTo>
                  <a:lnTo>
                    <a:pt x="1897" y="20"/>
                  </a:lnTo>
                  <a:lnTo>
                    <a:pt x="1686" y="49"/>
                  </a:lnTo>
                  <a:lnTo>
                    <a:pt x="1485" y="97"/>
                  </a:lnTo>
                  <a:lnTo>
                    <a:pt x="1293" y="173"/>
                  </a:lnTo>
                  <a:lnTo>
                    <a:pt x="1111" y="260"/>
                  </a:lnTo>
                  <a:lnTo>
                    <a:pt x="939" y="365"/>
                  </a:lnTo>
                  <a:lnTo>
                    <a:pt x="776" y="489"/>
                  </a:lnTo>
                  <a:lnTo>
                    <a:pt x="623" y="624"/>
                  </a:lnTo>
                  <a:lnTo>
                    <a:pt x="489" y="777"/>
                  </a:lnTo>
                  <a:lnTo>
                    <a:pt x="364" y="940"/>
                  </a:lnTo>
                  <a:lnTo>
                    <a:pt x="259" y="1112"/>
                  </a:lnTo>
                  <a:lnTo>
                    <a:pt x="173" y="1294"/>
                  </a:lnTo>
                  <a:lnTo>
                    <a:pt x="96" y="1486"/>
                  </a:lnTo>
                  <a:lnTo>
                    <a:pt x="48" y="1687"/>
                  </a:lnTo>
                  <a:lnTo>
                    <a:pt x="20" y="1897"/>
                  </a:lnTo>
                  <a:lnTo>
                    <a:pt x="0" y="2118"/>
                  </a:lnTo>
                  <a:lnTo>
                    <a:pt x="0" y="2309"/>
                  </a:lnTo>
                  <a:lnTo>
                    <a:pt x="11245" y="2309"/>
                  </a:lnTo>
                  <a:lnTo>
                    <a:pt x="11245" y="2118"/>
                  </a:lnTo>
                  <a:lnTo>
                    <a:pt x="11235" y="1897"/>
                  </a:lnTo>
                  <a:lnTo>
                    <a:pt x="11207" y="1687"/>
                  </a:lnTo>
                  <a:lnTo>
                    <a:pt x="11149" y="1486"/>
                  </a:lnTo>
                  <a:lnTo>
                    <a:pt x="11082" y="1294"/>
                  </a:lnTo>
                  <a:lnTo>
                    <a:pt x="10986" y="1112"/>
                  </a:lnTo>
                  <a:lnTo>
                    <a:pt x="10881" y="940"/>
                  </a:lnTo>
                  <a:lnTo>
                    <a:pt x="10766" y="777"/>
                  </a:lnTo>
                  <a:lnTo>
                    <a:pt x="10622" y="624"/>
                  </a:lnTo>
                  <a:lnTo>
                    <a:pt x="10479" y="489"/>
                  </a:lnTo>
                  <a:lnTo>
                    <a:pt x="10316" y="365"/>
                  </a:lnTo>
                  <a:lnTo>
                    <a:pt x="10144" y="260"/>
                  </a:lnTo>
                  <a:lnTo>
                    <a:pt x="9952" y="173"/>
                  </a:lnTo>
                  <a:lnTo>
                    <a:pt x="9760" y="97"/>
                  </a:lnTo>
                  <a:lnTo>
                    <a:pt x="9559" y="49"/>
                  </a:lnTo>
                  <a:lnTo>
                    <a:pt x="9349" y="20"/>
                  </a:lnTo>
                  <a:lnTo>
                    <a:pt x="91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972;p26">
              <a:extLst>
                <a:ext uri="{FF2B5EF4-FFF2-40B4-BE49-F238E27FC236}">
                  <a16:creationId xmlns:a16="http://schemas.microsoft.com/office/drawing/2014/main" id="{FBE92C7F-07BE-0C89-AD47-E8A871757C21}"/>
                </a:ext>
              </a:extLst>
            </p:cNvPr>
            <p:cNvSpPr/>
            <p:nvPr/>
          </p:nvSpPr>
          <p:spPr>
            <a:xfrm>
              <a:off x="6644947" y="2603837"/>
              <a:ext cx="334208" cy="315761"/>
            </a:xfrm>
            <a:custGeom>
              <a:avLst/>
              <a:gdLst/>
              <a:ahLst/>
              <a:cxnLst/>
              <a:rect l="l" t="t" r="r" b="b"/>
              <a:pathLst>
                <a:path w="8497" h="8028" extrusionOk="0">
                  <a:moveTo>
                    <a:pt x="2041" y="1"/>
                  </a:moveTo>
                  <a:lnTo>
                    <a:pt x="1" y="8027"/>
                  </a:lnTo>
                  <a:lnTo>
                    <a:pt x="6456" y="8027"/>
                  </a:lnTo>
                  <a:lnTo>
                    <a:pt x="849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973;p26">
              <a:extLst>
                <a:ext uri="{FF2B5EF4-FFF2-40B4-BE49-F238E27FC236}">
                  <a16:creationId xmlns:a16="http://schemas.microsoft.com/office/drawing/2014/main" id="{E378D615-2A9A-94E2-1846-79FCB59263AF}"/>
                </a:ext>
              </a:extLst>
            </p:cNvPr>
            <p:cNvSpPr/>
            <p:nvPr/>
          </p:nvSpPr>
          <p:spPr>
            <a:xfrm>
              <a:off x="6143904" y="1766394"/>
              <a:ext cx="1389814" cy="897410"/>
            </a:xfrm>
            <a:custGeom>
              <a:avLst/>
              <a:gdLst/>
              <a:ahLst/>
              <a:cxnLst/>
              <a:rect l="l" t="t" r="r" b="b"/>
              <a:pathLst>
                <a:path w="35335" h="22816" extrusionOk="0">
                  <a:moveTo>
                    <a:pt x="1687" y="1"/>
                  </a:moveTo>
                  <a:lnTo>
                    <a:pt x="1514" y="10"/>
                  </a:lnTo>
                  <a:lnTo>
                    <a:pt x="1342" y="39"/>
                  </a:lnTo>
                  <a:lnTo>
                    <a:pt x="1179" y="77"/>
                  </a:lnTo>
                  <a:lnTo>
                    <a:pt x="1026" y="135"/>
                  </a:lnTo>
                  <a:lnTo>
                    <a:pt x="882" y="202"/>
                  </a:lnTo>
                  <a:lnTo>
                    <a:pt x="738" y="288"/>
                  </a:lnTo>
                  <a:lnTo>
                    <a:pt x="614" y="384"/>
                  </a:lnTo>
                  <a:lnTo>
                    <a:pt x="489" y="499"/>
                  </a:lnTo>
                  <a:lnTo>
                    <a:pt x="384" y="614"/>
                  </a:lnTo>
                  <a:lnTo>
                    <a:pt x="288" y="748"/>
                  </a:lnTo>
                  <a:lnTo>
                    <a:pt x="202" y="882"/>
                  </a:lnTo>
                  <a:lnTo>
                    <a:pt x="135" y="1026"/>
                  </a:lnTo>
                  <a:lnTo>
                    <a:pt x="78" y="1188"/>
                  </a:lnTo>
                  <a:lnTo>
                    <a:pt x="30" y="1342"/>
                  </a:lnTo>
                  <a:lnTo>
                    <a:pt x="10" y="1514"/>
                  </a:lnTo>
                  <a:lnTo>
                    <a:pt x="1" y="1686"/>
                  </a:lnTo>
                  <a:lnTo>
                    <a:pt x="2405" y="21130"/>
                  </a:lnTo>
                  <a:lnTo>
                    <a:pt x="2415" y="21302"/>
                  </a:lnTo>
                  <a:lnTo>
                    <a:pt x="2434" y="21475"/>
                  </a:lnTo>
                  <a:lnTo>
                    <a:pt x="2482" y="21638"/>
                  </a:lnTo>
                  <a:lnTo>
                    <a:pt x="2539" y="21791"/>
                  </a:lnTo>
                  <a:lnTo>
                    <a:pt x="2606" y="21935"/>
                  </a:lnTo>
                  <a:lnTo>
                    <a:pt x="2692" y="22078"/>
                  </a:lnTo>
                  <a:lnTo>
                    <a:pt x="2788" y="22203"/>
                  </a:lnTo>
                  <a:lnTo>
                    <a:pt x="2893" y="22327"/>
                  </a:lnTo>
                  <a:lnTo>
                    <a:pt x="3018" y="22433"/>
                  </a:lnTo>
                  <a:lnTo>
                    <a:pt x="3143" y="22528"/>
                  </a:lnTo>
                  <a:lnTo>
                    <a:pt x="3286" y="22615"/>
                  </a:lnTo>
                  <a:lnTo>
                    <a:pt x="3430" y="22682"/>
                  </a:lnTo>
                  <a:lnTo>
                    <a:pt x="3583" y="22739"/>
                  </a:lnTo>
                  <a:lnTo>
                    <a:pt x="3746" y="22787"/>
                  </a:lnTo>
                  <a:lnTo>
                    <a:pt x="3918" y="22806"/>
                  </a:lnTo>
                  <a:lnTo>
                    <a:pt x="4091" y="22816"/>
                  </a:lnTo>
                  <a:lnTo>
                    <a:pt x="33649" y="22816"/>
                  </a:lnTo>
                  <a:lnTo>
                    <a:pt x="33821" y="22806"/>
                  </a:lnTo>
                  <a:lnTo>
                    <a:pt x="33984" y="22787"/>
                  </a:lnTo>
                  <a:lnTo>
                    <a:pt x="34147" y="22739"/>
                  </a:lnTo>
                  <a:lnTo>
                    <a:pt x="34300" y="22682"/>
                  </a:lnTo>
                  <a:lnTo>
                    <a:pt x="34453" y="22615"/>
                  </a:lnTo>
                  <a:lnTo>
                    <a:pt x="34587" y="22528"/>
                  </a:lnTo>
                  <a:lnTo>
                    <a:pt x="34721" y="22433"/>
                  </a:lnTo>
                  <a:lnTo>
                    <a:pt x="34836" y="22327"/>
                  </a:lnTo>
                  <a:lnTo>
                    <a:pt x="34951" y="22203"/>
                  </a:lnTo>
                  <a:lnTo>
                    <a:pt x="35047" y="22078"/>
                  </a:lnTo>
                  <a:lnTo>
                    <a:pt x="35133" y="21935"/>
                  </a:lnTo>
                  <a:lnTo>
                    <a:pt x="35200" y="21791"/>
                  </a:lnTo>
                  <a:lnTo>
                    <a:pt x="35258" y="21638"/>
                  </a:lnTo>
                  <a:lnTo>
                    <a:pt x="35296" y="21475"/>
                  </a:lnTo>
                  <a:lnTo>
                    <a:pt x="35325" y="21302"/>
                  </a:lnTo>
                  <a:lnTo>
                    <a:pt x="35334" y="21130"/>
                  </a:lnTo>
                  <a:lnTo>
                    <a:pt x="32930" y="1686"/>
                  </a:lnTo>
                  <a:lnTo>
                    <a:pt x="32921" y="1514"/>
                  </a:lnTo>
                  <a:lnTo>
                    <a:pt x="32892" y="1342"/>
                  </a:lnTo>
                  <a:lnTo>
                    <a:pt x="32854" y="1188"/>
                  </a:lnTo>
                  <a:lnTo>
                    <a:pt x="32796" y="1026"/>
                  </a:lnTo>
                  <a:lnTo>
                    <a:pt x="32729" y="882"/>
                  </a:lnTo>
                  <a:lnTo>
                    <a:pt x="32643" y="748"/>
                  </a:lnTo>
                  <a:lnTo>
                    <a:pt x="32547" y="614"/>
                  </a:lnTo>
                  <a:lnTo>
                    <a:pt x="32432" y="499"/>
                  </a:lnTo>
                  <a:lnTo>
                    <a:pt x="32317" y="384"/>
                  </a:lnTo>
                  <a:lnTo>
                    <a:pt x="32183" y="288"/>
                  </a:lnTo>
                  <a:lnTo>
                    <a:pt x="32049" y="202"/>
                  </a:lnTo>
                  <a:lnTo>
                    <a:pt x="31896" y="135"/>
                  </a:lnTo>
                  <a:lnTo>
                    <a:pt x="31743" y="77"/>
                  </a:lnTo>
                  <a:lnTo>
                    <a:pt x="31580" y="39"/>
                  </a:lnTo>
                  <a:lnTo>
                    <a:pt x="31417" y="10"/>
                  </a:lnTo>
                  <a:lnTo>
                    <a:pt x="3124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974;p26">
              <a:extLst>
                <a:ext uri="{FF2B5EF4-FFF2-40B4-BE49-F238E27FC236}">
                  <a16:creationId xmlns:a16="http://schemas.microsoft.com/office/drawing/2014/main" id="{BC05F472-15ED-A160-495E-C7A4BCDA91AA}"/>
                </a:ext>
              </a:extLst>
            </p:cNvPr>
            <p:cNvSpPr/>
            <p:nvPr/>
          </p:nvSpPr>
          <p:spPr>
            <a:xfrm>
              <a:off x="5860993" y="3031447"/>
              <a:ext cx="2330490" cy="50503"/>
            </a:xfrm>
            <a:custGeom>
              <a:avLst/>
              <a:gdLst/>
              <a:ahLst/>
              <a:cxnLst/>
              <a:rect l="l" t="t" r="r" b="b"/>
              <a:pathLst>
                <a:path w="59251" h="1284" extrusionOk="0">
                  <a:moveTo>
                    <a:pt x="1" y="0"/>
                  </a:moveTo>
                  <a:lnTo>
                    <a:pt x="1" y="1283"/>
                  </a:lnTo>
                  <a:lnTo>
                    <a:pt x="59251" y="1283"/>
                  </a:lnTo>
                  <a:lnTo>
                    <a:pt x="592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975;p26">
              <a:extLst>
                <a:ext uri="{FF2B5EF4-FFF2-40B4-BE49-F238E27FC236}">
                  <a16:creationId xmlns:a16="http://schemas.microsoft.com/office/drawing/2014/main" id="{1E87B84E-CE1A-A215-FB41-27ADAD6C8086}"/>
                </a:ext>
              </a:extLst>
            </p:cNvPr>
            <p:cNvSpPr/>
            <p:nvPr/>
          </p:nvSpPr>
          <p:spPr>
            <a:xfrm>
              <a:off x="5559242" y="2992233"/>
              <a:ext cx="603557" cy="1663686"/>
            </a:xfrm>
            <a:custGeom>
              <a:avLst/>
              <a:gdLst/>
              <a:ahLst/>
              <a:cxnLst/>
              <a:rect l="l" t="t" r="r" b="b"/>
              <a:pathLst>
                <a:path w="15345" h="42298" extrusionOk="0">
                  <a:moveTo>
                    <a:pt x="11341" y="1"/>
                  </a:moveTo>
                  <a:lnTo>
                    <a:pt x="1" y="42298"/>
                  </a:lnTo>
                  <a:lnTo>
                    <a:pt x="1437" y="42298"/>
                  </a:lnTo>
                  <a:lnTo>
                    <a:pt x="15345" y="394"/>
                  </a:lnTo>
                  <a:lnTo>
                    <a:pt x="11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976;p26">
              <a:extLst>
                <a:ext uri="{FF2B5EF4-FFF2-40B4-BE49-F238E27FC236}">
                  <a16:creationId xmlns:a16="http://schemas.microsoft.com/office/drawing/2014/main" id="{48E2A97F-F8D3-0F2C-7294-8025EB281B09}"/>
                </a:ext>
              </a:extLst>
            </p:cNvPr>
            <p:cNvSpPr/>
            <p:nvPr/>
          </p:nvSpPr>
          <p:spPr>
            <a:xfrm>
              <a:off x="7855726" y="2992233"/>
              <a:ext cx="603557" cy="1663686"/>
            </a:xfrm>
            <a:custGeom>
              <a:avLst/>
              <a:gdLst/>
              <a:ahLst/>
              <a:cxnLst/>
              <a:rect l="l" t="t" r="r" b="b"/>
              <a:pathLst>
                <a:path w="15345" h="42298" extrusionOk="0">
                  <a:moveTo>
                    <a:pt x="4004" y="1"/>
                  </a:moveTo>
                  <a:lnTo>
                    <a:pt x="1" y="394"/>
                  </a:lnTo>
                  <a:lnTo>
                    <a:pt x="13908" y="42298"/>
                  </a:lnTo>
                  <a:lnTo>
                    <a:pt x="15345" y="42298"/>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977;p26">
              <a:extLst>
                <a:ext uri="{FF2B5EF4-FFF2-40B4-BE49-F238E27FC236}">
                  <a16:creationId xmlns:a16="http://schemas.microsoft.com/office/drawing/2014/main" id="{BA3E1585-CF27-1ADB-5EEC-B77B23CDE3D0}"/>
                </a:ext>
              </a:extLst>
            </p:cNvPr>
            <p:cNvSpPr/>
            <p:nvPr/>
          </p:nvSpPr>
          <p:spPr>
            <a:xfrm>
              <a:off x="5745712" y="2913531"/>
              <a:ext cx="2567862" cy="129247"/>
            </a:xfrm>
            <a:custGeom>
              <a:avLst/>
              <a:gdLst/>
              <a:ahLst/>
              <a:cxnLst/>
              <a:rect l="l" t="t" r="r" b="b"/>
              <a:pathLst>
                <a:path w="65286" h="3286" extrusionOk="0">
                  <a:moveTo>
                    <a:pt x="1" y="0"/>
                  </a:moveTo>
                  <a:lnTo>
                    <a:pt x="1" y="3285"/>
                  </a:lnTo>
                  <a:lnTo>
                    <a:pt x="65285" y="3285"/>
                  </a:lnTo>
                  <a:lnTo>
                    <a:pt x="652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87;p24">
            <a:extLst>
              <a:ext uri="{FF2B5EF4-FFF2-40B4-BE49-F238E27FC236}">
                <a16:creationId xmlns:a16="http://schemas.microsoft.com/office/drawing/2014/main" id="{11A77413-FCEA-7F39-119C-7645BDE0E6A5}"/>
              </a:ext>
            </a:extLst>
          </p:cNvPr>
          <p:cNvSpPr/>
          <p:nvPr/>
        </p:nvSpPr>
        <p:spPr>
          <a:xfrm>
            <a:off x="2623850" y="265232"/>
            <a:ext cx="3883268" cy="665682"/>
          </a:xfrm>
          <a:prstGeom prst="roundRect">
            <a:avLst>
              <a:gd name="adj" fmla="val 50000"/>
            </a:avLst>
          </a:prstGeom>
          <a:solidFill>
            <a:schemeClr val="accent3">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3837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7"/>
          <p:cNvSpPr/>
          <p:nvPr/>
        </p:nvSpPr>
        <p:spPr>
          <a:xfrm>
            <a:off x="4876800" y="1677876"/>
            <a:ext cx="3811551" cy="3045257"/>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a:off x="457175" y="1677876"/>
            <a:ext cx="3819600" cy="3045257"/>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560097" y="1280150"/>
            <a:ext cx="784800" cy="78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4960660" y="1280150"/>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17"/>
          <p:cNvGrpSpPr/>
          <p:nvPr/>
        </p:nvGrpSpPr>
        <p:grpSpPr>
          <a:xfrm>
            <a:off x="716345" y="1436401"/>
            <a:ext cx="472011" cy="472011"/>
            <a:chOff x="1190625" y="238125"/>
            <a:chExt cx="5238750" cy="5238750"/>
          </a:xfrm>
        </p:grpSpPr>
        <p:sp>
          <p:nvSpPr>
            <p:cNvPr id="338" name="Google Shape;338;p17"/>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7"/>
          <p:cNvGrpSpPr/>
          <p:nvPr/>
        </p:nvGrpSpPr>
        <p:grpSpPr>
          <a:xfrm>
            <a:off x="5115047" y="1436307"/>
            <a:ext cx="472142" cy="472112"/>
            <a:chOff x="-44512325" y="3176075"/>
            <a:chExt cx="300900" cy="300900"/>
          </a:xfrm>
        </p:grpSpPr>
        <p:sp>
          <p:nvSpPr>
            <p:cNvPr id="346" name="Google Shape;346;p1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17"/>
          <p:cNvGrpSpPr/>
          <p:nvPr/>
        </p:nvGrpSpPr>
        <p:grpSpPr>
          <a:xfrm>
            <a:off x="695359" y="2359226"/>
            <a:ext cx="3343229" cy="1488799"/>
            <a:chOff x="695359" y="2302076"/>
            <a:chExt cx="3343229" cy="1488799"/>
          </a:xfrm>
        </p:grpSpPr>
        <p:sp>
          <p:nvSpPr>
            <p:cNvPr id="350" name="Google Shape;350;p17"/>
            <p:cNvSpPr txBox="1"/>
            <p:nvPr/>
          </p:nvSpPr>
          <p:spPr>
            <a:xfrm>
              <a:off x="695359" y="2302076"/>
              <a:ext cx="2114400" cy="331800"/>
            </a:xfrm>
            <a:prstGeom prst="rect">
              <a:avLst/>
            </a:prstGeom>
            <a:noFill/>
            <a:ln>
              <a:noFill/>
            </a:ln>
          </p:spPr>
          <p:txBody>
            <a:bodyPr spcFirstLastPara="1" wrap="square" lIns="91425" tIns="91425" rIns="91425" bIns="91425" anchor="ctr" anchorCtr="0">
              <a:noAutofit/>
            </a:bodyPr>
            <a:lstStyle/>
            <a:p>
              <a:r>
                <a:rPr lang="en" sz="1800" b="1" err="1">
                  <a:latin typeface="Fira Sans Extra Condensed"/>
                  <a:sym typeface="Fira Sans Extra Condensed"/>
                </a:rPr>
                <a:t>Thực</a:t>
              </a:r>
              <a:r>
                <a:rPr lang="en" sz="1800" b="1">
                  <a:latin typeface="Fira Sans Extra Condensed"/>
                  <a:sym typeface="Fira Sans Extra Condensed"/>
                </a:rPr>
                <a:t> </a:t>
              </a:r>
              <a:r>
                <a:rPr lang="en" sz="1800" b="1" err="1">
                  <a:latin typeface="Fira Sans Extra Condensed"/>
                  <a:sym typeface="Fira Sans Extra Condensed"/>
                </a:rPr>
                <a:t>trạng</a:t>
              </a:r>
              <a:endParaRPr lang="vi-VN" err="1"/>
            </a:p>
          </p:txBody>
        </p:sp>
        <p:sp>
          <p:nvSpPr>
            <p:cNvPr id="351" name="Google Shape;351;p17"/>
            <p:cNvSpPr txBox="1"/>
            <p:nvPr/>
          </p:nvSpPr>
          <p:spPr>
            <a:xfrm>
              <a:off x="695388" y="2657475"/>
              <a:ext cx="3343200" cy="1133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
                  <a:latin typeface="Roboto"/>
                  <a:ea typeface="Roboto"/>
                  <a:cs typeface="Roboto"/>
                </a:rPr>
                <a:t>Nhu cầu pentest lớn</a:t>
              </a:r>
              <a:endParaRPr lang="en">
                <a:latin typeface="Roboto"/>
                <a:ea typeface="Roboto"/>
                <a:cs typeface="Roboto"/>
                <a:sym typeface="Roboto"/>
              </a:endParaRPr>
            </a:p>
            <a:p>
              <a:pPr marL="320040" indent="-317500">
                <a:buSzPts val="1400"/>
                <a:buFont typeface="Roboto"/>
                <a:buChar char="●"/>
              </a:pPr>
              <a:r>
                <a:rPr lang="en">
                  <a:latin typeface="Roboto"/>
                  <a:ea typeface="Roboto"/>
                  <a:cs typeface="Roboto"/>
                  <a:sym typeface="Roboto"/>
                </a:rPr>
                <a:t>Pentest đa phần được thực hiện thủ công, tốn thời gian</a:t>
              </a:r>
              <a:endParaRPr lang="vi-VN">
                <a:latin typeface="Roboto"/>
                <a:ea typeface="Roboto"/>
                <a:cs typeface="Roboto"/>
              </a:endParaRPr>
            </a:p>
            <a:p>
              <a:pPr marL="320040" indent="-317500">
                <a:buSzPts val="1400"/>
                <a:buFont typeface="Roboto"/>
                <a:buChar char="●"/>
              </a:pPr>
              <a:r>
                <a:rPr lang="en">
                  <a:latin typeface="Roboto"/>
                  <a:ea typeface="Roboto"/>
                  <a:cs typeface="Roboto"/>
                </a:rPr>
                <a:t>Yêu cầu các chuyên gia, có hiểu biết và kiến thức</a:t>
              </a:r>
            </a:p>
            <a:p>
              <a:endParaRPr/>
            </a:p>
            <a:p>
              <a:endParaRPr lang="vi-VN"/>
            </a:p>
            <a:p>
              <a:endParaRPr lang="vi-VN"/>
            </a:p>
          </p:txBody>
        </p:sp>
      </p:grpSp>
      <p:grpSp>
        <p:nvGrpSpPr>
          <p:cNvPr id="352" name="Google Shape;352;p17"/>
          <p:cNvGrpSpPr/>
          <p:nvPr/>
        </p:nvGrpSpPr>
        <p:grpSpPr>
          <a:xfrm>
            <a:off x="5114996" y="2359226"/>
            <a:ext cx="3343204" cy="1488799"/>
            <a:chOff x="5114996" y="2302076"/>
            <a:chExt cx="3343204" cy="1488799"/>
          </a:xfrm>
        </p:grpSpPr>
        <p:sp>
          <p:nvSpPr>
            <p:cNvPr id="353" name="Google Shape;353;p17"/>
            <p:cNvSpPr txBox="1"/>
            <p:nvPr/>
          </p:nvSpPr>
          <p:spPr>
            <a:xfrm>
              <a:off x="5114996" y="2302076"/>
              <a:ext cx="2114400" cy="331800"/>
            </a:xfrm>
            <a:prstGeom prst="rect">
              <a:avLst/>
            </a:prstGeom>
            <a:noFill/>
            <a:ln>
              <a:noFill/>
            </a:ln>
          </p:spPr>
          <p:txBody>
            <a:bodyPr spcFirstLastPara="1" wrap="square" lIns="91425" tIns="91425" rIns="91425" bIns="91425" anchor="ctr" anchorCtr="0">
              <a:noAutofit/>
            </a:bodyPr>
            <a:lstStyle/>
            <a:p>
              <a:r>
                <a:rPr lang="en" sz="1800" b="1">
                  <a:latin typeface="Fira Sans Extra Condensed"/>
                  <a:sym typeface="Fira Sans Extra Condensed"/>
                </a:rPr>
                <a:t>Thách thức</a:t>
              </a:r>
              <a:endParaRPr lang="vi-VN"/>
            </a:p>
          </p:txBody>
        </p:sp>
        <p:sp>
          <p:nvSpPr>
            <p:cNvPr id="354" name="Google Shape;354;p17"/>
            <p:cNvSpPr txBox="1"/>
            <p:nvPr/>
          </p:nvSpPr>
          <p:spPr>
            <a:xfrm>
              <a:off x="5115000" y="2657475"/>
              <a:ext cx="3343200" cy="1133400"/>
            </a:xfrm>
            <a:prstGeom prst="rect">
              <a:avLst/>
            </a:prstGeom>
            <a:noFill/>
            <a:ln>
              <a:noFill/>
            </a:ln>
          </p:spPr>
          <p:txBody>
            <a:bodyPr spcFirstLastPara="1" wrap="square" lIns="91425" tIns="91425" rIns="91425" bIns="91425" anchor="t" anchorCtr="0">
              <a:noAutofit/>
            </a:bodyPr>
            <a:lstStyle/>
            <a:p>
              <a:pPr marL="320040" indent="-317500" algn="just">
                <a:buSzPts val="1400"/>
                <a:buFont typeface="Roboto"/>
                <a:buChar char="●"/>
              </a:pPr>
              <a:r>
                <a:rPr lang="en">
                  <a:latin typeface="Roboto"/>
                  <a:ea typeface="Roboto"/>
                  <a:cs typeface="Roboto"/>
                </a:rPr>
                <a:t>Tự động hóa Pentest gặp nhiều khó khăn: kiến thức, phương pháp, state &amp; action space lớn và rời rạc</a:t>
              </a:r>
            </a:p>
            <a:p>
              <a:pPr marL="320040" indent="-317500" algn="just">
                <a:buSzPts val="1400"/>
                <a:buFont typeface="Roboto"/>
                <a:buChar char="●"/>
              </a:pPr>
              <a:r>
                <a:rPr lang="en">
                  <a:latin typeface="Roboto"/>
                  <a:ea typeface="Roboto"/>
                  <a:cs typeface="Roboto"/>
                </a:rPr>
                <a:t>Các ứng dụng RL vào pentest chỉ mới cho thấy hiệu quả trên một số trường hợp lý tưởng trong môi trường ảo</a:t>
              </a:r>
            </a:p>
          </p:txBody>
        </p:sp>
      </p:grpSp>
      <p:sp>
        <p:nvSpPr>
          <p:cNvPr id="355" name="Google Shape;355;p17"/>
          <p:cNvSpPr/>
          <p:nvPr/>
        </p:nvSpPr>
        <p:spPr>
          <a:xfrm>
            <a:off x="4184410" y="2574675"/>
            <a:ext cx="784800" cy="78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Vs</a:t>
            </a:r>
            <a:endParaRPr sz="1800" b="1">
              <a:solidFill>
                <a:schemeClr val="lt1"/>
              </a:solidFill>
              <a:latin typeface="Fira Sans Extra Condensed"/>
              <a:ea typeface="Fira Sans Extra Condensed"/>
              <a:cs typeface="Fira Sans Extra Condensed"/>
              <a:sym typeface="Fira Sans Extra Condensed"/>
            </a:endParaRPr>
          </a:p>
        </p:txBody>
      </p:sp>
      <p:sp>
        <p:nvSpPr>
          <p:cNvPr id="7" name="Google Shape;412;p18">
            <a:extLst>
              <a:ext uri="{FF2B5EF4-FFF2-40B4-BE49-F238E27FC236}">
                <a16:creationId xmlns:a16="http://schemas.microsoft.com/office/drawing/2014/main" id="{005CB75F-B2AC-C0DA-CFCE-A33AAB8255D2}"/>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r>
              <a:rPr lang="en"/>
              <a:t>Tổng quan</a:t>
            </a:r>
            <a:endParaRPr lang="vi-VN"/>
          </a:p>
        </p:txBody>
      </p:sp>
      <p:sp>
        <p:nvSpPr>
          <p:cNvPr id="8" name="Google Shape;787;p24">
            <a:extLst>
              <a:ext uri="{FF2B5EF4-FFF2-40B4-BE49-F238E27FC236}">
                <a16:creationId xmlns:a16="http://schemas.microsoft.com/office/drawing/2014/main" id="{ECFFAD8E-1BE5-AE5B-659E-87608E5D1D1B}"/>
              </a:ext>
            </a:extLst>
          </p:cNvPr>
          <p:cNvSpPr/>
          <p:nvPr/>
        </p:nvSpPr>
        <p:spPr>
          <a:xfrm>
            <a:off x="2733397" y="256047"/>
            <a:ext cx="3883268" cy="665682"/>
          </a:xfrm>
          <a:prstGeom prst="roundRect">
            <a:avLst>
              <a:gd name="adj" fmla="val 50000"/>
            </a:avLst>
          </a:prstGeom>
          <a:solidFill>
            <a:schemeClr val="accent1">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4" name="Google Shape;332;p17">
            <a:extLst>
              <a:ext uri="{FF2B5EF4-FFF2-40B4-BE49-F238E27FC236}">
                <a16:creationId xmlns:a16="http://schemas.microsoft.com/office/drawing/2014/main" id="{D1916CE5-BD96-C384-BB76-428474EE0EA8}"/>
              </a:ext>
            </a:extLst>
          </p:cNvPr>
          <p:cNvSpPr/>
          <p:nvPr/>
        </p:nvSpPr>
        <p:spPr>
          <a:xfrm>
            <a:off x="621059" y="1321868"/>
            <a:ext cx="7818022" cy="3045257"/>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35;p17">
            <a:extLst>
              <a:ext uri="{FF2B5EF4-FFF2-40B4-BE49-F238E27FC236}">
                <a16:creationId xmlns:a16="http://schemas.microsoft.com/office/drawing/2014/main" id="{ED215179-9BF2-4D95-A71B-F98CC235752E}"/>
              </a:ext>
            </a:extLst>
          </p:cNvPr>
          <p:cNvSpPr/>
          <p:nvPr/>
        </p:nvSpPr>
        <p:spPr>
          <a:xfrm>
            <a:off x="704919" y="943266"/>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45;p17">
            <a:extLst>
              <a:ext uri="{FF2B5EF4-FFF2-40B4-BE49-F238E27FC236}">
                <a16:creationId xmlns:a16="http://schemas.microsoft.com/office/drawing/2014/main" id="{6AE5DCDC-6A6A-850C-1373-39D4E8DF8C80}"/>
              </a:ext>
            </a:extLst>
          </p:cNvPr>
          <p:cNvGrpSpPr/>
          <p:nvPr/>
        </p:nvGrpSpPr>
        <p:grpSpPr>
          <a:xfrm>
            <a:off x="859306" y="1099423"/>
            <a:ext cx="472142" cy="472112"/>
            <a:chOff x="-44512325" y="3176075"/>
            <a:chExt cx="300900" cy="300900"/>
          </a:xfrm>
        </p:grpSpPr>
        <p:sp>
          <p:nvSpPr>
            <p:cNvPr id="7" name="Google Shape;346;p17">
              <a:extLst>
                <a:ext uri="{FF2B5EF4-FFF2-40B4-BE49-F238E27FC236}">
                  <a16:creationId xmlns:a16="http://schemas.microsoft.com/office/drawing/2014/main" id="{94076D53-A85D-21EF-82DE-7220A3AD348E}"/>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7;p17">
              <a:extLst>
                <a:ext uri="{FF2B5EF4-FFF2-40B4-BE49-F238E27FC236}">
                  <a16:creationId xmlns:a16="http://schemas.microsoft.com/office/drawing/2014/main" id="{DEF05F3F-EF97-7296-F472-AD1DDC6ACC6C}"/>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8;p17">
              <a:extLst>
                <a:ext uri="{FF2B5EF4-FFF2-40B4-BE49-F238E27FC236}">
                  <a16:creationId xmlns:a16="http://schemas.microsoft.com/office/drawing/2014/main" id="{777A913D-1666-4339-D8E4-7C507EE4F4E1}"/>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52;p17">
            <a:extLst>
              <a:ext uri="{FF2B5EF4-FFF2-40B4-BE49-F238E27FC236}">
                <a16:creationId xmlns:a16="http://schemas.microsoft.com/office/drawing/2014/main" id="{F1A7387E-5F83-CC45-7A59-9BBA684CDE71}"/>
              </a:ext>
            </a:extLst>
          </p:cNvPr>
          <p:cNvGrpSpPr/>
          <p:nvPr/>
        </p:nvGrpSpPr>
        <p:grpSpPr>
          <a:xfrm>
            <a:off x="859306" y="1798728"/>
            <a:ext cx="7095336" cy="1944642"/>
            <a:chOff x="5114996" y="2302076"/>
            <a:chExt cx="7095336" cy="1488799"/>
          </a:xfrm>
        </p:grpSpPr>
        <p:sp>
          <p:nvSpPr>
            <p:cNvPr id="11" name="Google Shape;353;p17">
              <a:extLst>
                <a:ext uri="{FF2B5EF4-FFF2-40B4-BE49-F238E27FC236}">
                  <a16:creationId xmlns:a16="http://schemas.microsoft.com/office/drawing/2014/main" id="{1A37452B-9EA1-64A6-6848-FF3FAF6300C7}"/>
                </a:ext>
              </a:extLst>
            </p:cNvPr>
            <p:cNvSpPr txBox="1"/>
            <p:nvPr/>
          </p:nvSpPr>
          <p:spPr>
            <a:xfrm>
              <a:off x="5114996" y="2302076"/>
              <a:ext cx="2114400" cy="331800"/>
            </a:xfrm>
            <a:prstGeom prst="rect">
              <a:avLst/>
            </a:prstGeom>
            <a:noFill/>
            <a:ln>
              <a:noFill/>
            </a:ln>
          </p:spPr>
          <p:txBody>
            <a:bodyPr spcFirstLastPara="1" wrap="square" lIns="91425" tIns="91425" rIns="91425" bIns="91425" anchor="ctr" anchorCtr="0">
              <a:noAutofit/>
            </a:bodyPr>
            <a:lstStyle/>
            <a:p>
              <a:r>
                <a:rPr lang="en" sz="1800" b="1">
                  <a:latin typeface="Fira Sans Extra Condensed"/>
                  <a:sym typeface="Fira Sans Extra Condensed"/>
                </a:rPr>
                <a:t>Đề xuất</a:t>
              </a:r>
              <a:endParaRPr lang="vi-VN"/>
            </a:p>
          </p:txBody>
        </p:sp>
        <p:sp>
          <p:nvSpPr>
            <p:cNvPr id="12" name="Google Shape;354;p17">
              <a:extLst>
                <a:ext uri="{FF2B5EF4-FFF2-40B4-BE49-F238E27FC236}">
                  <a16:creationId xmlns:a16="http://schemas.microsoft.com/office/drawing/2014/main" id="{E40411DF-6651-9330-0E90-21C1EBA67B34}"/>
                </a:ext>
              </a:extLst>
            </p:cNvPr>
            <p:cNvSpPr txBox="1"/>
            <p:nvPr/>
          </p:nvSpPr>
          <p:spPr>
            <a:xfrm>
              <a:off x="5114999" y="2657475"/>
              <a:ext cx="7095333" cy="1133400"/>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en">
                  <a:latin typeface="Roboto"/>
                  <a:ea typeface="Roboto"/>
                  <a:cs typeface="Roboto"/>
                </a:rPr>
                <a:t>Áp dụng Reinforcement learning vào Pentest.</a:t>
              </a:r>
            </a:p>
            <a:p>
              <a:pPr marL="320040" indent="-317500">
                <a:buSzPts val="1400"/>
                <a:buFont typeface="Roboto"/>
                <a:buChar char="●"/>
              </a:pPr>
              <a:r>
                <a:rPr lang="en">
                  <a:latin typeface="Roboto"/>
                  <a:ea typeface="Roboto"/>
                  <a:cs typeface="Roboto"/>
                </a:rPr>
                <a:t>Vì khó khăn bởi khối lượng lớn kiến thức; không gian trạng thái và hành động lớn và rời rạc; kiến trúc hệ thống cần pentest phức tạp, nhiều ẩn số. Do đó, nhóm tác giả chỉ xét tới những ngữ cảnh đơn giản.</a:t>
              </a:r>
            </a:p>
            <a:p>
              <a:pPr marL="320040" indent="-317500">
                <a:buSzPts val="1400"/>
                <a:buFont typeface="Roboto"/>
                <a:buChar char="●"/>
              </a:pPr>
              <a:r>
                <a:rPr lang="en">
                  <a:latin typeface="Roboto"/>
                  <a:ea typeface="Roboto"/>
                  <a:cs typeface="Roboto"/>
                </a:rPr>
                <a:t>Các kịch bản sử dụng RL để giải quyết các vấn đề CTF gồm nhiều cơ chế bảo vệ, ngăn chặn và chống lại hành vi pentest của RL agent.</a:t>
              </a:r>
            </a:p>
            <a:p>
              <a:pPr marL="320040" indent="-317500">
                <a:buSzPts val="1400"/>
                <a:buFont typeface="Roboto"/>
                <a:buChar char="●"/>
              </a:pPr>
              <a:endParaRPr lang="en">
                <a:latin typeface="Roboto"/>
                <a:ea typeface="Roboto"/>
                <a:cs typeface="Roboto"/>
              </a:endParaRPr>
            </a:p>
          </p:txBody>
        </p:sp>
      </p:grpSp>
      <p:sp>
        <p:nvSpPr>
          <p:cNvPr id="16" name="Google Shape;412;p18">
            <a:extLst>
              <a:ext uri="{FF2B5EF4-FFF2-40B4-BE49-F238E27FC236}">
                <a16:creationId xmlns:a16="http://schemas.microsoft.com/office/drawing/2014/main" id="{510FF68C-360D-AFD2-E912-899CC41F4474}"/>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r>
              <a:rPr lang="en"/>
              <a:t>Tổng quan</a:t>
            </a:r>
            <a:endParaRPr lang="vi-VN"/>
          </a:p>
        </p:txBody>
      </p:sp>
      <p:sp>
        <p:nvSpPr>
          <p:cNvPr id="17" name="Google Shape;787;p24">
            <a:extLst>
              <a:ext uri="{FF2B5EF4-FFF2-40B4-BE49-F238E27FC236}">
                <a16:creationId xmlns:a16="http://schemas.microsoft.com/office/drawing/2014/main" id="{84C7A03E-9190-26A7-1069-DB2B1A4E2B9A}"/>
              </a:ext>
            </a:extLst>
          </p:cNvPr>
          <p:cNvSpPr/>
          <p:nvPr/>
        </p:nvSpPr>
        <p:spPr>
          <a:xfrm>
            <a:off x="2733397" y="256047"/>
            <a:ext cx="3883268" cy="665682"/>
          </a:xfrm>
          <a:prstGeom prst="roundRect">
            <a:avLst>
              <a:gd name="adj" fmla="val 50000"/>
            </a:avLst>
          </a:prstGeom>
          <a:solidFill>
            <a:schemeClr val="accent1">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19"/>
          <p:cNvSpPr/>
          <p:nvPr/>
        </p:nvSpPr>
        <p:spPr>
          <a:xfrm>
            <a:off x="6763600" y="2425750"/>
            <a:ext cx="1203600" cy="12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1176800" y="2425750"/>
            <a:ext cx="1203600" cy="12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Phương pháp</a:t>
            </a:r>
            <a:endParaRPr/>
          </a:p>
        </p:txBody>
      </p:sp>
      <p:grpSp>
        <p:nvGrpSpPr>
          <p:cNvPr id="453" name="Google Shape;453;p19"/>
          <p:cNvGrpSpPr/>
          <p:nvPr/>
        </p:nvGrpSpPr>
        <p:grpSpPr>
          <a:xfrm>
            <a:off x="6890506" y="2571186"/>
            <a:ext cx="939063" cy="912750"/>
            <a:chOff x="6452356" y="2349928"/>
            <a:chExt cx="939063" cy="912750"/>
          </a:xfrm>
        </p:grpSpPr>
        <p:sp>
          <p:nvSpPr>
            <p:cNvPr id="454" name="Google Shape;454;p19"/>
            <p:cNvSpPr/>
            <p:nvPr/>
          </p:nvSpPr>
          <p:spPr>
            <a:xfrm>
              <a:off x="6452356" y="2349928"/>
              <a:ext cx="209997" cy="209956"/>
            </a:xfrm>
            <a:custGeom>
              <a:avLst/>
              <a:gdLst/>
              <a:ahLst/>
              <a:cxnLst/>
              <a:rect l="l" t="t" r="r" b="b"/>
              <a:pathLst>
                <a:path w="16451" h="16451" extrusionOk="0">
                  <a:moveTo>
                    <a:pt x="0" y="0"/>
                  </a:moveTo>
                  <a:lnTo>
                    <a:pt x="0" y="16450"/>
                  </a:lnTo>
                  <a:lnTo>
                    <a:pt x="16450" y="16450"/>
                  </a:lnTo>
                  <a:lnTo>
                    <a:pt x="164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6816895" y="2372169"/>
              <a:ext cx="209997" cy="209956"/>
            </a:xfrm>
            <a:custGeom>
              <a:avLst/>
              <a:gdLst/>
              <a:ahLst/>
              <a:cxnLst/>
              <a:rect l="l" t="t" r="r" b="b"/>
              <a:pathLst>
                <a:path w="16451" h="16451" extrusionOk="0">
                  <a:moveTo>
                    <a:pt x="1" y="0"/>
                  </a:moveTo>
                  <a:lnTo>
                    <a:pt x="1" y="16450"/>
                  </a:lnTo>
                  <a:lnTo>
                    <a:pt x="16451" y="16450"/>
                  </a:lnTo>
                  <a:lnTo>
                    <a:pt x="164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7181435" y="2372169"/>
              <a:ext cx="209984" cy="209956"/>
            </a:xfrm>
            <a:custGeom>
              <a:avLst/>
              <a:gdLst/>
              <a:ahLst/>
              <a:cxnLst/>
              <a:rect l="l" t="t" r="r" b="b"/>
              <a:pathLst>
                <a:path w="16450" h="16451" extrusionOk="0">
                  <a:moveTo>
                    <a:pt x="0" y="0"/>
                  </a:moveTo>
                  <a:lnTo>
                    <a:pt x="0" y="16450"/>
                  </a:lnTo>
                  <a:lnTo>
                    <a:pt x="16450" y="16450"/>
                  </a:lnTo>
                  <a:lnTo>
                    <a:pt x="164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a:off x="6452369" y="2712362"/>
              <a:ext cx="209997" cy="210135"/>
            </a:xfrm>
            <a:custGeom>
              <a:avLst/>
              <a:gdLst/>
              <a:ahLst/>
              <a:cxnLst/>
              <a:rect l="l" t="t" r="r" b="b"/>
              <a:pathLst>
                <a:path w="16451" h="16465" extrusionOk="0">
                  <a:moveTo>
                    <a:pt x="0" y="0"/>
                  </a:moveTo>
                  <a:lnTo>
                    <a:pt x="0" y="16464"/>
                  </a:lnTo>
                  <a:lnTo>
                    <a:pt x="16450" y="16464"/>
                  </a:lnTo>
                  <a:lnTo>
                    <a:pt x="16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6816895" y="2712362"/>
              <a:ext cx="209997" cy="210135"/>
            </a:xfrm>
            <a:custGeom>
              <a:avLst/>
              <a:gdLst/>
              <a:ahLst/>
              <a:cxnLst/>
              <a:rect l="l" t="t" r="r" b="b"/>
              <a:pathLst>
                <a:path w="16451" h="16465" extrusionOk="0">
                  <a:moveTo>
                    <a:pt x="1" y="0"/>
                  </a:moveTo>
                  <a:lnTo>
                    <a:pt x="1" y="16464"/>
                  </a:lnTo>
                  <a:lnTo>
                    <a:pt x="16451" y="16464"/>
                  </a:lnTo>
                  <a:lnTo>
                    <a:pt x="164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7181435" y="2712362"/>
              <a:ext cx="209984" cy="210135"/>
            </a:xfrm>
            <a:custGeom>
              <a:avLst/>
              <a:gdLst/>
              <a:ahLst/>
              <a:cxnLst/>
              <a:rect l="l" t="t" r="r" b="b"/>
              <a:pathLst>
                <a:path w="16450" h="16465" extrusionOk="0">
                  <a:moveTo>
                    <a:pt x="0" y="0"/>
                  </a:moveTo>
                  <a:lnTo>
                    <a:pt x="0" y="16464"/>
                  </a:lnTo>
                  <a:lnTo>
                    <a:pt x="16450" y="16464"/>
                  </a:lnTo>
                  <a:lnTo>
                    <a:pt x="164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6452369" y="3052734"/>
              <a:ext cx="209997" cy="209943"/>
            </a:xfrm>
            <a:custGeom>
              <a:avLst/>
              <a:gdLst/>
              <a:ahLst/>
              <a:cxnLst/>
              <a:rect l="l" t="t" r="r" b="b"/>
              <a:pathLst>
                <a:path w="16451" h="16450" extrusionOk="0">
                  <a:moveTo>
                    <a:pt x="0" y="0"/>
                  </a:moveTo>
                  <a:lnTo>
                    <a:pt x="0" y="16450"/>
                  </a:lnTo>
                  <a:lnTo>
                    <a:pt x="16450" y="16450"/>
                  </a:lnTo>
                  <a:lnTo>
                    <a:pt x="164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6816895" y="3052734"/>
              <a:ext cx="209997" cy="209943"/>
            </a:xfrm>
            <a:custGeom>
              <a:avLst/>
              <a:gdLst/>
              <a:ahLst/>
              <a:cxnLst/>
              <a:rect l="l" t="t" r="r" b="b"/>
              <a:pathLst>
                <a:path w="16451" h="16450" extrusionOk="0">
                  <a:moveTo>
                    <a:pt x="1" y="0"/>
                  </a:moveTo>
                  <a:lnTo>
                    <a:pt x="1" y="16450"/>
                  </a:lnTo>
                  <a:lnTo>
                    <a:pt x="16451" y="16450"/>
                  </a:lnTo>
                  <a:lnTo>
                    <a:pt x="164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7181435" y="3052734"/>
              <a:ext cx="209984" cy="209943"/>
            </a:xfrm>
            <a:custGeom>
              <a:avLst/>
              <a:gdLst/>
              <a:ahLst/>
              <a:cxnLst/>
              <a:rect l="l" t="t" r="r" b="b"/>
              <a:pathLst>
                <a:path w="16450" h="16450" extrusionOk="0">
                  <a:moveTo>
                    <a:pt x="0" y="0"/>
                  </a:moveTo>
                  <a:lnTo>
                    <a:pt x="0" y="16450"/>
                  </a:lnTo>
                  <a:lnTo>
                    <a:pt x="16450" y="16450"/>
                  </a:lnTo>
                  <a:lnTo>
                    <a:pt x="164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6662336" y="2464438"/>
              <a:ext cx="154584" cy="19437"/>
            </a:xfrm>
            <a:custGeom>
              <a:avLst/>
              <a:gdLst/>
              <a:ahLst/>
              <a:cxnLst/>
              <a:rect l="l" t="t" r="r" b="b"/>
              <a:pathLst>
                <a:path w="12110" h="1523" extrusionOk="0">
                  <a:moveTo>
                    <a:pt x="0" y="0"/>
                  </a:moveTo>
                  <a:lnTo>
                    <a:pt x="0" y="1523"/>
                  </a:lnTo>
                  <a:lnTo>
                    <a:pt x="12110" y="1523"/>
                  </a:lnTo>
                  <a:lnTo>
                    <a:pt x="121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7026863" y="2464438"/>
              <a:ext cx="154597" cy="19437"/>
            </a:xfrm>
            <a:custGeom>
              <a:avLst/>
              <a:gdLst/>
              <a:ahLst/>
              <a:cxnLst/>
              <a:rect l="l" t="t" r="r" b="b"/>
              <a:pathLst>
                <a:path w="12111" h="1523" extrusionOk="0">
                  <a:moveTo>
                    <a:pt x="1" y="0"/>
                  </a:moveTo>
                  <a:lnTo>
                    <a:pt x="1" y="1523"/>
                  </a:lnTo>
                  <a:lnTo>
                    <a:pt x="12110" y="1523"/>
                  </a:lnTo>
                  <a:lnTo>
                    <a:pt x="121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6662336" y="2807708"/>
              <a:ext cx="154584" cy="19450"/>
            </a:xfrm>
            <a:custGeom>
              <a:avLst/>
              <a:gdLst/>
              <a:ahLst/>
              <a:cxnLst/>
              <a:rect l="l" t="t" r="r" b="b"/>
              <a:pathLst>
                <a:path w="12110" h="1524" extrusionOk="0">
                  <a:moveTo>
                    <a:pt x="0" y="1"/>
                  </a:moveTo>
                  <a:lnTo>
                    <a:pt x="0" y="1523"/>
                  </a:lnTo>
                  <a:lnTo>
                    <a:pt x="12110" y="1523"/>
                  </a:lnTo>
                  <a:lnTo>
                    <a:pt x="121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6547537" y="2582133"/>
              <a:ext cx="19633" cy="130229"/>
            </a:xfrm>
            <a:custGeom>
              <a:avLst/>
              <a:gdLst/>
              <a:ahLst/>
              <a:cxnLst/>
              <a:rect l="l" t="t" r="r" b="b"/>
              <a:pathLst>
                <a:path w="1538" h="10204" extrusionOk="0">
                  <a:moveTo>
                    <a:pt x="1" y="0"/>
                  </a:moveTo>
                  <a:lnTo>
                    <a:pt x="1" y="10203"/>
                  </a:lnTo>
                  <a:lnTo>
                    <a:pt x="1538" y="10203"/>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a:off x="6547537" y="2922505"/>
              <a:ext cx="19633" cy="130229"/>
            </a:xfrm>
            <a:custGeom>
              <a:avLst/>
              <a:gdLst/>
              <a:ahLst/>
              <a:cxnLst/>
              <a:rect l="l" t="t" r="r" b="b"/>
              <a:pathLst>
                <a:path w="1538" h="10204" extrusionOk="0">
                  <a:moveTo>
                    <a:pt x="1" y="0"/>
                  </a:moveTo>
                  <a:lnTo>
                    <a:pt x="1" y="10203"/>
                  </a:lnTo>
                  <a:lnTo>
                    <a:pt x="1538" y="10203"/>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a:off x="7276603" y="2582133"/>
              <a:ext cx="19633" cy="130229"/>
            </a:xfrm>
            <a:custGeom>
              <a:avLst/>
              <a:gdLst/>
              <a:ahLst/>
              <a:cxnLst/>
              <a:rect l="l" t="t" r="r" b="b"/>
              <a:pathLst>
                <a:path w="1538" h="10204" extrusionOk="0">
                  <a:moveTo>
                    <a:pt x="1" y="0"/>
                  </a:moveTo>
                  <a:lnTo>
                    <a:pt x="1" y="10203"/>
                  </a:lnTo>
                  <a:lnTo>
                    <a:pt x="1538" y="10203"/>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6916620" y="2582133"/>
              <a:ext cx="19441" cy="130229"/>
            </a:xfrm>
            <a:custGeom>
              <a:avLst/>
              <a:gdLst/>
              <a:ahLst/>
              <a:cxnLst/>
              <a:rect l="l" t="t" r="r" b="b"/>
              <a:pathLst>
                <a:path w="1523" h="10204" extrusionOk="0">
                  <a:moveTo>
                    <a:pt x="0" y="0"/>
                  </a:moveTo>
                  <a:lnTo>
                    <a:pt x="0" y="10203"/>
                  </a:lnTo>
                  <a:lnTo>
                    <a:pt x="1523" y="10203"/>
                  </a:lnTo>
                  <a:lnTo>
                    <a:pt x="1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6916620" y="2922505"/>
              <a:ext cx="19441" cy="130229"/>
            </a:xfrm>
            <a:custGeom>
              <a:avLst/>
              <a:gdLst/>
              <a:ahLst/>
              <a:cxnLst/>
              <a:rect l="l" t="t" r="r" b="b"/>
              <a:pathLst>
                <a:path w="1523" h="10204" extrusionOk="0">
                  <a:moveTo>
                    <a:pt x="0" y="0"/>
                  </a:moveTo>
                  <a:lnTo>
                    <a:pt x="0" y="10203"/>
                  </a:lnTo>
                  <a:lnTo>
                    <a:pt x="1523" y="10203"/>
                  </a:lnTo>
                  <a:lnTo>
                    <a:pt x="1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7276603" y="2922505"/>
              <a:ext cx="19633" cy="130229"/>
            </a:xfrm>
            <a:custGeom>
              <a:avLst/>
              <a:gdLst/>
              <a:ahLst/>
              <a:cxnLst/>
              <a:rect l="l" t="t" r="r" b="b"/>
              <a:pathLst>
                <a:path w="1538" h="10204" extrusionOk="0">
                  <a:moveTo>
                    <a:pt x="1" y="0"/>
                  </a:moveTo>
                  <a:lnTo>
                    <a:pt x="1" y="10203"/>
                  </a:lnTo>
                  <a:lnTo>
                    <a:pt x="1538" y="10203"/>
                  </a:lnTo>
                  <a:lnTo>
                    <a:pt x="15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7026863" y="2807708"/>
              <a:ext cx="154597" cy="19450"/>
            </a:xfrm>
            <a:custGeom>
              <a:avLst/>
              <a:gdLst/>
              <a:ahLst/>
              <a:cxnLst/>
              <a:rect l="l" t="t" r="r" b="b"/>
              <a:pathLst>
                <a:path w="12111" h="1524" extrusionOk="0">
                  <a:moveTo>
                    <a:pt x="1" y="1"/>
                  </a:moveTo>
                  <a:lnTo>
                    <a:pt x="1" y="1523"/>
                  </a:lnTo>
                  <a:lnTo>
                    <a:pt x="12110" y="1523"/>
                  </a:lnTo>
                  <a:lnTo>
                    <a:pt x="121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6662336" y="3147901"/>
              <a:ext cx="154584" cy="19629"/>
            </a:xfrm>
            <a:custGeom>
              <a:avLst/>
              <a:gdLst/>
              <a:ahLst/>
              <a:cxnLst/>
              <a:rect l="l" t="t" r="r" b="b"/>
              <a:pathLst>
                <a:path w="12110" h="1538" extrusionOk="0">
                  <a:moveTo>
                    <a:pt x="0" y="1"/>
                  </a:moveTo>
                  <a:lnTo>
                    <a:pt x="0" y="1537"/>
                  </a:lnTo>
                  <a:lnTo>
                    <a:pt x="12110" y="1537"/>
                  </a:lnTo>
                  <a:lnTo>
                    <a:pt x="121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7026863" y="3147901"/>
              <a:ext cx="154597" cy="19629"/>
            </a:xfrm>
            <a:custGeom>
              <a:avLst/>
              <a:gdLst/>
              <a:ahLst/>
              <a:cxnLst/>
              <a:rect l="l" t="t" r="r" b="b"/>
              <a:pathLst>
                <a:path w="12111" h="1538" extrusionOk="0">
                  <a:moveTo>
                    <a:pt x="1" y="1"/>
                  </a:moveTo>
                  <a:lnTo>
                    <a:pt x="1" y="1537"/>
                  </a:lnTo>
                  <a:lnTo>
                    <a:pt x="12110" y="1537"/>
                  </a:lnTo>
                  <a:lnTo>
                    <a:pt x="121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9"/>
          <p:cNvGrpSpPr/>
          <p:nvPr/>
        </p:nvGrpSpPr>
        <p:grpSpPr>
          <a:xfrm>
            <a:off x="1303725" y="2529725"/>
            <a:ext cx="949783" cy="995673"/>
            <a:chOff x="-2429875" y="2285350"/>
            <a:chExt cx="949783" cy="995673"/>
          </a:xfrm>
        </p:grpSpPr>
        <p:sp>
          <p:nvSpPr>
            <p:cNvPr id="476" name="Google Shape;476;p19"/>
            <p:cNvSpPr/>
            <p:nvPr/>
          </p:nvSpPr>
          <p:spPr>
            <a:xfrm>
              <a:off x="-2132002" y="2285350"/>
              <a:ext cx="348957" cy="302025"/>
            </a:xfrm>
            <a:custGeom>
              <a:avLst/>
              <a:gdLst/>
              <a:ahLst/>
              <a:cxnLst/>
              <a:rect l="l" t="t" r="r" b="b"/>
              <a:pathLst>
                <a:path w="27337" h="23665" extrusionOk="0">
                  <a:moveTo>
                    <a:pt x="6831" y="1"/>
                  </a:moveTo>
                  <a:lnTo>
                    <a:pt x="1" y="11840"/>
                  </a:lnTo>
                  <a:lnTo>
                    <a:pt x="6831" y="23665"/>
                  </a:lnTo>
                  <a:lnTo>
                    <a:pt x="20492" y="23665"/>
                  </a:lnTo>
                  <a:lnTo>
                    <a:pt x="27336" y="11840"/>
                  </a:lnTo>
                  <a:lnTo>
                    <a:pt x="20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2132002" y="2285350"/>
              <a:ext cx="348957" cy="302025"/>
            </a:xfrm>
            <a:custGeom>
              <a:avLst/>
              <a:gdLst/>
              <a:ahLst/>
              <a:cxnLst/>
              <a:rect l="l" t="t" r="r" b="b"/>
              <a:pathLst>
                <a:path w="27337" h="23665" fill="none" extrusionOk="0">
                  <a:moveTo>
                    <a:pt x="20492" y="1"/>
                  </a:moveTo>
                  <a:lnTo>
                    <a:pt x="6831" y="1"/>
                  </a:lnTo>
                  <a:lnTo>
                    <a:pt x="1" y="11840"/>
                  </a:lnTo>
                  <a:lnTo>
                    <a:pt x="6831" y="23665"/>
                  </a:lnTo>
                  <a:lnTo>
                    <a:pt x="20492" y="23665"/>
                  </a:lnTo>
                  <a:lnTo>
                    <a:pt x="27336" y="11840"/>
                  </a:lnTo>
                  <a:lnTo>
                    <a:pt x="204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1837767" y="2457712"/>
              <a:ext cx="348957" cy="302037"/>
            </a:xfrm>
            <a:custGeom>
              <a:avLst/>
              <a:gdLst/>
              <a:ahLst/>
              <a:cxnLst/>
              <a:rect l="l" t="t" r="r" b="b"/>
              <a:pathLst>
                <a:path w="27337" h="23666" extrusionOk="0">
                  <a:moveTo>
                    <a:pt x="6846" y="1"/>
                  </a:moveTo>
                  <a:lnTo>
                    <a:pt x="1" y="11826"/>
                  </a:lnTo>
                  <a:lnTo>
                    <a:pt x="6846" y="23665"/>
                  </a:lnTo>
                  <a:lnTo>
                    <a:pt x="20506" y="23665"/>
                  </a:lnTo>
                  <a:lnTo>
                    <a:pt x="27337" y="11826"/>
                  </a:lnTo>
                  <a:lnTo>
                    <a:pt x="205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2132002" y="2638613"/>
              <a:ext cx="348957" cy="302216"/>
            </a:xfrm>
            <a:custGeom>
              <a:avLst/>
              <a:gdLst/>
              <a:ahLst/>
              <a:cxnLst/>
              <a:rect l="l" t="t" r="r" b="b"/>
              <a:pathLst>
                <a:path w="27337" h="23680" extrusionOk="0">
                  <a:moveTo>
                    <a:pt x="6831" y="1"/>
                  </a:moveTo>
                  <a:lnTo>
                    <a:pt x="1" y="11840"/>
                  </a:lnTo>
                  <a:lnTo>
                    <a:pt x="6831" y="23679"/>
                  </a:lnTo>
                  <a:lnTo>
                    <a:pt x="20492" y="23679"/>
                  </a:lnTo>
                  <a:lnTo>
                    <a:pt x="27336" y="11840"/>
                  </a:lnTo>
                  <a:lnTo>
                    <a:pt x="20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2132002" y="2638613"/>
              <a:ext cx="348957" cy="302216"/>
            </a:xfrm>
            <a:custGeom>
              <a:avLst/>
              <a:gdLst/>
              <a:ahLst/>
              <a:cxnLst/>
              <a:rect l="l" t="t" r="r" b="b"/>
              <a:pathLst>
                <a:path w="27337" h="23680" fill="none" extrusionOk="0">
                  <a:moveTo>
                    <a:pt x="20492" y="1"/>
                  </a:moveTo>
                  <a:lnTo>
                    <a:pt x="6831" y="1"/>
                  </a:lnTo>
                  <a:lnTo>
                    <a:pt x="1" y="11840"/>
                  </a:lnTo>
                  <a:lnTo>
                    <a:pt x="6831" y="23679"/>
                  </a:lnTo>
                  <a:lnTo>
                    <a:pt x="20492" y="23679"/>
                  </a:lnTo>
                  <a:lnTo>
                    <a:pt x="27336" y="11840"/>
                  </a:lnTo>
                  <a:lnTo>
                    <a:pt x="204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1829036" y="2804262"/>
              <a:ext cx="348944" cy="302025"/>
            </a:xfrm>
            <a:custGeom>
              <a:avLst/>
              <a:gdLst/>
              <a:ahLst/>
              <a:cxnLst/>
              <a:rect l="l" t="t" r="r" b="b"/>
              <a:pathLst>
                <a:path w="27336" h="23665" extrusionOk="0">
                  <a:moveTo>
                    <a:pt x="6830" y="0"/>
                  </a:moveTo>
                  <a:lnTo>
                    <a:pt x="0" y="11826"/>
                  </a:lnTo>
                  <a:lnTo>
                    <a:pt x="6830" y="23665"/>
                  </a:lnTo>
                  <a:lnTo>
                    <a:pt x="20505" y="23665"/>
                  </a:lnTo>
                  <a:lnTo>
                    <a:pt x="27336" y="11826"/>
                  </a:lnTo>
                  <a:lnTo>
                    <a:pt x="205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2429875" y="2463711"/>
              <a:ext cx="348957" cy="302203"/>
            </a:xfrm>
            <a:custGeom>
              <a:avLst/>
              <a:gdLst/>
              <a:ahLst/>
              <a:cxnLst/>
              <a:rect l="l" t="t" r="r" b="b"/>
              <a:pathLst>
                <a:path w="27337" h="23679" extrusionOk="0">
                  <a:moveTo>
                    <a:pt x="6831" y="0"/>
                  </a:moveTo>
                  <a:lnTo>
                    <a:pt x="1" y="11840"/>
                  </a:lnTo>
                  <a:lnTo>
                    <a:pt x="6831" y="23679"/>
                  </a:lnTo>
                  <a:lnTo>
                    <a:pt x="20506" y="23679"/>
                  </a:lnTo>
                  <a:lnTo>
                    <a:pt x="27336" y="11840"/>
                  </a:lnTo>
                  <a:lnTo>
                    <a:pt x="205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2429875" y="2811524"/>
              <a:ext cx="348957" cy="302216"/>
            </a:xfrm>
            <a:custGeom>
              <a:avLst/>
              <a:gdLst/>
              <a:ahLst/>
              <a:cxnLst/>
              <a:rect l="l" t="t" r="r" b="b"/>
              <a:pathLst>
                <a:path w="27337" h="23680" extrusionOk="0">
                  <a:moveTo>
                    <a:pt x="6831" y="1"/>
                  </a:moveTo>
                  <a:lnTo>
                    <a:pt x="1" y="11840"/>
                  </a:lnTo>
                  <a:lnTo>
                    <a:pt x="6831" y="23679"/>
                  </a:lnTo>
                  <a:lnTo>
                    <a:pt x="20506" y="23679"/>
                  </a:lnTo>
                  <a:lnTo>
                    <a:pt x="27336" y="11840"/>
                  </a:lnTo>
                  <a:lnTo>
                    <a:pt x="205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2126195" y="2978806"/>
              <a:ext cx="348957" cy="302216"/>
            </a:xfrm>
            <a:custGeom>
              <a:avLst/>
              <a:gdLst/>
              <a:ahLst/>
              <a:cxnLst/>
              <a:rect l="l" t="t" r="r" b="b"/>
              <a:pathLst>
                <a:path w="27337" h="23680" extrusionOk="0">
                  <a:moveTo>
                    <a:pt x="6831" y="0"/>
                  </a:moveTo>
                  <a:lnTo>
                    <a:pt x="1" y="11840"/>
                  </a:lnTo>
                  <a:lnTo>
                    <a:pt x="6831" y="23679"/>
                  </a:lnTo>
                  <a:lnTo>
                    <a:pt x="20506" y="23679"/>
                  </a:lnTo>
                  <a:lnTo>
                    <a:pt x="27337" y="11840"/>
                  </a:lnTo>
                  <a:lnTo>
                    <a:pt x="205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19"/>
          <p:cNvGrpSpPr/>
          <p:nvPr/>
        </p:nvGrpSpPr>
        <p:grpSpPr>
          <a:xfrm>
            <a:off x="457200" y="4058563"/>
            <a:ext cx="2643510" cy="673400"/>
            <a:chOff x="457200" y="4058563"/>
            <a:chExt cx="2643510" cy="673400"/>
          </a:xfrm>
        </p:grpSpPr>
        <p:sp>
          <p:nvSpPr>
            <p:cNvPr id="486" name="Google Shape;486;p19"/>
            <p:cNvSpPr txBox="1"/>
            <p:nvPr/>
          </p:nvSpPr>
          <p:spPr>
            <a:xfrm>
              <a:off x="457200" y="4058563"/>
              <a:ext cx="264351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Fira Sans Extra Condensed"/>
                  <a:ea typeface="Fira Sans Extra Condensed"/>
                  <a:cs typeface="Fira Sans Extra Condensed"/>
                  <a:sym typeface="Fira Sans Extra Condensed"/>
                </a:rPr>
                <a:t>Reinforcement learning</a:t>
              </a:r>
              <a:endParaRPr sz="1800" b="1">
                <a:solidFill>
                  <a:srgbClr val="000000"/>
                </a:solidFill>
                <a:latin typeface="Fira Sans Extra Condensed"/>
                <a:ea typeface="Fira Sans Extra Condensed"/>
                <a:cs typeface="Fira Sans Extra Condensed"/>
                <a:sym typeface="Fira Sans Extra Condensed"/>
              </a:endParaRPr>
            </a:p>
          </p:txBody>
        </p:sp>
        <p:sp>
          <p:nvSpPr>
            <p:cNvPr id="487" name="Google Shape;487;p19"/>
            <p:cNvSpPr txBox="1"/>
            <p:nvPr/>
          </p:nvSpPr>
          <p:spPr>
            <a:xfrm>
              <a:off x="788010" y="4400163"/>
              <a:ext cx="1981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Roboto"/>
                  <a:ea typeface="Roboto"/>
                  <a:cs typeface="Roboto"/>
                  <a:sym typeface="Roboto"/>
                </a:rPr>
                <a:t>Q-learning</a:t>
              </a:r>
              <a:endParaRPr>
                <a:latin typeface="Roboto"/>
                <a:ea typeface="Roboto"/>
                <a:cs typeface="Roboto"/>
                <a:sym typeface="Roboto"/>
              </a:endParaRPr>
            </a:p>
          </p:txBody>
        </p:sp>
      </p:grpSp>
      <p:cxnSp>
        <p:nvCxnSpPr>
          <p:cNvPr id="517" name="Google Shape;517;p19"/>
          <p:cNvCxnSpPr>
            <a:cxnSpLocks/>
            <a:stCxn id="6" idx="2"/>
            <a:endCxn id="451" idx="0"/>
          </p:cNvCxnSpPr>
          <p:nvPr/>
        </p:nvCxnSpPr>
        <p:spPr>
          <a:xfrm flipH="1">
            <a:off x="1778600" y="2028319"/>
            <a:ext cx="2293775" cy="397431"/>
          </a:xfrm>
          <a:prstGeom prst="straightConnector1">
            <a:avLst/>
          </a:prstGeom>
          <a:noFill/>
          <a:ln w="9525" cap="flat" cmpd="sng">
            <a:solidFill>
              <a:schemeClr val="dk2"/>
            </a:solidFill>
            <a:prstDash val="solid"/>
            <a:round/>
            <a:headEnd type="none" w="med" len="med"/>
            <a:tailEnd type="oval" w="med" len="med"/>
          </a:ln>
        </p:spPr>
      </p:cxnSp>
      <p:cxnSp>
        <p:nvCxnSpPr>
          <p:cNvPr id="518" name="Google Shape;518;p19"/>
          <p:cNvCxnSpPr>
            <a:cxnSpLocks/>
            <a:stCxn id="451" idx="2"/>
            <a:endCxn id="486" idx="0"/>
          </p:cNvCxnSpPr>
          <p:nvPr/>
        </p:nvCxnSpPr>
        <p:spPr>
          <a:xfrm>
            <a:off x="1778600" y="3629350"/>
            <a:ext cx="355" cy="429213"/>
          </a:xfrm>
          <a:prstGeom prst="straightConnector1">
            <a:avLst/>
          </a:prstGeom>
          <a:noFill/>
          <a:ln w="9525" cap="flat" cmpd="sng">
            <a:solidFill>
              <a:schemeClr val="dk2"/>
            </a:solidFill>
            <a:prstDash val="solid"/>
            <a:round/>
            <a:headEnd type="none" w="med" len="med"/>
            <a:tailEnd type="oval" w="med" len="med"/>
          </a:ln>
        </p:spPr>
      </p:cxnSp>
      <p:cxnSp>
        <p:nvCxnSpPr>
          <p:cNvPr id="519" name="Google Shape;519;p19"/>
          <p:cNvCxnSpPr>
            <a:cxnSpLocks/>
            <a:stCxn id="6" idx="6"/>
            <a:endCxn id="450" idx="0"/>
          </p:cNvCxnSpPr>
          <p:nvPr/>
        </p:nvCxnSpPr>
        <p:spPr>
          <a:xfrm>
            <a:off x="4857175" y="2028319"/>
            <a:ext cx="2508225" cy="397431"/>
          </a:xfrm>
          <a:prstGeom prst="straightConnector1">
            <a:avLst/>
          </a:prstGeom>
          <a:noFill/>
          <a:ln w="9525" cap="flat" cmpd="sng">
            <a:solidFill>
              <a:schemeClr val="dk2"/>
            </a:solidFill>
            <a:prstDash val="solid"/>
            <a:round/>
            <a:headEnd type="none" w="med" len="med"/>
            <a:tailEnd type="oval" w="med" len="med"/>
          </a:ln>
        </p:spPr>
      </p:cxnSp>
      <p:cxnSp>
        <p:nvCxnSpPr>
          <p:cNvPr id="520" name="Google Shape;520;p19"/>
          <p:cNvCxnSpPr>
            <a:cxnSpLocks/>
            <a:stCxn id="450" idx="2"/>
          </p:cNvCxnSpPr>
          <p:nvPr/>
        </p:nvCxnSpPr>
        <p:spPr>
          <a:xfrm>
            <a:off x="7365400" y="3629350"/>
            <a:ext cx="0" cy="429300"/>
          </a:xfrm>
          <a:prstGeom prst="straightConnector1">
            <a:avLst/>
          </a:prstGeom>
          <a:noFill/>
          <a:ln w="9525" cap="flat" cmpd="sng">
            <a:solidFill>
              <a:schemeClr val="dk2"/>
            </a:solidFill>
            <a:prstDash val="solid"/>
            <a:round/>
            <a:headEnd type="none" w="med" len="med"/>
            <a:tailEnd type="oval" w="med" len="med"/>
          </a:ln>
        </p:spPr>
      </p:cxnSp>
      <p:sp>
        <p:nvSpPr>
          <p:cNvPr id="6" name="Google Shape;492;p19">
            <a:extLst>
              <a:ext uri="{FF2B5EF4-FFF2-40B4-BE49-F238E27FC236}">
                <a16:creationId xmlns:a16="http://schemas.microsoft.com/office/drawing/2014/main" id="{57213850-DDF0-C8EA-F9AD-F4440500B0B5}"/>
              </a:ext>
            </a:extLst>
          </p:cNvPr>
          <p:cNvSpPr/>
          <p:nvPr/>
        </p:nvSpPr>
        <p:spPr>
          <a:xfrm>
            <a:off x="4072375" y="1635919"/>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Fira Sans Extra Condensed"/>
              <a:ea typeface="Fira Sans Extra Condensed"/>
              <a:cs typeface="Fira Sans Extra Condensed"/>
              <a:sym typeface="Fira Sans Extra Condensed"/>
            </a:endParaRPr>
          </a:p>
        </p:txBody>
      </p:sp>
      <p:sp>
        <p:nvSpPr>
          <p:cNvPr id="13" name="Google Shape;486;p19">
            <a:extLst>
              <a:ext uri="{FF2B5EF4-FFF2-40B4-BE49-F238E27FC236}">
                <a16:creationId xmlns:a16="http://schemas.microsoft.com/office/drawing/2014/main" id="{828CCB00-2326-151B-17BC-79AFA7E3A072}"/>
              </a:ext>
            </a:extLst>
          </p:cNvPr>
          <p:cNvSpPr txBox="1"/>
          <p:nvPr/>
        </p:nvSpPr>
        <p:spPr>
          <a:xfrm>
            <a:off x="3140068" y="3483935"/>
            <a:ext cx="264351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latin typeface="Fira Sans Extra Condensed"/>
                <a:ea typeface="Fira Sans Extra Condensed"/>
                <a:cs typeface="Fira Sans Extra Condensed"/>
                <a:sym typeface="Fira Sans Extra Condensed"/>
              </a:rPr>
              <a:t>Modeling PT as RL problem</a:t>
            </a:r>
            <a:endParaRPr lang="en-US" sz="1800" b="1">
              <a:solidFill>
                <a:srgbClr val="000000"/>
              </a:solidFill>
              <a:latin typeface="Fira Sans Extra Condensed"/>
              <a:ea typeface="Fira Sans Extra Condensed"/>
              <a:cs typeface="Fira Sans Extra Condensed"/>
              <a:sym typeface="Fira Sans Extra Condensed"/>
            </a:endParaRPr>
          </a:p>
        </p:txBody>
      </p:sp>
      <p:cxnSp>
        <p:nvCxnSpPr>
          <p:cNvPr id="15" name="Google Shape;518;p19">
            <a:extLst>
              <a:ext uri="{FF2B5EF4-FFF2-40B4-BE49-F238E27FC236}">
                <a16:creationId xmlns:a16="http://schemas.microsoft.com/office/drawing/2014/main" id="{6B6BD10A-584E-F7A4-3952-173038A18928}"/>
              </a:ext>
            </a:extLst>
          </p:cNvPr>
          <p:cNvCxnSpPr>
            <a:cxnSpLocks/>
            <a:stCxn id="6" idx="4"/>
            <a:endCxn id="13" idx="0"/>
          </p:cNvCxnSpPr>
          <p:nvPr/>
        </p:nvCxnSpPr>
        <p:spPr>
          <a:xfrm flipH="1">
            <a:off x="4461823" y="2420719"/>
            <a:ext cx="2952" cy="1063216"/>
          </a:xfrm>
          <a:prstGeom prst="straightConnector1">
            <a:avLst/>
          </a:prstGeom>
          <a:noFill/>
          <a:ln w="9525" cap="flat" cmpd="sng">
            <a:solidFill>
              <a:schemeClr val="dk2"/>
            </a:solidFill>
            <a:prstDash val="solid"/>
            <a:round/>
            <a:headEnd type="none" w="med" len="med"/>
            <a:tailEnd type="oval" w="med" len="med"/>
          </a:ln>
        </p:spPr>
      </p:cxnSp>
      <p:grpSp>
        <p:nvGrpSpPr>
          <p:cNvPr id="2" name="Google Shape;485;p19">
            <a:extLst>
              <a:ext uri="{FF2B5EF4-FFF2-40B4-BE49-F238E27FC236}">
                <a16:creationId xmlns:a16="http://schemas.microsoft.com/office/drawing/2014/main" id="{4F823BC8-6435-030B-EEB3-FE78DF14B552}"/>
              </a:ext>
            </a:extLst>
          </p:cNvPr>
          <p:cNvGrpSpPr/>
          <p:nvPr/>
        </p:nvGrpSpPr>
        <p:grpSpPr>
          <a:xfrm>
            <a:off x="6033015" y="4068625"/>
            <a:ext cx="2643510" cy="673400"/>
            <a:chOff x="457200" y="4058563"/>
            <a:chExt cx="2643510" cy="673400"/>
          </a:xfrm>
        </p:grpSpPr>
        <p:sp>
          <p:nvSpPr>
            <p:cNvPr id="3" name="Google Shape;486;p19">
              <a:extLst>
                <a:ext uri="{FF2B5EF4-FFF2-40B4-BE49-F238E27FC236}">
                  <a16:creationId xmlns:a16="http://schemas.microsoft.com/office/drawing/2014/main" id="{9EBE603E-AB8C-8768-FBE3-AEAB511DF8DF}"/>
                </a:ext>
              </a:extLst>
            </p:cNvPr>
            <p:cNvSpPr txBox="1"/>
            <p:nvPr/>
          </p:nvSpPr>
          <p:spPr>
            <a:xfrm>
              <a:off x="457200" y="4058563"/>
              <a:ext cx="264351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latin typeface="Fira Sans Extra Condensed"/>
                  <a:ea typeface="Fira Sans Extra Condensed"/>
                  <a:cs typeface="Fira Sans Extra Condensed"/>
                  <a:sym typeface="Fira Sans Extra Condensed"/>
                </a:rPr>
                <a:t>Penetration Testing</a:t>
              </a:r>
              <a:endParaRPr lang="en-US" sz="1800" b="1">
                <a:solidFill>
                  <a:srgbClr val="000000"/>
                </a:solidFill>
                <a:latin typeface="Fira Sans Extra Condensed"/>
                <a:ea typeface="Fira Sans Extra Condensed"/>
                <a:cs typeface="Fira Sans Extra Condensed"/>
                <a:sym typeface="Fira Sans Extra Condensed"/>
              </a:endParaRPr>
            </a:p>
          </p:txBody>
        </p:sp>
        <p:sp>
          <p:nvSpPr>
            <p:cNvPr id="4" name="Google Shape;487;p19">
              <a:extLst>
                <a:ext uri="{FF2B5EF4-FFF2-40B4-BE49-F238E27FC236}">
                  <a16:creationId xmlns:a16="http://schemas.microsoft.com/office/drawing/2014/main" id="{24CA0C40-367F-D861-3244-0A9A86D22942}"/>
                </a:ext>
              </a:extLst>
            </p:cNvPr>
            <p:cNvSpPr txBox="1"/>
            <p:nvPr/>
          </p:nvSpPr>
          <p:spPr>
            <a:xfrm>
              <a:off x="788010" y="4400163"/>
              <a:ext cx="1981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Roboto"/>
                  <a:ea typeface="Roboto"/>
                  <a:cs typeface="Roboto"/>
                  <a:sym typeface="Roboto"/>
                </a:rPr>
                <a:t>CTF</a:t>
              </a:r>
              <a:endParaRPr>
                <a:latin typeface="Roboto"/>
                <a:ea typeface="Roboto"/>
                <a:cs typeface="Roboto"/>
                <a:sym typeface="Roboto"/>
              </a:endParaRPr>
            </a:p>
          </p:txBody>
        </p:sp>
      </p:grpSp>
      <p:sp>
        <p:nvSpPr>
          <p:cNvPr id="5" name="Google Shape;787;p24">
            <a:extLst>
              <a:ext uri="{FF2B5EF4-FFF2-40B4-BE49-F238E27FC236}">
                <a16:creationId xmlns:a16="http://schemas.microsoft.com/office/drawing/2014/main" id="{0080B4C1-4D17-128A-12A7-81301ACAA4A6}"/>
              </a:ext>
            </a:extLst>
          </p:cNvPr>
          <p:cNvSpPr/>
          <p:nvPr/>
        </p:nvSpPr>
        <p:spPr>
          <a:xfrm>
            <a:off x="2681882" y="304452"/>
            <a:ext cx="3883268" cy="665682"/>
          </a:xfrm>
          <a:prstGeom prst="roundRect">
            <a:avLst>
              <a:gd name="adj" fmla="val 50000"/>
            </a:avLst>
          </a:prstGeom>
          <a:solidFill>
            <a:schemeClr val="accent5">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20"/>
          <p:cNvSpPr txBox="1">
            <a:spLocks noGrp="1"/>
          </p:cNvSpPr>
          <p:nvPr>
            <p:ph type="title"/>
          </p:nvPr>
        </p:nvSpPr>
        <p:spPr>
          <a:xfrm>
            <a:off x="457198" y="533008"/>
            <a:ext cx="3863662"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Modeling PT as a RL problem</a:t>
            </a:r>
          </a:p>
        </p:txBody>
      </p:sp>
      <p:sp>
        <p:nvSpPr>
          <p:cNvPr id="2" name="Google Shape;354;p17">
            <a:extLst>
              <a:ext uri="{FF2B5EF4-FFF2-40B4-BE49-F238E27FC236}">
                <a16:creationId xmlns:a16="http://schemas.microsoft.com/office/drawing/2014/main" id="{4F1A28ED-3CAC-F17E-5776-0A02CC437453}"/>
              </a:ext>
            </a:extLst>
          </p:cNvPr>
          <p:cNvSpPr txBox="1"/>
          <p:nvPr/>
        </p:nvSpPr>
        <p:spPr>
          <a:xfrm>
            <a:off x="457198" y="904408"/>
            <a:ext cx="8487420" cy="1309838"/>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vi-VN">
                <a:latin typeface="Roboto"/>
                <a:ea typeface="Roboto"/>
                <a:cs typeface="Roboto"/>
              </a:rPr>
              <a:t>Penetration Testing (PT): Bài kiểm tra bảo mật nhằm đánh giá mức độ an toàn của hệ thống thông qua việc mô phỏng các cuộc tấn công mạng.</a:t>
            </a:r>
          </a:p>
          <a:p>
            <a:pPr marL="320040" indent="-317500">
              <a:buSzPts val="1400"/>
              <a:buFont typeface="Roboto"/>
              <a:buChar char="●"/>
            </a:pPr>
            <a:r>
              <a:rPr lang="vi-VN">
                <a:latin typeface="Roboto"/>
                <a:ea typeface="Roboto"/>
                <a:cs typeface="Roboto"/>
              </a:rPr>
              <a:t>Reinforcement Learning (RL): Phương pháp học máy trong đó một agent học cách tối ưu hóa hành vi của mình trong một môi trường nhất định bằng cách nhận phản hồi từ các hành động đã thực hiện.</a:t>
            </a:r>
            <a:endParaRPr lang="en">
              <a:latin typeface="Roboto"/>
              <a:ea typeface="Roboto"/>
              <a:cs typeface="Roboto"/>
            </a:endParaRPr>
          </a:p>
        </p:txBody>
      </p:sp>
      <p:graphicFrame>
        <p:nvGraphicFramePr>
          <p:cNvPr id="3" name="Table 2">
            <a:extLst>
              <a:ext uri="{FF2B5EF4-FFF2-40B4-BE49-F238E27FC236}">
                <a16:creationId xmlns:a16="http://schemas.microsoft.com/office/drawing/2014/main" id="{7D4588A9-F0C5-03AE-E69E-633FA5524321}"/>
              </a:ext>
            </a:extLst>
          </p:cNvPr>
          <p:cNvGraphicFramePr>
            <a:graphicFrameLocks noGrp="1"/>
          </p:cNvGraphicFramePr>
          <p:nvPr>
            <p:extLst>
              <p:ext uri="{D42A27DB-BD31-4B8C-83A1-F6EECF244321}">
                <p14:modId xmlns:p14="http://schemas.microsoft.com/office/powerpoint/2010/main" val="2002044245"/>
              </p:ext>
            </p:extLst>
          </p:nvPr>
        </p:nvGraphicFramePr>
        <p:xfrm>
          <a:off x="516834" y="2175622"/>
          <a:ext cx="8368148" cy="2804160"/>
        </p:xfrm>
        <a:graphic>
          <a:graphicData uri="http://schemas.openxmlformats.org/drawingml/2006/table">
            <a:tbl>
              <a:tblPr firstRow="1" bandRow="1">
                <a:tableStyleId>{D689E321-9EB1-48E7-B2C6-B507004536C9}</a:tableStyleId>
              </a:tblPr>
              <a:tblGrid>
                <a:gridCol w="1907822">
                  <a:extLst>
                    <a:ext uri="{9D8B030D-6E8A-4147-A177-3AD203B41FA5}">
                      <a16:colId xmlns:a16="http://schemas.microsoft.com/office/drawing/2014/main" val="475047571"/>
                    </a:ext>
                  </a:extLst>
                </a:gridCol>
                <a:gridCol w="2875613">
                  <a:extLst>
                    <a:ext uri="{9D8B030D-6E8A-4147-A177-3AD203B41FA5}">
                      <a16:colId xmlns:a16="http://schemas.microsoft.com/office/drawing/2014/main" val="3711583768"/>
                    </a:ext>
                  </a:extLst>
                </a:gridCol>
                <a:gridCol w="3584713">
                  <a:extLst>
                    <a:ext uri="{9D8B030D-6E8A-4147-A177-3AD203B41FA5}">
                      <a16:colId xmlns:a16="http://schemas.microsoft.com/office/drawing/2014/main" val="2963153870"/>
                    </a:ext>
                  </a:extLst>
                </a:gridCol>
              </a:tblGrid>
              <a:tr h="281514">
                <a:tc>
                  <a:txBody>
                    <a:bodyPr/>
                    <a:lstStyle/>
                    <a:p>
                      <a:pPr algn="ctr"/>
                      <a:r>
                        <a:rPr lang="en-US" b="1"/>
                        <a:t>Q-learning</a:t>
                      </a:r>
                    </a:p>
                  </a:txBody>
                  <a:tcPr>
                    <a:solidFill>
                      <a:schemeClr val="accent4">
                        <a:lumMod val="60000"/>
                        <a:lumOff val="40000"/>
                      </a:schemeClr>
                    </a:solidFill>
                  </a:tcPr>
                </a:tc>
                <a:tc>
                  <a:txBody>
                    <a:bodyPr/>
                    <a:lstStyle/>
                    <a:p>
                      <a:pPr algn="ctr"/>
                      <a:r>
                        <a:rPr lang="en-US" b="1"/>
                        <a:t>PT</a:t>
                      </a:r>
                    </a:p>
                  </a:txBody>
                  <a:tcPr>
                    <a:solidFill>
                      <a:schemeClr val="accent4">
                        <a:lumMod val="60000"/>
                        <a:lumOff val="40000"/>
                      </a:schemeClr>
                    </a:solidFill>
                  </a:tcPr>
                </a:tc>
                <a:tc>
                  <a:txBody>
                    <a:bodyPr/>
                    <a:lstStyle/>
                    <a:p>
                      <a:pPr algn="ctr"/>
                      <a:r>
                        <a:rPr lang="en-US" b="1"/>
                        <a:t>RL</a:t>
                      </a:r>
                    </a:p>
                  </a:txBody>
                  <a:tcPr>
                    <a:solidFill>
                      <a:schemeClr val="accent4">
                        <a:lumMod val="60000"/>
                        <a:lumOff val="40000"/>
                      </a:schemeClr>
                    </a:solidFill>
                  </a:tcPr>
                </a:tc>
                <a:extLst>
                  <a:ext uri="{0D108BD9-81ED-4DB2-BD59-A6C34878D82A}">
                    <a16:rowId xmlns:a16="http://schemas.microsoft.com/office/drawing/2014/main" val="263994146"/>
                  </a:ext>
                </a:extLst>
              </a:tr>
              <a:tr h="478573">
                <a:tc>
                  <a:txBody>
                    <a:bodyPr/>
                    <a:lstStyle/>
                    <a:p>
                      <a:r>
                        <a:rPr lang="en-US"/>
                        <a:t>State (S)</a:t>
                      </a:r>
                    </a:p>
                  </a:txBody>
                  <a:tcPr>
                    <a:solidFill>
                      <a:schemeClr val="accent3">
                        <a:lumMod val="60000"/>
                        <a:lumOff val="40000"/>
                      </a:schemeClr>
                    </a:solidFill>
                  </a:tcPr>
                </a:tc>
                <a:tc>
                  <a:txBody>
                    <a:bodyPr/>
                    <a:lstStyle/>
                    <a:p>
                      <a:r>
                        <a:rPr lang="vi-VN"/>
                        <a:t>Trạng thái của hệ thống đang được kiểm tra.</a:t>
                      </a:r>
                      <a:endParaRPr lang="en-US"/>
                    </a:p>
                  </a:txBody>
                  <a:tcPr/>
                </a:tc>
                <a:tc>
                  <a:txBody>
                    <a:bodyPr/>
                    <a:lstStyle/>
                    <a:p>
                      <a:r>
                        <a:rPr lang="vi-VN" sz="1400" b="0" i="0" u="none" strike="noStrike" cap="none">
                          <a:solidFill>
                            <a:srgbClr val="000000"/>
                          </a:solidFill>
                          <a:effectLst/>
                          <a:latin typeface="Arial"/>
                          <a:ea typeface="Arial"/>
                          <a:cs typeface="Arial"/>
                          <a:sym typeface="Arial"/>
                        </a:rPr>
                        <a:t>Trạng thái của môi trường tại một thời điểm cụ thể.</a:t>
                      </a:r>
                      <a:endParaRPr lang="en-US"/>
                    </a:p>
                  </a:txBody>
                  <a:tcPr/>
                </a:tc>
                <a:extLst>
                  <a:ext uri="{0D108BD9-81ED-4DB2-BD59-A6C34878D82A}">
                    <a16:rowId xmlns:a16="http://schemas.microsoft.com/office/drawing/2014/main" val="109657160"/>
                  </a:ext>
                </a:extLst>
              </a:tr>
              <a:tr h="675633">
                <a:tc>
                  <a:txBody>
                    <a:bodyPr/>
                    <a:lstStyle/>
                    <a:p>
                      <a:r>
                        <a:rPr lang="en-US"/>
                        <a:t>Action (A)</a:t>
                      </a:r>
                    </a:p>
                  </a:txBody>
                  <a:tcPr>
                    <a:solidFill>
                      <a:schemeClr val="accent3">
                        <a:lumMod val="60000"/>
                        <a:lumOff val="40000"/>
                      </a:schemeClr>
                    </a:solidFill>
                  </a:tcPr>
                </a:tc>
                <a:tc>
                  <a:txBody>
                    <a:bodyPr/>
                    <a:lstStyle/>
                    <a:p>
                      <a:r>
                        <a:rPr lang="vi-VN"/>
                        <a:t>Các hành động như tấn công một dịch vụ, thu thập thông tin hệ thống.</a:t>
                      </a:r>
                      <a:endParaRPr lang="en-US"/>
                    </a:p>
                  </a:txBody>
                  <a:tcPr/>
                </a:tc>
                <a:tc>
                  <a:txBody>
                    <a:bodyPr/>
                    <a:lstStyle/>
                    <a:p>
                      <a:r>
                        <a:rPr lang="vi-VN"/>
                        <a:t>Các hành động mà </a:t>
                      </a:r>
                      <a:r>
                        <a:rPr lang="vi-VN" err="1"/>
                        <a:t>agent</a:t>
                      </a:r>
                      <a:r>
                        <a:rPr lang="vi-VN"/>
                        <a:t> có thể thực hiện để thay đổi trạng thái của môi trường.</a:t>
                      </a:r>
                      <a:endParaRPr lang="en-US"/>
                    </a:p>
                  </a:txBody>
                  <a:tcPr/>
                </a:tc>
                <a:extLst>
                  <a:ext uri="{0D108BD9-81ED-4DB2-BD59-A6C34878D82A}">
                    <a16:rowId xmlns:a16="http://schemas.microsoft.com/office/drawing/2014/main" val="3241319382"/>
                  </a:ext>
                </a:extLst>
              </a:tr>
              <a:tr h="675633">
                <a:tc>
                  <a:txBody>
                    <a:bodyPr/>
                    <a:lstStyle/>
                    <a:p>
                      <a:r>
                        <a:rPr lang="en-US"/>
                        <a:t>Transition Function (T)</a:t>
                      </a:r>
                    </a:p>
                  </a:txBody>
                  <a:tcPr>
                    <a:solidFill>
                      <a:schemeClr val="accent3">
                        <a:lumMod val="60000"/>
                        <a:lumOff val="40000"/>
                      </a:schemeClr>
                    </a:solidFill>
                  </a:tcPr>
                </a:tc>
                <a:tc>
                  <a:txBody>
                    <a:bodyPr/>
                    <a:lstStyle/>
                    <a:p>
                      <a:r>
                        <a:rPr lang="en-US" err="1"/>
                        <a:t>Xác</a:t>
                      </a:r>
                      <a:r>
                        <a:rPr lang="en-US"/>
                        <a:t> </a:t>
                      </a:r>
                      <a:r>
                        <a:rPr lang="en-US" err="1"/>
                        <a:t>suất</a:t>
                      </a:r>
                      <a:r>
                        <a:rPr lang="en-US"/>
                        <a:t> </a:t>
                      </a:r>
                      <a:r>
                        <a:rPr lang="en-US" err="1"/>
                        <a:t>chuyển</a:t>
                      </a:r>
                      <a:r>
                        <a:rPr lang="en-US"/>
                        <a:t> </a:t>
                      </a:r>
                      <a:r>
                        <a:rPr lang="en-US" err="1"/>
                        <a:t>đổi</a:t>
                      </a:r>
                      <a:r>
                        <a:rPr lang="en-US"/>
                        <a:t> </a:t>
                      </a:r>
                      <a:r>
                        <a:rPr lang="en-US" err="1"/>
                        <a:t>trạng</a:t>
                      </a:r>
                      <a:r>
                        <a:rPr lang="en-US"/>
                        <a:t> </a:t>
                      </a:r>
                      <a:r>
                        <a:rPr lang="en-US" err="1"/>
                        <a:t>thái</a:t>
                      </a:r>
                      <a:r>
                        <a:rPr lang="en-US"/>
                        <a:t> </a:t>
                      </a:r>
                      <a:r>
                        <a:rPr lang="en-US" err="1"/>
                        <a:t>hệ</a:t>
                      </a:r>
                      <a:r>
                        <a:rPr lang="en-US"/>
                        <a:t> </a:t>
                      </a:r>
                      <a:r>
                        <a:rPr lang="en-US" err="1"/>
                        <a:t>thống</a:t>
                      </a:r>
                      <a:r>
                        <a:rPr lang="en-US"/>
                        <a:t> </a:t>
                      </a:r>
                      <a:r>
                        <a:rPr lang="en-US" err="1"/>
                        <a:t>khi</a:t>
                      </a:r>
                      <a:r>
                        <a:rPr lang="en-US"/>
                        <a:t> </a:t>
                      </a:r>
                      <a:r>
                        <a:rPr lang="en-US" err="1"/>
                        <a:t>thực</a:t>
                      </a:r>
                      <a:r>
                        <a:rPr lang="en-US"/>
                        <a:t> </a:t>
                      </a:r>
                      <a:r>
                        <a:rPr lang="en-US" err="1"/>
                        <a:t>hiện</a:t>
                      </a:r>
                      <a:r>
                        <a:rPr lang="en-US"/>
                        <a:t> </a:t>
                      </a:r>
                      <a:r>
                        <a:rPr lang="en-US" err="1"/>
                        <a:t>một</a:t>
                      </a:r>
                      <a:r>
                        <a:rPr lang="en-US"/>
                        <a:t> </a:t>
                      </a:r>
                      <a:r>
                        <a:rPr lang="en-US" err="1"/>
                        <a:t>hành</a:t>
                      </a:r>
                      <a:r>
                        <a:rPr lang="en-US"/>
                        <a:t> </a:t>
                      </a:r>
                      <a:r>
                        <a:rPr lang="en-US" err="1"/>
                        <a:t>động</a:t>
                      </a:r>
                      <a:r>
                        <a:rPr lang="en-US"/>
                        <a:t>.</a:t>
                      </a:r>
                    </a:p>
                  </a:txBody>
                  <a:tcPr/>
                </a:tc>
                <a:tc>
                  <a:txBody>
                    <a:bodyPr/>
                    <a:lstStyle/>
                    <a:p>
                      <a:r>
                        <a:rPr lang="vi-VN"/>
                        <a:t>Xác suất chuyển đổi giữa các trạng thái trong môi trường.</a:t>
                      </a:r>
                    </a:p>
                    <a:p>
                      <a:endParaRPr lang="en-US"/>
                    </a:p>
                  </a:txBody>
                  <a:tcPr/>
                </a:tc>
                <a:extLst>
                  <a:ext uri="{0D108BD9-81ED-4DB2-BD59-A6C34878D82A}">
                    <a16:rowId xmlns:a16="http://schemas.microsoft.com/office/drawing/2014/main" val="3634074448"/>
                  </a:ext>
                </a:extLst>
              </a:tr>
              <a:tr h="513041">
                <a:tc>
                  <a:txBody>
                    <a:bodyPr/>
                    <a:lstStyle/>
                    <a:p>
                      <a:r>
                        <a:rPr lang="en-US"/>
                        <a:t>Reward Function (R)</a:t>
                      </a:r>
                    </a:p>
                  </a:txBody>
                  <a:tcPr>
                    <a:solidFill>
                      <a:schemeClr val="accent3">
                        <a:lumMod val="60000"/>
                        <a:lumOff val="40000"/>
                      </a:schemeClr>
                    </a:solidFill>
                  </a:tcPr>
                </a:tc>
                <a:tc>
                  <a:txBody>
                    <a:bodyPr/>
                    <a:lstStyle/>
                    <a:p>
                      <a:r>
                        <a:rPr lang="vi-VN"/>
                        <a:t>Phần thưởng khi phát hiện lỗ hổng bảo mật.</a:t>
                      </a:r>
                    </a:p>
                  </a:txBody>
                  <a:tcPr/>
                </a:tc>
                <a:tc>
                  <a:txBody>
                    <a:bodyPr/>
                    <a:lstStyle/>
                    <a:p>
                      <a:r>
                        <a:rPr lang="vi-VN"/>
                        <a:t>Phần thưởng nhận được khi thực hiện một hành động trong một trạng thái cụ thể.</a:t>
                      </a:r>
                      <a:endParaRPr lang="en-US"/>
                    </a:p>
                  </a:txBody>
                  <a:tcPr/>
                </a:tc>
                <a:extLst>
                  <a:ext uri="{0D108BD9-81ED-4DB2-BD59-A6C34878D82A}">
                    <a16:rowId xmlns:a16="http://schemas.microsoft.com/office/drawing/2014/main" val="3598094443"/>
                  </a:ext>
                </a:extLst>
              </a:tr>
            </a:tbl>
          </a:graphicData>
        </a:graphic>
      </p:graphicFrame>
      <p:sp>
        <p:nvSpPr>
          <p:cNvPr id="8" name="Title 3">
            <a:extLst>
              <a:ext uri="{FF2B5EF4-FFF2-40B4-BE49-F238E27FC236}">
                <a16:creationId xmlns:a16="http://schemas.microsoft.com/office/drawing/2014/main" id="{39072CFA-40EC-35AA-7258-B597D3DBA40D}"/>
              </a:ext>
            </a:extLst>
          </p:cNvPr>
          <p:cNvSpPr txBox="1">
            <a:spLocks/>
          </p:cNvSpPr>
          <p:nvPr/>
        </p:nvSpPr>
        <p:spPr>
          <a:xfrm>
            <a:off x="586109" y="145029"/>
            <a:ext cx="8229600"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r>
              <a:rPr lang="en-US"/>
              <a:t>Phương pháp</a:t>
            </a:r>
          </a:p>
        </p:txBody>
      </p:sp>
      <p:sp>
        <p:nvSpPr>
          <p:cNvPr id="9" name="Google Shape;787;p24">
            <a:extLst>
              <a:ext uri="{FF2B5EF4-FFF2-40B4-BE49-F238E27FC236}">
                <a16:creationId xmlns:a16="http://schemas.microsoft.com/office/drawing/2014/main" id="{FF74BF6B-C75E-B38E-71E7-05544C9DE065}"/>
              </a:ext>
            </a:extLst>
          </p:cNvPr>
          <p:cNvSpPr/>
          <p:nvPr/>
        </p:nvSpPr>
        <p:spPr>
          <a:xfrm>
            <a:off x="2680738" y="-44568"/>
            <a:ext cx="3883268" cy="665682"/>
          </a:xfrm>
          <a:prstGeom prst="roundRect">
            <a:avLst>
              <a:gd name="adj" fmla="val 50000"/>
            </a:avLst>
          </a:prstGeom>
          <a:solidFill>
            <a:schemeClr val="accent5">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382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2" name="Google Shape;354;p17">
            <a:extLst>
              <a:ext uri="{FF2B5EF4-FFF2-40B4-BE49-F238E27FC236}">
                <a16:creationId xmlns:a16="http://schemas.microsoft.com/office/drawing/2014/main" id="{4F1A28ED-3CAC-F17E-5776-0A02CC437453}"/>
              </a:ext>
            </a:extLst>
          </p:cNvPr>
          <p:cNvSpPr txBox="1"/>
          <p:nvPr/>
        </p:nvSpPr>
        <p:spPr>
          <a:xfrm>
            <a:off x="901147" y="992049"/>
            <a:ext cx="6917636" cy="3715918"/>
          </a:xfrm>
          <a:prstGeom prst="rect">
            <a:avLst/>
          </a:prstGeom>
          <a:noFill/>
          <a:ln>
            <a:noFill/>
          </a:ln>
        </p:spPr>
        <p:txBody>
          <a:bodyPr spcFirstLastPara="1" wrap="square" lIns="91425" tIns="91425" rIns="91425" bIns="91425" anchor="t" anchorCtr="0">
            <a:noAutofit/>
          </a:bodyPr>
          <a:lstStyle/>
          <a:p>
            <a:pPr marL="2540">
              <a:buSzPts val="1400"/>
            </a:pPr>
            <a:endParaRPr lang="en-US">
              <a:latin typeface="Roboto"/>
              <a:ea typeface="Roboto"/>
              <a:cs typeface="Roboto"/>
            </a:endParaRPr>
          </a:p>
          <a:p>
            <a:pPr marL="2540">
              <a:buSzPts val="1400"/>
            </a:pPr>
            <a:r>
              <a:rPr lang="en-US" b="1">
                <a:latin typeface="Roboto"/>
                <a:ea typeface="Roboto"/>
                <a:cs typeface="Roboto"/>
              </a:rPr>
              <a:t>PT vs Game </a:t>
            </a:r>
            <a:r>
              <a:rPr lang="en-US" b="1" err="1">
                <a:latin typeface="Roboto"/>
                <a:ea typeface="Roboto"/>
                <a:cs typeface="Roboto"/>
              </a:rPr>
              <a:t>khi</a:t>
            </a:r>
            <a:r>
              <a:rPr lang="en-US" b="1">
                <a:latin typeface="Roboto"/>
                <a:ea typeface="Roboto"/>
                <a:cs typeface="Roboto"/>
              </a:rPr>
              <a:t> </a:t>
            </a:r>
            <a:r>
              <a:rPr lang="en-US" b="1" err="1">
                <a:latin typeface="Roboto"/>
                <a:ea typeface="Roboto"/>
                <a:cs typeface="Roboto"/>
              </a:rPr>
              <a:t>áp</a:t>
            </a:r>
            <a:r>
              <a:rPr lang="en-US" b="1">
                <a:latin typeface="Roboto"/>
                <a:ea typeface="Roboto"/>
                <a:cs typeface="Roboto"/>
              </a:rPr>
              <a:t> </a:t>
            </a:r>
            <a:r>
              <a:rPr lang="en-US" b="1" err="1">
                <a:latin typeface="Roboto"/>
                <a:ea typeface="Roboto"/>
                <a:cs typeface="Roboto"/>
              </a:rPr>
              <a:t>dụng</a:t>
            </a:r>
            <a:r>
              <a:rPr lang="en-US" b="1">
                <a:latin typeface="Roboto"/>
                <a:ea typeface="Roboto"/>
                <a:cs typeface="Roboto"/>
              </a:rPr>
              <a:t> RL</a:t>
            </a:r>
          </a:p>
          <a:p>
            <a:pPr marL="2540">
              <a:buSzPts val="1400"/>
            </a:pPr>
            <a:endParaRPr lang="en-US">
              <a:latin typeface="Roboto"/>
              <a:ea typeface="Roboto"/>
              <a:cs typeface="Roboto"/>
            </a:endParaRPr>
          </a:p>
          <a:p>
            <a:pPr marL="2540">
              <a:buSzPts val="1400"/>
            </a:pPr>
            <a:r>
              <a:rPr lang="vi-VN">
                <a:latin typeface="Roboto"/>
                <a:ea typeface="Roboto"/>
                <a:cs typeface="Roboto"/>
              </a:rPr>
              <a:t>Điểm giống:</a:t>
            </a:r>
          </a:p>
          <a:p>
            <a:pPr marL="320040" indent="-317500">
              <a:buSzPts val="1400"/>
              <a:buFont typeface="Roboto"/>
              <a:buChar char="●"/>
            </a:pPr>
            <a:r>
              <a:rPr lang="en-US" err="1">
                <a:latin typeface="Roboto"/>
                <a:ea typeface="Roboto"/>
                <a:cs typeface="Roboto"/>
              </a:rPr>
              <a:t>Đều</a:t>
            </a:r>
            <a:r>
              <a:rPr lang="en-US">
                <a:latin typeface="Roboto"/>
                <a:ea typeface="Roboto"/>
                <a:cs typeface="Roboto"/>
              </a:rPr>
              <a:t> </a:t>
            </a:r>
            <a:r>
              <a:rPr lang="en-US" err="1">
                <a:latin typeface="Roboto"/>
                <a:ea typeface="Roboto"/>
                <a:cs typeface="Roboto"/>
              </a:rPr>
              <a:t>dễ</a:t>
            </a:r>
            <a:r>
              <a:rPr lang="en-US">
                <a:latin typeface="Roboto"/>
                <a:ea typeface="Roboto"/>
                <a:cs typeface="Roboto"/>
              </a:rPr>
              <a:t> </a:t>
            </a:r>
            <a:r>
              <a:rPr lang="en-US" err="1">
                <a:latin typeface="Roboto"/>
                <a:ea typeface="Roboto"/>
                <a:cs typeface="Roboto"/>
              </a:rPr>
              <a:t>dàng</a:t>
            </a:r>
            <a:r>
              <a:rPr lang="en-US">
                <a:latin typeface="Roboto"/>
                <a:ea typeface="Roboto"/>
                <a:cs typeface="Roboto"/>
              </a:rPr>
              <a:t> </a:t>
            </a:r>
            <a:r>
              <a:rPr lang="en-US" err="1">
                <a:latin typeface="Roboto"/>
                <a:ea typeface="Roboto"/>
                <a:cs typeface="Roboto"/>
              </a:rPr>
              <a:t>xác</a:t>
            </a:r>
            <a:r>
              <a:rPr lang="en-US">
                <a:latin typeface="Roboto"/>
                <a:ea typeface="Roboto"/>
                <a:cs typeface="Roboto"/>
              </a:rPr>
              <a:t> </a:t>
            </a:r>
            <a:r>
              <a:rPr lang="en-US" err="1">
                <a:latin typeface="Roboto"/>
                <a:ea typeface="Roboto"/>
                <a:cs typeface="Roboto"/>
              </a:rPr>
              <a:t>định</a:t>
            </a:r>
            <a:r>
              <a:rPr lang="en-US">
                <a:latin typeface="Roboto"/>
                <a:ea typeface="Roboto"/>
                <a:cs typeface="Roboto"/>
              </a:rPr>
              <a:t> </a:t>
            </a:r>
            <a:r>
              <a:rPr lang="en-US" err="1">
                <a:latin typeface="Roboto"/>
                <a:ea typeface="Roboto"/>
                <a:cs typeface="Roboto"/>
              </a:rPr>
              <a:t>được</a:t>
            </a:r>
            <a:r>
              <a:rPr lang="en-US">
                <a:latin typeface="Roboto"/>
                <a:ea typeface="Roboto"/>
                <a:cs typeface="Roboto"/>
              </a:rPr>
              <a:t> </a:t>
            </a:r>
            <a:r>
              <a:rPr lang="en-US" err="1">
                <a:latin typeface="Roboto"/>
                <a:ea typeface="Roboto"/>
                <a:cs typeface="Roboto"/>
              </a:rPr>
              <a:t>người</a:t>
            </a:r>
            <a:r>
              <a:rPr lang="en-US">
                <a:latin typeface="Roboto"/>
                <a:ea typeface="Roboto"/>
                <a:cs typeface="Roboto"/>
              </a:rPr>
              <a:t> </a:t>
            </a:r>
            <a:r>
              <a:rPr lang="en-US" err="1">
                <a:latin typeface="Roboto"/>
                <a:ea typeface="Roboto"/>
                <a:cs typeface="Roboto"/>
              </a:rPr>
              <a:t>chơi</a:t>
            </a:r>
            <a:r>
              <a:rPr lang="en-US">
                <a:latin typeface="Roboto"/>
                <a:ea typeface="Roboto"/>
                <a:cs typeface="Roboto"/>
              </a:rPr>
              <a:t>, </a:t>
            </a:r>
            <a:r>
              <a:rPr lang="en-US" err="1">
                <a:latin typeface="Roboto"/>
                <a:ea typeface="Roboto"/>
                <a:cs typeface="Roboto"/>
              </a:rPr>
              <a:t>luật</a:t>
            </a:r>
            <a:r>
              <a:rPr lang="en-US">
                <a:latin typeface="Roboto"/>
                <a:ea typeface="Roboto"/>
                <a:cs typeface="Roboto"/>
              </a:rPr>
              <a:t> </a:t>
            </a:r>
            <a:r>
              <a:rPr lang="en-US" err="1">
                <a:latin typeface="Roboto"/>
                <a:ea typeface="Roboto"/>
                <a:cs typeface="Roboto"/>
              </a:rPr>
              <a:t>chơi</a:t>
            </a:r>
            <a:r>
              <a:rPr lang="en-US">
                <a:latin typeface="Roboto"/>
                <a:ea typeface="Roboto"/>
                <a:cs typeface="Roboto"/>
              </a:rPr>
              <a:t> </a:t>
            </a:r>
            <a:r>
              <a:rPr lang="en-US" err="1">
                <a:latin typeface="Roboto"/>
                <a:ea typeface="Roboto"/>
                <a:cs typeface="Roboto"/>
              </a:rPr>
              <a:t>và</a:t>
            </a:r>
            <a:r>
              <a:rPr lang="en-US">
                <a:latin typeface="Roboto"/>
                <a:ea typeface="Roboto"/>
                <a:cs typeface="Roboto"/>
              </a:rPr>
              <a:t> </a:t>
            </a:r>
            <a:r>
              <a:rPr lang="en-US" err="1">
                <a:latin typeface="Roboto"/>
                <a:ea typeface="Roboto"/>
                <a:cs typeface="Roboto"/>
              </a:rPr>
              <a:t>điều</a:t>
            </a:r>
            <a:r>
              <a:rPr lang="en-US">
                <a:latin typeface="Roboto"/>
                <a:ea typeface="Roboto"/>
                <a:cs typeface="Roboto"/>
              </a:rPr>
              <a:t> </a:t>
            </a:r>
            <a:r>
              <a:rPr lang="en-US" err="1">
                <a:latin typeface="Roboto"/>
                <a:ea typeface="Roboto"/>
                <a:cs typeface="Roboto"/>
              </a:rPr>
              <a:t>kiện</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chiến</a:t>
            </a:r>
            <a:r>
              <a:rPr lang="en-US">
                <a:latin typeface="Roboto"/>
                <a:ea typeface="Roboto"/>
                <a:cs typeface="Roboto"/>
              </a:rPr>
              <a:t> </a:t>
            </a:r>
            <a:r>
              <a:rPr lang="en-US" err="1">
                <a:latin typeface="Roboto"/>
                <a:ea typeface="Roboto"/>
                <a:cs typeface="Roboto"/>
              </a:rPr>
              <a:t>thắng</a:t>
            </a:r>
            <a:r>
              <a:rPr lang="vi-VN">
                <a:latin typeface="Roboto"/>
                <a:ea typeface="Roboto"/>
                <a:cs typeface="Roboto"/>
              </a:rPr>
              <a:t>.</a:t>
            </a:r>
          </a:p>
          <a:p>
            <a:pPr marL="320040" indent="-317500">
              <a:buSzPts val="1400"/>
              <a:buFont typeface="Roboto"/>
              <a:buChar char="●"/>
            </a:pPr>
            <a:r>
              <a:rPr lang="fr-FR">
                <a:latin typeface="Roboto"/>
                <a:ea typeface="Roboto"/>
                <a:cs typeface="Roboto"/>
              </a:rPr>
              <a:t>PT: 	information </a:t>
            </a:r>
            <a:r>
              <a:rPr lang="fr-FR" err="1">
                <a:latin typeface="Roboto"/>
                <a:ea typeface="Roboto"/>
                <a:cs typeface="Roboto"/>
              </a:rPr>
              <a:t>gathering</a:t>
            </a:r>
            <a:r>
              <a:rPr lang="fr-FR">
                <a:latin typeface="Roboto"/>
                <a:ea typeface="Roboto"/>
                <a:cs typeface="Roboto"/>
              </a:rPr>
              <a:t> 	+ exploitation</a:t>
            </a:r>
          </a:p>
          <a:p>
            <a:pPr marL="2540">
              <a:buSzPts val="1400"/>
            </a:pPr>
            <a:r>
              <a:rPr lang="en-US">
                <a:latin typeface="Roboto"/>
                <a:ea typeface="Roboto"/>
                <a:cs typeface="Roboto"/>
              </a:rPr>
              <a:t>       Game:</a:t>
            </a:r>
            <a:r>
              <a:rPr lang="fr-FR">
                <a:latin typeface="Roboto"/>
                <a:ea typeface="Roboto"/>
                <a:cs typeface="Roboto"/>
              </a:rPr>
              <a:t> 	exploration actions 	+ exploitation actions</a:t>
            </a:r>
            <a:endParaRPr lang="vi-VN">
              <a:latin typeface="Roboto"/>
              <a:ea typeface="Roboto"/>
              <a:cs typeface="Roboto"/>
            </a:endParaRPr>
          </a:p>
          <a:p>
            <a:pPr marL="2540">
              <a:buSzPts val="1400"/>
            </a:pPr>
            <a:endParaRPr lang="en-US">
              <a:latin typeface="Roboto"/>
              <a:ea typeface="Roboto"/>
              <a:cs typeface="Roboto"/>
            </a:endParaRPr>
          </a:p>
          <a:p>
            <a:pPr marL="2540">
              <a:buSzPts val="1400"/>
            </a:pPr>
            <a:endParaRPr lang="en-US">
              <a:latin typeface="Roboto"/>
              <a:ea typeface="Roboto"/>
              <a:cs typeface="Roboto"/>
            </a:endParaRPr>
          </a:p>
          <a:p>
            <a:pPr marL="2540">
              <a:buSzPts val="1400"/>
            </a:pPr>
            <a:r>
              <a:rPr lang="vi-VN">
                <a:latin typeface="Roboto"/>
                <a:ea typeface="Roboto"/>
                <a:cs typeface="Roboto"/>
              </a:rPr>
              <a:t>Điểm </a:t>
            </a:r>
            <a:r>
              <a:rPr lang="en-US" err="1">
                <a:latin typeface="Roboto"/>
                <a:ea typeface="Roboto"/>
                <a:cs typeface="Roboto"/>
              </a:rPr>
              <a:t>đặc</a:t>
            </a:r>
            <a:r>
              <a:rPr lang="en-US">
                <a:latin typeface="Roboto"/>
                <a:ea typeface="Roboto"/>
                <a:cs typeface="Roboto"/>
              </a:rPr>
              <a:t> </a:t>
            </a:r>
            <a:r>
              <a:rPr lang="en-US" err="1">
                <a:latin typeface="Roboto"/>
                <a:ea typeface="Roboto"/>
                <a:cs typeface="Roboto"/>
              </a:rPr>
              <a:t>trưng</a:t>
            </a:r>
            <a:r>
              <a:rPr lang="en-US">
                <a:latin typeface="Roboto"/>
                <a:ea typeface="Roboto"/>
                <a:cs typeface="Roboto"/>
              </a:rPr>
              <a:t> </a:t>
            </a:r>
            <a:r>
              <a:rPr lang="en-US" err="1">
                <a:latin typeface="Roboto"/>
                <a:ea typeface="Roboto"/>
                <a:cs typeface="Roboto"/>
              </a:rPr>
              <a:t>khác</a:t>
            </a:r>
            <a:r>
              <a:rPr lang="en-US">
                <a:latin typeface="Roboto"/>
                <a:ea typeface="Roboto"/>
                <a:cs typeface="Roboto"/>
              </a:rPr>
              <a:t> </a:t>
            </a:r>
            <a:r>
              <a:rPr lang="en-US" err="1">
                <a:latin typeface="Roboto"/>
                <a:ea typeface="Roboto"/>
                <a:cs typeface="Roboto"/>
              </a:rPr>
              <a:t>biệt</a:t>
            </a:r>
            <a:r>
              <a:rPr lang="en-US">
                <a:latin typeface="Roboto"/>
                <a:ea typeface="Roboto"/>
                <a:cs typeface="Roboto"/>
              </a:rPr>
              <a:t> </a:t>
            </a:r>
            <a:r>
              <a:rPr lang="en-US" err="1">
                <a:latin typeface="Roboto"/>
                <a:ea typeface="Roboto"/>
                <a:cs typeface="Roboto"/>
              </a:rPr>
              <a:t>của</a:t>
            </a:r>
            <a:r>
              <a:rPr lang="en-US">
                <a:latin typeface="Roboto"/>
                <a:ea typeface="Roboto"/>
                <a:cs typeface="Roboto"/>
              </a:rPr>
              <a:t> PT</a:t>
            </a:r>
            <a:r>
              <a:rPr lang="vi-VN">
                <a:latin typeface="Roboto"/>
                <a:ea typeface="Roboto"/>
                <a:cs typeface="Roboto"/>
              </a:rPr>
              <a:t>:</a:t>
            </a:r>
          </a:p>
          <a:p>
            <a:pPr marL="320040" indent="-317500">
              <a:buSzPts val="1400"/>
              <a:buFont typeface="Roboto"/>
              <a:buChar char="●"/>
            </a:pPr>
            <a:r>
              <a:rPr lang="en-US">
                <a:latin typeface="Roboto"/>
                <a:ea typeface="Roboto"/>
                <a:cs typeface="Roboto"/>
              </a:rPr>
              <a:t>PT </a:t>
            </a:r>
            <a:r>
              <a:rPr lang="en-US" err="1">
                <a:latin typeface="Roboto"/>
                <a:ea typeface="Roboto"/>
                <a:cs typeface="Roboto"/>
              </a:rPr>
              <a:t>có</a:t>
            </a:r>
            <a:r>
              <a:rPr lang="en-US">
                <a:latin typeface="Roboto"/>
                <a:ea typeface="Roboto"/>
                <a:cs typeface="Roboto"/>
              </a:rPr>
              <a:t> </a:t>
            </a:r>
            <a:r>
              <a:rPr lang="vi-VN" b="0" i="0">
                <a:solidFill>
                  <a:srgbClr val="252525"/>
                </a:solidFill>
                <a:effectLst/>
                <a:latin typeface="Roboto" pitchFamily="2" charset="0"/>
              </a:rPr>
              <a:t>không gian </a:t>
            </a:r>
            <a:r>
              <a:rPr lang="en-US">
                <a:solidFill>
                  <a:srgbClr val="252525"/>
                </a:solidFill>
                <a:latin typeface="Roboto" pitchFamily="2" charset="0"/>
              </a:rPr>
              <a:t>(state, action) </a:t>
            </a:r>
            <a:r>
              <a:rPr lang="en-US" err="1">
                <a:solidFill>
                  <a:srgbClr val="252525"/>
                </a:solidFill>
                <a:latin typeface="Roboto" pitchFamily="2" charset="0"/>
              </a:rPr>
              <a:t>rất</a:t>
            </a:r>
            <a:r>
              <a:rPr lang="en-US">
                <a:solidFill>
                  <a:srgbClr val="252525"/>
                </a:solidFill>
                <a:latin typeface="Roboto" pitchFamily="2" charset="0"/>
              </a:rPr>
              <a:t> </a:t>
            </a:r>
            <a:r>
              <a:rPr lang="en-US" err="1">
                <a:solidFill>
                  <a:srgbClr val="252525"/>
                </a:solidFill>
                <a:latin typeface="Roboto" pitchFamily="2" charset="0"/>
              </a:rPr>
              <a:t>lớn</a:t>
            </a:r>
            <a:r>
              <a:rPr lang="en-US">
                <a:solidFill>
                  <a:srgbClr val="252525"/>
                </a:solidFill>
                <a:latin typeface="Roboto" pitchFamily="2" charset="0"/>
              </a:rPr>
              <a:t>, </a:t>
            </a:r>
            <a:r>
              <a:rPr lang="en-US" err="1">
                <a:solidFill>
                  <a:srgbClr val="252525"/>
                </a:solidFill>
                <a:latin typeface="Roboto" pitchFamily="2" charset="0"/>
              </a:rPr>
              <a:t>kiến</a:t>
            </a:r>
            <a:r>
              <a:rPr lang="en-US">
                <a:solidFill>
                  <a:srgbClr val="252525"/>
                </a:solidFill>
                <a:latin typeface="Roboto" pitchFamily="2" charset="0"/>
              </a:rPr>
              <a:t> </a:t>
            </a:r>
            <a:r>
              <a:rPr lang="en-US" err="1">
                <a:solidFill>
                  <a:srgbClr val="252525"/>
                </a:solidFill>
                <a:latin typeface="Roboto" pitchFamily="2" charset="0"/>
              </a:rPr>
              <a:t>trúc</a:t>
            </a:r>
            <a:r>
              <a:rPr lang="en-US">
                <a:solidFill>
                  <a:srgbClr val="252525"/>
                </a:solidFill>
                <a:latin typeface="Roboto" pitchFamily="2" charset="0"/>
              </a:rPr>
              <a:t> </a:t>
            </a:r>
            <a:r>
              <a:rPr lang="en-US" err="1">
                <a:solidFill>
                  <a:srgbClr val="252525"/>
                </a:solidFill>
                <a:latin typeface="Roboto" pitchFamily="2" charset="0"/>
              </a:rPr>
              <a:t>môi</a:t>
            </a:r>
            <a:r>
              <a:rPr lang="en-US">
                <a:solidFill>
                  <a:srgbClr val="252525"/>
                </a:solidFill>
                <a:latin typeface="Roboto" pitchFamily="2" charset="0"/>
              </a:rPr>
              <a:t> </a:t>
            </a:r>
            <a:r>
              <a:rPr lang="en-US" err="1">
                <a:solidFill>
                  <a:srgbClr val="252525"/>
                </a:solidFill>
                <a:latin typeface="Roboto" pitchFamily="2" charset="0"/>
              </a:rPr>
              <a:t>trường</a:t>
            </a:r>
            <a:r>
              <a:rPr lang="en-US">
                <a:solidFill>
                  <a:srgbClr val="252525"/>
                </a:solidFill>
                <a:latin typeface="Roboto" pitchFamily="2" charset="0"/>
              </a:rPr>
              <a:t> </a:t>
            </a:r>
            <a:r>
              <a:rPr lang="en-US" err="1">
                <a:solidFill>
                  <a:srgbClr val="252525"/>
                </a:solidFill>
                <a:latin typeface="Roboto" pitchFamily="2" charset="0"/>
              </a:rPr>
              <a:t>bị</a:t>
            </a:r>
            <a:r>
              <a:rPr lang="en-US">
                <a:solidFill>
                  <a:srgbClr val="252525"/>
                </a:solidFill>
                <a:latin typeface="Roboto" pitchFamily="2" charset="0"/>
              </a:rPr>
              <a:t> </a:t>
            </a:r>
            <a:r>
              <a:rPr lang="en-US" err="1">
                <a:solidFill>
                  <a:srgbClr val="252525"/>
                </a:solidFill>
                <a:latin typeface="Roboto" pitchFamily="2" charset="0"/>
              </a:rPr>
              <a:t>ẩn</a:t>
            </a:r>
            <a:r>
              <a:rPr lang="en-US">
                <a:solidFill>
                  <a:srgbClr val="252525"/>
                </a:solidFill>
                <a:latin typeface="Roboto" pitchFamily="2" charset="0"/>
              </a:rPr>
              <a:t> </a:t>
            </a:r>
            <a:r>
              <a:rPr lang="en-US" err="1">
                <a:solidFill>
                  <a:srgbClr val="252525"/>
                </a:solidFill>
                <a:latin typeface="Roboto" pitchFamily="2" charset="0"/>
              </a:rPr>
              <a:t>và</a:t>
            </a:r>
            <a:r>
              <a:rPr lang="en-US">
                <a:solidFill>
                  <a:srgbClr val="252525"/>
                </a:solidFill>
                <a:latin typeface="Roboto" pitchFamily="2" charset="0"/>
              </a:rPr>
              <a:t> </a:t>
            </a:r>
            <a:r>
              <a:rPr lang="en-US" err="1">
                <a:solidFill>
                  <a:srgbClr val="252525"/>
                </a:solidFill>
                <a:latin typeface="Roboto" pitchFamily="2" charset="0"/>
              </a:rPr>
              <a:t>không</a:t>
            </a:r>
            <a:r>
              <a:rPr lang="en-US">
                <a:solidFill>
                  <a:srgbClr val="252525"/>
                </a:solidFill>
                <a:latin typeface="Roboto" pitchFamily="2" charset="0"/>
              </a:rPr>
              <a:t> </a:t>
            </a:r>
            <a:r>
              <a:rPr lang="en-US" err="1">
                <a:solidFill>
                  <a:srgbClr val="252525"/>
                </a:solidFill>
                <a:latin typeface="Roboto" pitchFamily="2" charset="0"/>
              </a:rPr>
              <a:t>ổn</a:t>
            </a:r>
            <a:r>
              <a:rPr lang="en-US">
                <a:solidFill>
                  <a:srgbClr val="252525"/>
                </a:solidFill>
                <a:latin typeface="Roboto" pitchFamily="2" charset="0"/>
              </a:rPr>
              <a:t> </a:t>
            </a:r>
            <a:r>
              <a:rPr lang="en-US" err="1">
                <a:solidFill>
                  <a:srgbClr val="252525"/>
                </a:solidFill>
                <a:latin typeface="Roboto" pitchFamily="2" charset="0"/>
              </a:rPr>
              <a:t>định</a:t>
            </a:r>
            <a:r>
              <a:rPr lang="en-US">
                <a:solidFill>
                  <a:srgbClr val="252525"/>
                </a:solidFill>
                <a:latin typeface="Roboto" pitchFamily="2" charset="0"/>
              </a:rPr>
              <a:t> so </a:t>
            </a:r>
            <a:r>
              <a:rPr lang="en-US" err="1">
                <a:solidFill>
                  <a:srgbClr val="252525"/>
                </a:solidFill>
                <a:latin typeface="Roboto" pitchFamily="2" charset="0"/>
              </a:rPr>
              <a:t>với</a:t>
            </a:r>
            <a:r>
              <a:rPr lang="en-US">
                <a:solidFill>
                  <a:srgbClr val="252525"/>
                </a:solidFill>
                <a:latin typeface="Roboto" pitchFamily="2" charset="0"/>
              </a:rPr>
              <a:t> </a:t>
            </a:r>
            <a:r>
              <a:rPr lang="en-US" err="1">
                <a:solidFill>
                  <a:srgbClr val="252525"/>
                </a:solidFill>
                <a:latin typeface="Roboto" pitchFamily="2" charset="0"/>
              </a:rPr>
              <a:t>các</a:t>
            </a:r>
            <a:r>
              <a:rPr lang="en-US">
                <a:solidFill>
                  <a:srgbClr val="252525"/>
                </a:solidFill>
                <a:latin typeface="Roboto" pitchFamily="2" charset="0"/>
              </a:rPr>
              <a:t> </a:t>
            </a:r>
            <a:r>
              <a:rPr lang="en-US" err="1">
                <a:solidFill>
                  <a:srgbClr val="252525"/>
                </a:solidFill>
                <a:latin typeface="Roboto" pitchFamily="2" charset="0"/>
              </a:rPr>
              <a:t>bài</a:t>
            </a:r>
            <a:r>
              <a:rPr lang="en-US">
                <a:solidFill>
                  <a:srgbClr val="252525"/>
                </a:solidFill>
                <a:latin typeface="Roboto" pitchFamily="2" charset="0"/>
              </a:rPr>
              <a:t> </a:t>
            </a:r>
            <a:r>
              <a:rPr lang="en-US" err="1">
                <a:solidFill>
                  <a:srgbClr val="252525"/>
                </a:solidFill>
                <a:latin typeface="Roboto" pitchFamily="2" charset="0"/>
              </a:rPr>
              <a:t>toán</a:t>
            </a:r>
            <a:r>
              <a:rPr lang="en-US">
                <a:solidFill>
                  <a:srgbClr val="252525"/>
                </a:solidFill>
                <a:latin typeface="Roboto" pitchFamily="2" charset="0"/>
              </a:rPr>
              <a:t> RL </a:t>
            </a:r>
            <a:r>
              <a:rPr lang="en-US" err="1">
                <a:solidFill>
                  <a:srgbClr val="252525"/>
                </a:solidFill>
                <a:latin typeface="Roboto" pitchFamily="2" charset="0"/>
              </a:rPr>
              <a:t>thông</a:t>
            </a:r>
            <a:r>
              <a:rPr lang="en-US">
                <a:solidFill>
                  <a:srgbClr val="252525"/>
                </a:solidFill>
                <a:latin typeface="Roboto" pitchFamily="2" charset="0"/>
              </a:rPr>
              <a:t> </a:t>
            </a:r>
            <a:r>
              <a:rPr lang="en-US" err="1">
                <a:solidFill>
                  <a:srgbClr val="252525"/>
                </a:solidFill>
                <a:latin typeface="Roboto" pitchFamily="2" charset="0"/>
              </a:rPr>
              <a:t>thường</a:t>
            </a:r>
            <a:r>
              <a:rPr lang="en-US">
                <a:solidFill>
                  <a:srgbClr val="252525"/>
                </a:solidFill>
                <a:latin typeface="Roboto" pitchFamily="2" charset="0"/>
              </a:rPr>
              <a:t>.</a:t>
            </a:r>
          </a:p>
          <a:p>
            <a:pPr marL="320040" indent="-317500">
              <a:buSzPts val="1400"/>
              <a:buFont typeface="Roboto"/>
              <a:buChar char="●"/>
            </a:pPr>
            <a:r>
              <a:rPr lang="en-US" err="1">
                <a:latin typeface="Roboto"/>
                <a:ea typeface="Roboto"/>
                <a:cs typeface="Roboto"/>
              </a:rPr>
              <a:t>Các</a:t>
            </a:r>
            <a:r>
              <a:rPr lang="en-US">
                <a:latin typeface="Roboto"/>
                <a:ea typeface="Roboto"/>
                <a:cs typeface="Roboto"/>
              </a:rPr>
              <a:t> </a:t>
            </a:r>
            <a:r>
              <a:rPr lang="en-US" err="1">
                <a:latin typeface="Roboto"/>
                <a:ea typeface="Roboto"/>
                <a:cs typeface="Roboto"/>
              </a:rPr>
              <a:t>chuyên</a:t>
            </a:r>
            <a:r>
              <a:rPr lang="en-US">
                <a:latin typeface="Roboto"/>
                <a:ea typeface="Roboto"/>
                <a:cs typeface="Roboto"/>
              </a:rPr>
              <a:t> </a:t>
            </a:r>
            <a:r>
              <a:rPr lang="en-US" err="1">
                <a:latin typeface="Roboto"/>
                <a:ea typeface="Roboto"/>
                <a:cs typeface="Roboto"/>
              </a:rPr>
              <a:t>gia</a:t>
            </a:r>
            <a:r>
              <a:rPr lang="en-US">
                <a:latin typeface="Roboto"/>
                <a:ea typeface="Roboto"/>
                <a:cs typeface="Roboto"/>
              </a:rPr>
              <a:t> </a:t>
            </a:r>
            <a:r>
              <a:rPr lang="en-US" err="1">
                <a:latin typeface="Roboto"/>
                <a:ea typeface="Roboto"/>
                <a:cs typeface="Roboto"/>
              </a:rPr>
              <a:t>trong</a:t>
            </a:r>
            <a:r>
              <a:rPr lang="en-US">
                <a:latin typeface="Roboto"/>
                <a:ea typeface="Roboto"/>
                <a:cs typeface="Roboto"/>
              </a:rPr>
              <a:t> </a:t>
            </a:r>
            <a:r>
              <a:rPr lang="en-US" err="1">
                <a:latin typeface="Roboto"/>
                <a:ea typeface="Roboto"/>
                <a:cs typeface="Roboto"/>
              </a:rPr>
              <a:t>thực</a:t>
            </a:r>
            <a:r>
              <a:rPr lang="en-US">
                <a:latin typeface="Roboto"/>
                <a:ea typeface="Roboto"/>
                <a:cs typeface="Roboto"/>
              </a:rPr>
              <a:t> </a:t>
            </a:r>
            <a:r>
              <a:rPr lang="en-US" err="1">
                <a:latin typeface="Roboto"/>
                <a:ea typeface="Roboto"/>
                <a:cs typeface="Roboto"/>
              </a:rPr>
              <a:t>tế</a:t>
            </a:r>
            <a:r>
              <a:rPr lang="en-US">
                <a:latin typeface="Roboto"/>
                <a:ea typeface="Roboto"/>
                <a:cs typeface="Roboto"/>
              </a:rPr>
              <a:t> </a:t>
            </a:r>
            <a:r>
              <a:rPr lang="en-US" err="1">
                <a:latin typeface="Roboto"/>
                <a:ea typeface="Roboto"/>
                <a:cs typeface="Roboto"/>
              </a:rPr>
              <a:t>dựa</a:t>
            </a:r>
            <a:r>
              <a:rPr lang="en-US">
                <a:latin typeface="Roboto"/>
                <a:ea typeface="Roboto"/>
                <a:cs typeface="Roboto"/>
              </a:rPr>
              <a:t> </a:t>
            </a:r>
            <a:r>
              <a:rPr lang="en-US" err="1">
                <a:latin typeface="Roboto"/>
                <a:ea typeface="Roboto"/>
                <a:cs typeface="Roboto"/>
              </a:rPr>
              <a:t>vào</a:t>
            </a:r>
            <a:r>
              <a:rPr lang="en-US">
                <a:latin typeface="Roboto"/>
                <a:ea typeface="Roboto"/>
                <a:cs typeface="Roboto"/>
              </a:rPr>
              <a:t> </a:t>
            </a:r>
            <a:r>
              <a:rPr lang="en-US" err="1">
                <a:latin typeface="Roboto"/>
                <a:ea typeface="Roboto"/>
                <a:cs typeface="Roboto"/>
              </a:rPr>
              <a:t>nhiều</a:t>
            </a:r>
            <a:r>
              <a:rPr lang="en-US">
                <a:latin typeface="Roboto"/>
                <a:ea typeface="Roboto"/>
                <a:cs typeface="Roboto"/>
              </a:rPr>
              <a:t> </a:t>
            </a:r>
            <a:r>
              <a:rPr lang="en-US" err="1">
                <a:latin typeface="Roboto"/>
                <a:ea typeface="Roboto"/>
                <a:cs typeface="Roboto"/>
              </a:rPr>
              <a:t>nguồn</a:t>
            </a:r>
            <a:r>
              <a:rPr lang="en-US">
                <a:latin typeface="Roboto"/>
                <a:ea typeface="Roboto"/>
                <a:cs typeface="Roboto"/>
              </a:rPr>
              <a:t> </a:t>
            </a:r>
            <a:r>
              <a:rPr lang="en-US" err="1">
                <a:latin typeface="Roboto"/>
                <a:ea typeface="Roboto"/>
                <a:cs typeface="Roboto"/>
              </a:rPr>
              <a:t>để</a:t>
            </a:r>
            <a:r>
              <a:rPr lang="en-US">
                <a:latin typeface="Roboto"/>
                <a:ea typeface="Roboto"/>
                <a:cs typeface="Roboto"/>
              </a:rPr>
              <a:t> </a:t>
            </a:r>
            <a:r>
              <a:rPr lang="en-US" err="1">
                <a:latin typeface="Roboto"/>
                <a:ea typeface="Roboto"/>
                <a:cs typeface="Roboto"/>
              </a:rPr>
              <a:t>đưa</a:t>
            </a:r>
            <a:r>
              <a:rPr lang="en-US">
                <a:latin typeface="Roboto"/>
                <a:ea typeface="Roboto"/>
                <a:cs typeface="Roboto"/>
              </a:rPr>
              <a:t> </a:t>
            </a:r>
            <a:r>
              <a:rPr lang="en-US" err="1">
                <a:latin typeface="Roboto"/>
                <a:ea typeface="Roboto"/>
                <a:cs typeface="Roboto"/>
              </a:rPr>
              <a:t>ra</a:t>
            </a:r>
            <a:r>
              <a:rPr lang="en-US">
                <a:latin typeface="Roboto"/>
                <a:ea typeface="Roboto"/>
                <a:cs typeface="Roboto"/>
              </a:rPr>
              <a:t> </a:t>
            </a:r>
            <a:r>
              <a:rPr lang="en-US" err="1">
                <a:latin typeface="Roboto"/>
                <a:ea typeface="Roboto"/>
                <a:cs typeface="Roboto"/>
              </a:rPr>
              <a:t>quyết</a:t>
            </a:r>
            <a:r>
              <a:rPr lang="en-US">
                <a:latin typeface="Roboto"/>
                <a:ea typeface="Roboto"/>
                <a:cs typeface="Roboto"/>
              </a:rPr>
              <a:t> </a:t>
            </a:r>
            <a:r>
              <a:rPr lang="en-US" err="1">
                <a:latin typeface="Roboto"/>
                <a:ea typeface="Roboto"/>
                <a:cs typeface="Roboto"/>
              </a:rPr>
              <a:t>định</a:t>
            </a:r>
            <a:r>
              <a:rPr lang="en-US">
                <a:latin typeface="Roboto"/>
                <a:ea typeface="Roboto"/>
                <a:cs typeface="Roboto"/>
              </a:rPr>
              <a:t>, RL agent </a:t>
            </a:r>
            <a:r>
              <a:rPr lang="en-US" err="1">
                <a:latin typeface="Roboto"/>
                <a:ea typeface="Roboto"/>
                <a:cs typeface="Roboto"/>
              </a:rPr>
              <a:t>chỉ</a:t>
            </a:r>
            <a:r>
              <a:rPr lang="en-US">
                <a:latin typeface="Roboto"/>
                <a:ea typeface="Roboto"/>
                <a:cs typeface="Roboto"/>
              </a:rPr>
              <a:t> </a:t>
            </a:r>
            <a:r>
              <a:rPr lang="en-US" err="1">
                <a:latin typeface="Roboto"/>
                <a:ea typeface="Roboto"/>
                <a:cs typeface="Roboto"/>
              </a:rPr>
              <a:t>học</a:t>
            </a:r>
            <a:r>
              <a:rPr lang="en-US">
                <a:latin typeface="Roboto"/>
                <a:ea typeface="Roboto"/>
                <a:cs typeface="Roboto"/>
              </a:rPr>
              <a:t> </a:t>
            </a:r>
            <a:r>
              <a:rPr lang="en-US" err="1">
                <a:latin typeface="Roboto"/>
                <a:ea typeface="Roboto"/>
                <a:cs typeface="Roboto"/>
              </a:rPr>
              <a:t>dựa</a:t>
            </a:r>
            <a:r>
              <a:rPr lang="en-US">
                <a:latin typeface="Roboto"/>
                <a:ea typeface="Roboto"/>
                <a:cs typeface="Roboto"/>
              </a:rPr>
              <a:t> </a:t>
            </a:r>
            <a:r>
              <a:rPr lang="en-US" err="1">
                <a:latin typeface="Roboto"/>
                <a:ea typeface="Roboto"/>
                <a:cs typeface="Roboto"/>
              </a:rPr>
              <a:t>trên</a:t>
            </a:r>
            <a:r>
              <a:rPr lang="en-US">
                <a:latin typeface="Roboto"/>
                <a:ea typeface="Roboto"/>
                <a:cs typeface="Roboto"/>
              </a:rPr>
              <a:t> trial-and-error </a:t>
            </a:r>
            <a:endParaRPr lang="vi-VN">
              <a:latin typeface="Roboto"/>
              <a:ea typeface="Roboto"/>
              <a:cs typeface="Roboto"/>
            </a:endParaRPr>
          </a:p>
          <a:p>
            <a:pPr marL="320040" indent="-317500">
              <a:buSzPts val="1400"/>
              <a:buFont typeface="Roboto"/>
              <a:buChar char="●"/>
            </a:pPr>
            <a:endParaRPr lang="en">
              <a:latin typeface="Roboto"/>
              <a:ea typeface="Roboto"/>
              <a:cs typeface="Roboto"/>
            </a:endParaRPr>
          </a:p>
        </p:txBody>
      </p:sp>
      <p:sp>
        <p:nvSpPr>
          <p:cNvPr id="4" name="Title 3">
            <a:extLst>
              <a:ext uri="{FF2B5EF4-FFF2-40B4-BE49-F238E27FC236}">
                <a16:creationId xmlns:a16="http://schemas.microsoft.com/office/drawing/2014/main" id="{91531B31-9AF6-5207-38B5-6F61772A7551}"/>
              </a:ext>
            </a:extLst>
          </p:cNvPr>
          <p:cNvSpPr>
            <a:spLocks noGrp="1"/>
          </p:cNvSpPr>
          <p:nvPr>
            <p:ph type="title"/>
          </p:nvPr>
        </p:nvSpPr>
        <p:spPr>
          <a:xfrm>
            <a:off x="586109" y="145029"/>
            <a:ext cx="8229600" cy="371400"/>
          </a:xfrm>
        </p:spPr>
        <p:txBody>
          <a:bodyPr>
            <a:noAutofit/>
          </a:bodyPr>
          <a:lstStyle/>
          <a:p>
            <a:r>
              <a:rPr lang="en-US" err="1"/>
              <a:t>Phương</a:t>
            </a:r>
            <a:r>
              <a:rPr lang="en-US"/>
              <a:t> </a:t>
            </a:r>
            <a:r>
              <a:rPr lang="en-US" err="1"/>
              <a:t>pháp</a:t>
            </a:r>
            <a:endParaRPr lang="en-US"/>
          </a:p>
        </p:txBody>
      </p:sp>
      <p:sp>
        <p:nvSpPr>
          <p:cNvPr id="5" name="Google Shape;525;p20">
            <a:extLst>
              <a:ext uri="{FF2B5EF4-FFF2-40B4-BE49-F238E27FC236}">
                <a16:creationId xmlns:a16="http://schemas.microsoft.com/office/drawing/2014/main" id="{565E6034-3823-FB98-9A04-F3A4B0812829}"/>
              </a:ext>
            </a:extLst>
          </p:cNvPr>
          <p:cNvSpPr txBox="1">
            <a:spLocks/>
          </p:cNvSpPr>
          <p:nvPr/>
        </p:nvSpPr>
        <p:spPr>
          <a:xfrm>
            <a:off x="399245" y="687324"/>
            <a:ext cx="3863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Modeling PT as a RL problem</a:t>
            </a:r>
          </a:p>
        </p:txBody>
      </p:sp>
      <p:sp>
        <p:nvSpPr>
          <p:cNvPr id="7" name="Google Shape;787;p24">
            <a:extLst>
              <a:ext uri="{FF2B5EF4-FFF2-40B4-BE49-F238E27FC236}">
                <a16:creationId xmlns:a16="http://schemas.microsoft.com/office/drawing/2014/main" id="{10660904-7C96-4F16-CB13-A5C80094D319}"/>
              </a:ext>
            </a:extLst>
          </p:cNvPr>
          <p:cNvSpPr/>
          <p:nvPr/>
        </p:nvSpPr>
        <p:spPr>
          <a:xfrm>
            <a:off x="2720495" y="21642"/>
            <a:ext cx="3883268" cy="665682"/>
          </a:xfrm>
          <a:prstGeom prst="roundRect">
            <a:avLst>
              <a:gd name="adj" fmla="val 50000"/>
            </a:avLst>
          </a:prstGeom>
          <a:solidFill>
            <a:schemeClr val="accent5">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199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2" name="Google Shape;354;p17">
            <a:extLst>
              <a:ext uri="{FF2B5EF4-FFF2-40B4-BE49-F238E27FC236}">
                <a16:creationId xmlns:a16="http://schemas.microsoft.com/office/drawing/2014/main" id="{8DA7C054-A004-DB98-C751-8E1E14479B78}"/>
              </a:ext>
            </a:extLst>
          </p:cNvPr>
          <p:cNvSpPr txBox="1"/>
          <p:nvPr/>
        </p:nvSpPr>
        <p:spPr>
          <a:xfrm>
            <a:off x="457199" y="916498"/>
            <a:ext cx="8487420" cy="973535"/>
          </a:xfrm>
          <a:prstGeom prst="rect">
            <a:avLst/>
          </a:prstGeom>
          <a:noFill/>
          <a:ln>
            <a:noFill/>
          </a:ln>
        </p:spPr>
        <p:txBody>
          <a:bodyPr spcFirstLastPara="1" wrap="square" lIns="91425" tIns="91425" rIns="91425" bIns="91425" anchor="t" anchorCtr="0">
            <a:noAutofit/>
          </a:bodyPr>
          <a:lstStyle/>
          <a:p>
            <a:pPr marL="320040" indent="-317500">
              <a:buSzPts val="1400"/>
              <a:buFont typeface="Roboto"/>
              <a:buChar char="●"/>
            </a:pPr>
            <a:r>
              <a:rPr lang="vi-VN" err="1">
                <a:latin typeface="Roboto"/>
                <a:ea typeface="Roboto"/>
                <a:cs typeface="Roboto"/>
              </a:rPr>
              <a:t>Agent</a:t>
            </a:r>
            <a:r>
              <a:rPr lang="vi-VN">
                <a:latin typeface="Roboto"/>
                <a:ea typeface="Roboto"/>
                <a:cs typeface="Roboto"/>
              </a:rPr>
              <a:t>: Đóng vai trò là </a:t>
            </a:r>
            <a:r>
              <a:rPr lang="en-US" err="1">
                <a:latin typeface="Roboto"/>
                <a:ea typeface="Roboto"/>
                <a:cs typeface="Roboto"/>
              </a:rPr>
              <a:t>pentester</a:t>
            </a:r>
            <a:r>
              <a:rPr lang="vi-VN">
                <a:latin typeface="Roboto"/>
                <a:ea typeface="Roboto"/>
                <a:cs typeface="Roboto"/>
              </a:rPr>
              <a:t> trong PT, học cách tấn công hệ thống thông qua các hành động và phản hồi.</a:t>
            </a:r>
          </a:p>
          <a:p>
            <a:pPr marL="320040" indent="-317500">
              <a:buSzPts val="1400"/>
              <a:buFont typeface="Roboto"/>
              <a:buChar char="●"/>
            </a:pPr>
            <a:r>
              <a:rPr lang="vi-VN">
                <a:latin typeface="Roboto"/>
                <a:ea typeface="Roboto"/>
                <a:cs typeface="Roboto"/>
              </a:rPr>
              <a:t>Môi trường: Hệ thống</a:t>
            </a:r>
            <a:r>
              <a:rPr lang="en-US">
                <a:latin typeface="Roboto"/>
                <a:ea typeface="Roboto"/>
                <a:cs typeface="Roboto"/>
              </a:rPr>
              <a:t> server</a:t>
            </a:r>
            <a:r>
              <a:rPr lang="vi-VN">
                <a:latin typeface="Roboto"/>
                <a:ea typeface="Roboto"/>
                <a:cs typeface="Roboto"/>
              </a:rPr>
              <a:t> mà agent tương tác.</a:t>
            </a:r>
            <a:endParaRPr lang="en-US">
              <a:latin typeface="Roboto"/>
              <a:ea typeface="Roboto"/>
              <a:cs typeface="Roboto"/>
            </a:endParaRPr>
          </a:p>
        </p:txBody>
      </p:sp>
      <p:sp>
        <p:nvSpPr>
          <p:cNvPr id="3" name="Google Shape;525;p20">
            <a:extLst>
              <a:ext uri="{FF2B5EF4-FFF2-40B4-BE49-F238E27FC236}">
                <a16:creationId xmlns:a16="http://schemas.microsoft.com/office/drawing/2014/main" id="{BA7D1CED-AF1C-690E-B8F9-4D3811DEFC86}"/>
              </a:ext>
            </a:extLst>
          </p:cNvPr>
          <p:cNvSpPr txBox="1">
            <a:spLocks/>
          </p:cNvSpPr>
          <p:nvPr/>
        </p:nvSpPr>
        <p:spPr>
          <a:xfrm>
            <a:off x="515155" y="591798"/>
            <a:ext cx="3863662" cy="37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US" sz="2000"/>
              <a:t>Modeling PT as a RL problem</a:t>
            </a:r>
          </a:p>
        </p:txBody>
      </p:sp>
      <p:sp>
        <p:nvSpPr>
          <p:cNvPr id="4" name="TextBox 3">
            <a:extLst>
              <a:ext uri="{FF2B5EF4-FFF2-40B4-BE49-F238E27FC236}">
                <a16:creationId xmlns:a16="http://schemas.microsoft.com/office/drawing/2014/main" id="{F27AC300-F8C8-C84D-DA7F-7ECEA170AB96}"/>
              </a:ext>
            </a:extLst>
          </p:cNvPr>
          <p:cNvSpPr txBox="1"/>
          <p:nvPr/>
        </p:nvSpPr>
        <p:spPr>
          <a:xfrm>
            <a:off x="1250777" y="4447622"/>
            <a:ext cx="5707368" cy="261610"/>
          </a:xfrm>
          <a:prstGeom prst="rect">
            <a:avLst/>
          </a:prstGeom>
          <a:noFill/>
        </p:spPr>
        <p:txBody>
          <a:bodyPr wrap="square">
            <a:spAutoFit/>
          </a:bodyPr>
          <a:lstStyle/>
          <a:p>
            <a:pPr algn="ctr"/>
            <a:r>
              <a:rPr lang="en-US" sz="1100" b="1" noProof="1">
                <a:latin typeface="Arial" panose="020B0604020202020204" pitchFamily="34" charset="0"/>
              </a:rPr>
              <a:t>Fig</a:t>
            </a:r>
            <a:r>
              <a:rPr lang="en-US" sz="1100" noProof="1">
                <a:latin typeface="Arial" panose="020B0604020202020204" pitchFamily="34" charset="0"/>
              </a:rPr>
              <a:t>: Our formalism in modeling CTF challenges as RL problems</a:t>
            </a:r>
            <a:endParaRPr lang="en-US" sz="1100" noProof="1"/>
          </a:p>
        </p:txBody>
      </p:sp>
      <p:pic>
        <p:nvPicPr>
          <p:cNvPr id="5" name="Picture 4">
            <a:extLst>
              <a:ext uri="{FF2B5EF4-FFF2-40B4-BE49-F238E27FC236}">
                <a16:creationId xmlns:a16="http://schemas.microsoft.com/office/drawing/2014/main" id="{EAE90AD0-294B-7223-7E3E-7678AA564253}"/>
              </a:ext>
            </a:extLst>
          </p:cNvPr>
          <p:cNvPicPr>
            <a:picLocks noChangeAspect="1"/>
          </p:cNvPicPr>
          <p:nvPr/>
        </p:nvPicPr>
        <p:blipFill>
          <a:blip r:embed="rId3"/>
          <a:stretch>
            <a:fillRect/>
          </a:stretch>
        </p:blipFill>
        <p:spPr>
          <a:xfrm>
            <a:off x="876131" y="1790670"/>
            <a:ext cx="7172282" cy="2501457"/>
          </a:xfrm>
          <a:prstGeom prst="rect">
            <a:avLst/>
          </a:prstGeom>
        </p:spPr>
      </p:pic>
      <p:sp>
        <p:nvSpPr>
          <p:cNvPr id="9" name="Title 3">
            <a:extLst>
              <a:ext uri="{FF2B5EF4-FFF2-40B4-BE49-F238E27FC236}">
                <a16:creationId xmlns:a16="http://schemas.microsoft.com/office/drawing/2014/main" id="{91930F6F-7AC0-1761-4E71-9C33B333BB53}"/>
              </a:ext>
            </a:extLst>
          </p:cNvPr>
          <p:cNvSpPr>
            <a:spLocks noGrp="1"/>
          </p:cNvSpPr>
          <p:nvPr>
            <p:ph type="title"/>
          </p:nvPr>
        </p:nvSpPr>
        <p:spPr>
          <a:xfrm>
            <a:off x="586109" y="145029"/>
            <a:ext cx="8229600" cy="371400"/>
          </a:xfrm>
        </p:spPr>
        <p:txBody>
          <a:bodyPr>
            <a:noAutofit/>
          </a:bodyPr>
          <a:lstStyle/>
          <a:p>
            <a:r>
              <a:rPr lang="en-US" err="1"/>
              <a:t>Phương</a:t>
            </a:r>
            <a:r>
              <a:rPr lang="en-US"/>
              <a:t> </a:t>
            </a:r>
            <a:r>
              <a:rPr lang="en-US" err="1"/>
              <a:t>pháp</a:t>
            </a:r>
            <a:endParaRPr lang="en-US"/>
          </a:p>
        </p:txBody>
      </p:sp>
      <p:sp>
        <p:nvSpPr>
          <p:cNvPr id="10" name="Google Shape;787;p24">
            <a:extLst>
              <a:ext uri="{FF2B5EF4-FFF2-40B4-BE49-F238E27FC236}">
                <a16:creationId xmlns:a16="http://schemas.microsoft.com/office/drawing/2014/main" id="{6B135C4C-AC31-0B64-E679-C58C0C2C3059}"/>
              </a:ext>
            </a:extLst>
          </p:cNvPr>
          <p:cNvSpPr/>
          <p:nvPr/>
        </p:nvSpPr>
        <p:spPr>
          <a:xfrm>
            <a:off x="2687364" y="-48017"/>
            <a:ext cx="3883268" cy="665682"/>
          </a:xfrm>
          <a:prstGeom prst="roundRect">
            <a:avLst>
              <a:gd name="adj" fmla="val 50000"/>
            </a:avLst>
          </a:prstGeom>
          <a:solidFill>
            <a:schemeClr val="accent5">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946990"/>
      </p:ext>
    </p:extLst>
  </p:cSld>
  <p:clrMapOvr>
    <a:masterClrMapping/>
  </p:clrMapOvr>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ài liệu" ma:contentTypeID="0x010100597AE72EEA79B74DA5C86E3CA8C98E55" ma:contentTypeVersion="17" ma:contentTypeDescription="Tạo tài liệu mới." ma:contentTypeScope="" ma:versionID="235b888b07d13b298b41261c1a3a7c27">
  <xsd:schema xmlns:xsd="http://www.w3.org/2001/XMLSchema" xmlns:xs="http://www.w3.org/2001/XMLSchema" xmlns:p="http://schemas.microsoft.com/office/2006/metadata/properties" xmlns:ns3="81e90ab8-9e7d-4b67-ba12-d147179b0223" xmlns:ns4="86b2c21e-bc8a-47d8-90cc-43181eba94ed" targetNamespace="http://schemas.microsoft.com/office/2006/metadata/properties" ma:root="true" ma:fieldsID="487184f83b83e6e4c487d16c96469b12" ns3:_="" ns4:_="">
    <xsd:import namespace="81e90ab8-9e7d-4b67-ba12-d147179b0223"/>
    <xsd:import namespace="86b2c21e-bc8a-47d8-90cc-43181eba94ed"/>
    <xsd:element name="properties">
      <xsd:complexType>
        <xsd:sequence>
          <xsd:element name="documentManagement">
            <xsd:complexType>
              <xsd:all>
                <xsd:element ref="ns3:MediaServiceMetadata" minOccurs="0"/>
                <xsd:element ref="ns3:MediaServiceFastMetadata" minOccurs="0"/>
                <xsd:element ref="ns3:MediaLengthInSeconds"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element ref="ns3:_activity" minOccurs="0"/>
                <xsd:element ref="ns3:MediaServiceObjectDetectorVersions"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e90ab8-9e7d-4b67-ba12-d147179b02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element name="MediaServiceDateTaken" ma:index="11" nillable="true" ma:displayName="MediaServiceDateTaken" ma:hidden="true" ma:internalName="MediaServiceDateTake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6b2c21e-bc8a-47d8-90cc-43181eba94ed" elementFormDefault="qualified">
    <xsd:import namespace="http://schemas.microsoft.com/office/2006/documentManagement/types"/>
    <xsd:import namespace="http://schemas.microsoft.com/office/infopath/2007/PartnerControls"/>
    <xsd:element name="SharedWithUsers" ma:index="16"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Chia sẻ Có Chi tiết" ma:internalName="SharedWithDetails" ma:readOnly="true">
      <xsd:simpleType>
        <xsd:restriction base="dms:Note">
          <xsd:maxLength value="255"/>
        </xsd:restriction>
      </xsd:simpleType>
    </xsd:element>
    <xsd:element name="SharingHintHash" ma:index="18"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81e90ab8-9e7d-4b67-ba12-d147179b022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6BA12D6-DE04-405E-BB09-A6C316962350}">
  <ds:schemaRefs>
    <ds:schemaRef ds:uri="81e90ab8-9e7d-4b67-ba12-d147179b0223"/>
    <ds:schemaRef ds:uri="86b2c21e-bc8a-47d8-90cc-43181eba94e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2C4C980-49D0-4668-86EB-067D8779C16B}">
  <ds:schemaRefs>
    <ds:schemaRef ds:uri="http://purl.org/dc/terms/"/>
    <ds:schemaRef ds:uri="http://purl.org/dc/elements/1.1/"/>
    <ds:schemaRef ds:uri="http://schemas.microsoft.com/office/2006/documentManagement/types"/>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86b2c21e-bc8a-47d8-90cc-43181eba94ed"/>
    <ds:schemaRef ds:uri="81e90ab8-9e7d-4b67-ba12-d147179b0223"/>
    <ds:schemaRef ds:uri="http://purl.org/dc/dcmitype/"/>
  </ds:schemaRefs>
</ds:datastoreItem>
</file>

<file path=customXml/itemProps3.xml><?xml version="1.0" encoding="utf-8"?>
<ds:datastoreItem xmlns:ds="http://schemas.openxmlformats.org/officeDocument/2006/customXml" ds:itemID="{C80A7371-9891-4271-9301-108F0904B52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5357</Words>
  <Application>Microsoft Office PowerPoint</Application>
  <PresentationFormat>On-screen Show (16:9)</PresentationFormat>
  <Paragraphs>450</Paragraphs>
  <Slides>39</Slides>
  <Notes>39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Fira Sans Extra Condensed</vt:lpstr>
      <vt:lpstr>Roboto</vt:lpstr>
      <vt:lpstr>Wingdings</vt:lpstr>
      <vt:lpstr>Consolas</vt:lpstr>
      <vt:lpstr>Times New Roman</vt:lpstr>
      <vt:lpstr>Cambria Math</vt:lpstr>
      <vt:lpstr>Fira Sans Extra Condensed SemiBold</vt:lpstr>
      <vt:lpstr>Arial</vt:lpstr>
      <vt:lpstr>Machine Learning Infographics by Slidesgo</vt:lpstr>
      <vt:lpstr>Machine Learning in Pentesting</vt:lpstr>
      <vt:lpstr>Machine Learning in Pentesting</vt:lpstr>
      <vt:lpstr>Tổng quan</vt:lpstr>
      <vt:lpstr>Tổng quan</vt:lpstr>
      <vt:lpstr>Tổng quan</vt:lpstr>
      <vt:lpstr>Phương pháp</vt:lpstr>
      <vt:lpstr>Modeling PT as a RL problem</vt:lpstr>
      <vt:lpstr>Phương pháp</vt:lpstr>
      <vt:lpstr>Phương pháp</vt:lpstr>
      <vt:lpstr>PowerPoint Presentation</vt:lpstr>
      <vt:lpstr>Triển khai</vt:lpstr>
      <vt:lpstr>Triển khai</vt:lpstr>
      <vt:lpstr>Triển khai</vt:lpstr>
      <vt:lpstr>Triển khai</vt:lpstr>
      <vt:lpstr>Simulation 2: Non-stationary Port-scanning CTF Problem</vt:lpstr>
      <vt:lpstr>Simulation 3: Server Hacking CTF Problem with Lazy Loading</vt:lpstr>
      <vt:lpstr>Triển khai</vt:lpstr>
      <vt:lpstr>Triển khai</vt:lpstr>
      <vt:lpstr>PowerPoint Presentation</vt:lpstr>
      <vt:lpstr>PowerPoint Presentation</vt:lpstr>
      <vt:lpstr>PowerPoint Presentation</vt:lpstr>
      <vt:lpstr>Simulation 4: Website Hacking CTF Problem with State Aggregation</vt:lpstr>
      <vt:lpstr>Simulation 4: Website Hacking CTF Problem with State Aggregation</vt:lpstr>
      <vt:lpstr>PowerPoint Presentation</vt:lpstr>
      <vt:lpstr>Simulation 5: Server Hacking CTF Problem with Imitation Learning</vt:lpstr>
      <vt:lpstr>Simulation 5: Server Hacking CTF Problem with Imitation Learning</vt:lpstr>
      <vt:lpstr>Simulation 5: Server Hacking CTF Problem with Imitation Learning</vt:lpstr>
      <vt:lpstr>Simulation 5: Server Hacking CTF Problem with Imitation Learning</vt:lpstr>
      <vt:lpstr>Simulation 5: Server Hacking CTF Problem with Imitation Learning</vt:lpstr>
      <vt:lpstr>Simulation 5: Server Hacking CTF Problem with Imitation Learning</vt:lpstr>
      <vt:lpstr>Simulation 6: Website Hacking CTF Problem with Imitation Learning</vt:lpstr>
      <vt:lpstr>Simulation 6: Website Hacking CTF Problem with Imitation Learning</vt:lpstr>
      <vt:lpstr>Simulation 6: Website Hacking CTF Problem with Imitation Learning</vt:lpstr>
      <vt:lpstr>Simulation 6: Website Hacking CTF Problem with Imitation Learning</vt:lpstr>
      <vt:lpstr>Simulation 6: Website Hacking CTF Problem with Imitation Learning</vt:lpstr>
      <vt:lpstr>Simulation 6: Website Hacking CTF Problem with Imitation Learning</vt:lpstr>
      <vt:lpstr>Đánh giá</vt:lpstr>
      <vt:lpstr>PowerPoint Presentation</vt:lpstr>
      <vt:lpstr>Kết luận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Infographics</dc:title>
  <dc:creator>ASUS ZenBook</dc:creator>
  <cp:lastModifiedBy>Trần Minh Duy</cp:lastModifiedBy>
  <cp:revision>2</cp:revision>
  <dcterms:modified xsi:type="dcterms:W3CDTF">2024-06-19T05:21:19Z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0x010100597AE72EEA79B74DA5C86E3CA8C98E55</vt:lpwstr>
  </property>
</Properties>
</file>

<file path=docProps/thumbnail.jpeg>
</file>